
<file path=[Content_Types].xml><?xml version="1.0" encoding="utf-8"?>
<Types xmlns="http://schemas.openxmlformats.org/package/2006/content-types">
  <Default Extension="fntdata" ContentType="application/x-fontdata"/>
  <Default Extension="jpeg" ContentType="image/jpeg"/>
  <Default Extension="jpg" ContentType="image/pn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8.jpg" ContentType="image/jpeg"/>
  <Override PartName="/ppt/media/image11.jpg" ContentType="image/jpeg"/>
  <Override PartName="/ppt/media/image31.jpg" ContentType="image/jpeg"/>
  <Override PartName="/ppt/media/image32.jpg" ContentType="image/jpeg"/>
  <Override PartName="/ppt/media/image36.jp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44.jpg" ContentType="image/jpeg"/>
  <Override PartName="/ppt/media/image46.jpg" ContentType="image/jpeg"/>
  <Override PartName="/ppt/media/image49.jpg" ContentType="image/jpeg"/>
  <Override PartName="/ppt/media/image50.jpg" ContentType="image/jpeg"/>
  <Override PartName="/ppt/notesSlides/notesSlide4.xml" ContentType="application/vnd.openxmlformats-officedocument.presentationml.notesSlide+xml"/>
  <Override PartName="/ppt/media/image60.jpg" ContentType="image/jpeg"/>
  <Override PartName="/ppt/media/image67.jpg" ContentType="image/jpe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82.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85" r:id="rId3"/>
  </p:sldMasterIdLst>
  <p:notesMasterIdLst>
    <p:notesMasterId r:id="rId58"/>
  </p:notesMasterIdLst>
  <p:sldIdLst>
    <p:sldId id="362" r:id="rId4"/>
    <p:sldId id="364" r:id="rId5"/>
    <p:sldId id="363" r:id="rId6"/>
    <p:sldId id="370" r:id="rId7"/>
    <p:sldId id="366" r:id="rId8"/>
    <p:sldId id="367" r:id="rId9"/>
    <p:sldId id="368" r:id="rId10"/>
    <p:sldId id="369" r:id="rId11"/>
    <p:sldId id="263" r:id="rId12"/>
    <p:sldId id="327" r:id="rId13"/>
    <p:sldId id="328" r:id="rId14"/>
    <p:sldId id="266" r:id="rId15"/>
    <p:sldId id="329" r:id="rId16"/>
    <p:sldId id="330" r:id="rId17"/>
    <p:sldId id="331" r:id="rId18"/>
    <p:sldId id="353" r:id="rId19"/>
    <p:sldId id="354" r:id="rId20"/>
    <p:sldId id="355" r:id="rId21"/>
    <p:sldId id="356" r:id="rId22"/>
    <p:sldId id="357" r:id="rId23"/>
    <p:sldId id="359" r:id="rId24"/>
    <p:sldId id="297" r:id="rId25"/>
    <p:sldId id="298" r:id="rId26"/>
    <p:sldId id="358" r:id="rId27"/>
    <p:sldId id="300" r:id="rId28"/>
    <p:sldId id="332" r:id="rId29"/>
    <p:sldId id="372" r:id="rId30"/>
    <p:sldId id="334" r:id="rId31"/>
    <p:sldId id="335" r:id="rId32"/>
    <p:sldId id="336" r:id="rId33"/>
    <p:sldId id="337" r:id="rId34"/>
    <p:sldId id="338" r:id="rId35"/>
    <p:sldId id="344" r:id="rId36"/>
    <p:sldId id="345" r:id="rId37"/>
    <p:sldId id="346" r:id="rId38"/>
    <p:sldId id="347" r:id="rId39"/>
    <p:sldId id="348" r:id="rId40"/>
    <p:sldId id="349" r:id="rId41"/>
    <p:sldId id="350" r:id="rId42"/>
    <p:sldId id="352" r:id="rId43"/>
    <p:sldId id="339" r:id="rId44"/>
    <p:sldId id="340" r:id="rId45"/>
    <p:sldId id="341" r:id="rId46"/>
    <p:sldId id="342" r:id="rId47"/>
    <p:sldId id="343" r:id="rId48"/>
    <p:sldId id="301" r:id="rId49"/>
    <p:sldId id="361" r:id="rId50"/>
    <p:sldId id="304" r:id="rId51"/>
    <p:sldId id="306" r:id="rId52"/>
    <p:sldId id="360" r:id="rId53"/>
    <p:sldId id="311" r:id="rId54"/>
    <p:sldId id="312" r:id="rId55"/>
    <p:sldId id="313" r:id="rId56"/>
    <p:sldId id="387" r:id="rId57"/>
  </p:sldIdLst>
  <p:sldSz cx="18288000" cy="10287000"/>
  <p:notesSz cx="6858000" cy="9144000"/>
  <p:embeddedFontLst>
    <p:embeddedFont>
      <p:font typeface="Aharoni" panose="02010803020104030203" pitchFamily="2" charset="-79"/>
      <p:bold r:id="rId59"/>
    </p:embeddedFont>
    <p:embeddedFont>
      <p:font typeface="Arimo Bold" panose="020B0604020202020204" charset="0"/>
      <p:regular r:id="rId60"/>
    </p:embeddedFont>
    <p:embeddedFont>
      <p:font typeface="Asangha" panose="020B0604020202020204" charset="-34"/>
      <p:regular r:id="rId61"/>
    </p:embeddedFont>
    <p:embeddedFont>
      <p:font typeface="Garet" panose="020B0604020202020204" charset="0"/>
      <p:regular r:id="rId62"/>
    </p:embeddedFont>
    <p:embeddedFont>
      <p:font typeface="Ink Free" panose="03080402000500000000" pitchFamily="66" charset="0"/>
      <p:regular r:id="rId63"/>
    </p:embeddedFont>
    <p:embeddedFont>
      <p:font typeface="Montserrat" panose="00000500000000000000" pitchFamily="2" charset="0"/>
      <p:regular r:id="rId64"/>
      <p:bold r:id="rId65"/>
      <p:italic r:id="rId66"/>
      <p:boldItalic r:id="rId67"/>
    </p:embeddedFont>
    <p:embeddedFont>
      <p:font typeface="Open Sans" panose="020B0606030504020204" pitchFamily="34" charset="0"/>
      <p:regular r:id="rId68"/>
      <p:bold r:id="rId69"/>
      <p:italic r:id="rId70"/>
      <p:boldItalic r:id="rId71"/>
    </p:embeddedFont>
    <p:embeddedFont>
      <p:font typeface="TT Drugs" panose="020B0604020202020204" charset="0"/>
      <p:regular r:id="rId7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908F"/>
    <a:srgbClr val="D3D2CE"/>
    <a:srgbClr val="E1E1E1"/>
    <a:srgbClr val="F7C298"/>
    <a:srgbClr val="EEECE1"/>
    <a:srgbClr val="00C4DE"/>
    <a:srgbClr val="2C2929"/>
    <a:srgbClr val="D7E4BD"/>
    <a:srgbClr val="A6816A"/>
    <a:srgbClr val="153D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64" autoAdjust="0"/>
    <p:restoredTop sz="94249" autoAdjust="0"/>
  </p:normalViewPr>
  <p:slideViewPr>
    <p:cSldViewPr>
      <p:cViewPr varScale="1">
        <p:scale>
          <a:sx n="36" d="100"/>
          <a:sy n="36" d="100"/>
        </p:scale>
        <p:origin x="904"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5.fntdata"/><Relationship Id="rId68"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notesMaster" Target="notesMasters/notesMaster1.xml"/><Relationship Id="rId66" Type="http://schemas.openxmlformats.org/officeDocument/2006/relationships/font" Target="fonts/font8.fntdata"/><Relationship Id="rId74"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font" Target="fonts/font3.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6.fntdata"/><Relationship Id="rId69" Type="http://schemas.openxmlformats.org/officeDocument/2006/relationships/font" Target="fonts/font11.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4.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font" Target="fonts/font13.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0F9E58-CC8E-4D27-A6B0-56DDA1CB65B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ES"/>
        </a:p>
      </dgm:t>
    </dgm:pt>
    <dgm:pt modelId="{E5746B31-3DED-4D6E-A5D2-FD92F5D4FC76}">
      <dgm:prSet phldrT="[Texto]" custT="1"/>
      <dgm:spPr>
        <a:solidFill>
          <a:srgbClr val="A7C2E0"/>
        </a:solidFill>
        <a:ln>
          <a:noFill/>
        </a:ln>
      </dgm:spPr>
      <dgm: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s-ES" sz="3600" b="1" dirty="0">
              <a:solidFill>
                <a:schemeClr val="tx1"/>
              </a:solidFill>
              <a:latin typeface="Aharoni" panose="02010803020104030203" pitchFamily="2" charset="-79"/>
              <a:cs typeface="Aharoni" panose="02010803020104030203" pitchFamily="2" charset="-79"/>
            </a:rPr>
            <a:t>Equilibrio</a:t>
          </a:r>
          <a:r>
            <a:rPr lang="es-ES" sz="2800" b="1" dirty="0">
              <a:solidFill>
                <a:schemeClr val="tx1"/>
              </a:solidFill>
              <a:latin typeface="Aharoni" panose="02010803020104030203" pitchFamily="2" charset="-79"/>
              <a:cs typeface="Aharoni" panose="02010803020104030203" pitchFamily="2" charset="-79"/>
            </a:rPr>
            <a:t> </a:t>
          </a:r>
        </a:p>
        <a:p>
          <a:pPr marL="0" marR="0" lvl="0" indent="0" defTabSz="914400" rtl="0" eaLnBrk="1" fontAlgn="auto" latinLnBrk="0" hangingPunct="1">
            <a:lnSpc>
              <a:spcPct val="100000"/>
            </a:lnSpc>
            <a:spcBef>
              <a:spcPts val="0"/>
            </a:spcBef>
            <a:spcAft>
              <a:spcPts val="0"/>
            </a:spcAft>
            <a:buClrTx/>
            <a:buSzTx/>
            <a:buFontTx/>
            <a:buNone/>
            <a:tabLst/>
            <a:defRPr/>
          </a:pPr>
          <a:r>
            <a:rPr lang="es-ES" sz="2800" b="0" dirty="0">
              <a:solidFill>
                <a:schemeClr val="tx1"/>
              </a:solidFill>
              <a:latin typeface="Aptos" panose="020B0004020202020204" pitchFamily="34" charset="0"/>
              <a:cs typeface="Aharoni" panose="02010803020104030203" pitchFamily="2" charset="-79"/>
            </a:rPr>
            <a:t>Ayuda a que las personas encuentren su sintonía, se revindiquen con su historia y aprendan a descubrir sus talentos</a:t>
          </a:r>
          <a:endParaRPr lang="es-ES" sz="1600" dirty="0">
            <a:solidFill>
              <a:schemeClr val="tx1"/>
            </a:solidFill>
            <a:latin typeface="Calibri" panose="020F0502020204030204" pitchFamily="34" charset="0"/>
            <a:cs typeface="Calibri" panose="020F0502020204030204" pitchFamily="34" charset="0"/>
          </a:endParaRPr>
        </a:p>
      </dgm:t>
    </dgm:pt>
    <dgm:pt modelId="{E83FB84A-3BE0-4F86-B217-14D5B957C6CF}" type="parTrans" cxnId="{0432CD7C-D26D-4888-9BD1-D6368A27FD61}">
      <dgm:prSet/>
      <dgm:spPr/>
      <dgm:t>
        <a:bodyPr/>
        <a:lstStyle/>
        <a:p>
          <a:endParaRPr lang="es-ES" sz="1600">
            <a:latin typeface="Calibri" panose="020F0502020204030204" pitchFamily="34" charset="0"/>
            <a:cs typeface="Calibri" panose="020F0502020204030204" pitchFamily="34" charset="0"/>
          </a:endParaRPr>
        </a:p>
      </dgm:t>
    </dgm:pt>
    <dgm:pt modelId="{849E3E26-8564-4412-A512-F9BA251D08CC}" type="sibTrans" cxnId="{0432CD7C-D26D-4888-9BD1-D6368A27FD61}">
      <dgm:prSet/>
      <dgm:spPr/>
      <dgm:t>
        <a:bodyPr/>
        <a:lstStyle/>
        <a:p>
          <a:endParaRPr lang="es-ES" sz="1600">
            <a:latin typeface="Calibri" panose="020F0502020204030204" pitchFamily="34" charset="0"/>
            <a:cs typeface="Calibri" panose="020F0502020204030204" pitchFamily="34" charset="0"/>
          </a:endParaRPr>
        </a:p>
      </dgm:t>
    </dgm:pt>
    <dgm:pt modelId="{E7FBD0C0-9845-44C0-9881-95436ECDB576}">
      <dgm:prSet phldrT="[Texto]" custT="1"/>
      <dgm:spPr>
        <a:solidFill>
          <a:srgbClr val="FFFF00"/>
        </a:solidFill>
        <a:ln>
          <a:noFill/>
        </a:ln>
      </dgm:spPr>
      <dgm: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ES" sz="1800" b="1" kern="1200" dirty="0">
            <a:solidFill>
              <a:srgbClr val="002060"/>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ES" sz="3600" b="1" kern="1200" dirty="0">
              <a:solidFill>
                <a:prstClr val="black"/>
              </a:solidFill>
              <a:latin typeface="Aharoni" panose="02010803020104030203" pitchFamily="2" charset="-79"/>
              <a:ea typeface="+mn-ea"/>
              <a:cs typeface="Aharoni" panose="02010803020104030203" pitchFamily="2" charset="-79"/>
            </a:rPr>
            <a:t>Armonía </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800" b="0" kern="1200" dirty="0">
              <a:solidFill>
                <a:prstClr val="black"/>
              </a:solidFill>
              <a:latin typeface="Aptos" panose="020B0004020202020204" pitchFamily="34" charset="0"/>
              <a:ea typeface="+mn-ea"/>
              <a:cs typeface="Aharoni" panose="02010803020104030203" pitchFamily="2" charset="-79"/>
            </a:rPr>
            <a:t>Aprende a vivir en relación con el contexto, respeta la individualidad, aprende a que no hay una sola realidad; despide a tiempo y deja que las cosas fluyan, no te dejes enajenar.</a:t>
          </a:r>
        </a:p>
        <a:p>
          <a:pPr algn="ctr"/>
          <a:endParaRPr lang="es-ES" sz="1600" kern="1200" dirty="0">
            <a:solidFill>
              <a:srgbClr val="002060"/>
            </a:solidFill>
            <a:latin typeface="Calibri" panose="020F0502020204030204" pitchFamily="34" charset="0"/>
            <a:cs typeface="Calibri" panose="020F0502020204030204" pitchFamily="34" charset="0"/>
          </a:endParaRPr>
        </a:p>
      </dgm:t>
    </dgm:pt>
    <dgm:pt modelId="{894365BE-3D91-485C-83BF-70D46C7013B9}" type="parTrans" cxnId="{15338641-DAE2-4C1E-9B09-AD4F434AA245}">
      <dgm:prSet/>
      <dgm:spPr/>
      <dgm:t>
        <a:bodyPr/>
        <a:lstStyle/>
        <a:p>
          <a:endParaRPr lang="es-ES" sz="1600">
            <a:latin typeface="Calibri" panose="020F0502020204030204" pitchFamily="34" charset="0"/>
            <a:cs typeface="Calibri" panose="020F0502020204030204" pitchFamily="34" charset="0"/>
          </a:endParaRPr>
        </a:p>
      </dgm:t>
    </dgm:pt>
    <dgm:pt modelId="{25F84512-4819-4E61-B6D0-89DF31F40B1F}" type="sibTrans" cxnId="{15338641-DAE2-4C1E-9B09-AD4F434AA245}">
      <dgm:prSet/>
      <dgm:spPr/>
      <dgm:t>
        <a:bodyPr/>
        <a:lstStyle/>
        <a:p>
          <a:endParaRPr lang="es-ES" sz="1600">
            <a:latin typeface="Calibri" panose="020F0502020204030204" pitchFamily="34" charset="0"/>
            <a:cs typeface="Calibri" panose="020F0502020204030204" pitchFamily="34" charset="0"/>
          </a:endParaRPr>
        </a:p>
      </dgm:t>
    </dgm:pt>
    <dgm:pt modelId="{DA17CEB0-069D-4A54-8391-FC3B00F7C354}">
      <dgm:prSet phldrT="[Texto]" custT="1"/>
      <dgm:spPr>
        <a:solidFill>
          <a:srgbClr val="FFB9B5"/>
        </a:solidFill>
        <a:ln>
          <a:noFill/>
        </a:ln>
      </dgm:spPr>
      <dgm: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ES" sz="1600" kern="1200" dirty="0">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s-ES" sz="400" b="1" kern="1200" dirty="0">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ES" sz="3600" b="1" kern="1200" dirty="0">
              <a:solidFill>
                <a:prstClr val="black"/>
              </a:solidFill>
              <a:latin typeface="Aharoni" panose="02010803020104030203" pitchFamily="2" charset="-79"/>
              <a:ea typeface="+mn-ea"/>
              <a:cs typeface="Aharoni" panose="02010803020104030203" pitchFamily="2" charset="-79"/>
            </a:rPr>
            <a:t>Dominio </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800" b="0" kern="1200" dirty="0">
              <a:solidFill>
                <a:prstClr val="black"/>
              </a:solidFill>
              <a:latin typeface="Aptos" panose="020B0004020202020204" pitchFamily="34" charset="0"/>
              <a:ea typeface="+mn-ea"/>
              <a:cs typeface="Aharoni" panose="02010803020104030203" pitchFamily="2" charset="-79"/>
            </a:rPr>
            <a:t>No te preocupes por lo que no puedes hacer ahora y haz todo lo que si se puedes hacer. Busca trabajar con personas que te permitan sacar lo mejor de vos, y evita ser parte de relaciones y equipos improductivos o que se centren en tus errores.</a:t>
          </a:r>
        </a:p>
        <a:p>
          <a:pPr algn="ctr"/>
          <a:endParaRPr lang="es-ES" sz="1600" kern="1200" dirty="0">
            <a:latin typeface="Calibri" panose="020F0502020204030204" pitchFamily="34" charset="0"/>
            <a:cs typeface="Calibri" panose="020F0502020204030204" pitchFamily="34" charset="0"/>
          </a:endParaRPr>
        </a:p>
      </dgm:t>
    </dgm:pt>
    <dgm:pt modelId="{FA082096-F1E8-4535-B331-9F5CA158E9E7}" type="parTrans" cxnId="{89B44CDD-747B-4FA2-96BB-835C472E753D}">
      <dgm:prSet/>
      <dgm:spPr/>
      <dgm:t>
        <a:bodyPr/>
        <a:lstStyle/>
        <a:p>
          <a:endParaRPr lang="es-ES" sz="1600">
            <a:latin typeface="Calibri" panose="020F0502020204030204" pitchFamily="34" charset="0"/>
            <a:cs typeface="Calibri" panose="020F0502020204030204" pitchFamily="34" charset="0"/>
          </a:endParaRPr>
        </a:p>
      </dgm:t>
    </dgm:pt>
    <dgm:pt modelId="{79DBDFE7-D690-479A-8EC9-577678912B50}" type="sibTrans" cxnId="{89B44CDD-747B-4FA2-96BB-835C472E753D}">
      <dgm:prSet/>
      <dgm:spPr/>
      <dgm:t>
        <a:bodyPr/>
        <a:lstStyle/>
        <a:p>
          <a:endParaRPr lang="es-ES" sz="1600">
            <a:latin typeface="Calibri" panose="020F0502020204030204" pitchFamily="34" charset="0"/>
            <a:cs typeface="Calibri" panose="020F0502020204030204" pitchFamily="34" charset="0"/>
          </a:endParaRPr>
        </a:p>
      </dgm:t>
    </dgm:pt>
    <dgm:pt modelId="{62C62747-2D9F-43FB-B7C9-8182AF63E71F}" type="pres">
      <dgm:prSet presAssocID="{B50F9E58-CC8E-4D27-A6B0-56DDA1CB65B9}" presName="diagram" presStyleCnt="0">
        <dgm:presLayoutVars>
          <dgm:dir/>
          <dgm:resizeHandles val="exact"/>
        </dgm:presLayoutVars>
      </dgm:prSet>
      <dgm:spPr/>
    </dgm:pt>
    <dgm:pt modelId="{9DB20275-543C-4ABB-ABCC-BB48C82D5272}" type="pres">
      <dgm:prSet presAssocID="{E5746B31-3DED-4D6E-A5D2-FD92F5D4FC76}" presName="node" presStyleLbl="node1" presStyleIdx="0" presStyleCnt="3" custScaleX="110228" custScaleY="148313">
        <dgm:presLayoutVars>
          <dgm:bulletEnabled val="1"/>
        </dgm:presLayoutVars>
      </dgm:prSet>
      <dgm:spPr/>
    </dgm:pt>
    <dgm:pt modelId="{C4137D64-1067-4551-B5F4-A86F0324542A}" type="pres">
      <dgm:prSet presAssocID="{849E3E26-8564-4412-A512-F9BA251D08CC}" presName="sibTrans" presStyleCnt="0"/>
      <dgm:spPr/>
    </dgm:pt>
    <dgm:pt modelId="{7BAC45E4-2175-428B-B18B-22BA7100DC93}" type="pres">
      <dgm:prSet presAssocID="{E7FBD0C0-9845-44C0-9881-95436ECDB576}" presName="node" presStyleLbl="node1" presStyleIdx="1" presStyleCnt="3" custScaleY="148257" custLinFactNeighborX="353" custLinFactNeighborY="7373">
        <dgm:presLayoutVars>
          <dgm:bulletEnabled val="1"/>
        </dgm:presLayoutVars>
      </dgm:prSet>
      <dgm:spPr/>
    </dgm:pt>
    <dgm:pt modelId="{DE608641-BC03-44E7-9883-BF90C9B6F015}" type="pres">
      <dgm:prSet presAssocID="{25F84512-4819-4E61-B6D0-89DF31F40B1F}" presName="sibTrans" presStyleCnt="0"/>
      <dgm:spPr/>
    </dgm:pt>
    <dgm:pt modelId="{912C310D-1479-4390-A4CB-76AC2B46B536}" type="pres">
      <dgm:prSet presAssocID="{DA17CEB0-069D-4A54-8391-FC3B00F7C354}" presName="node" presStyleLbl="node1" presStyleIdx="2" presStyleCnt="3" custScaleY="138308">
        <dgm:presLayoutVars>
          <dgm:bulletEnabled val="1"/>
        </dgm:presLayoutVars>
      </dgm:prSet>
      <dgm:spPr/>
    </dgm:pt>
  </dgm:ptLst>
  <dgm:cxnLst>
    <dgm:cxn modelId="{87E78536-950B-419C-8C51-5A64F1DA92F0}" type="presOf" srcId="{DA17CEB0-069D-4A54-8391-FC3B00F7C354}" destId="{912C310D-1479-4390-A4CB-76AC2B46B536}" srcOrd="0" destOrd="0" presId="urn:microsoft.com/office/officeart/2005/8/layout/default"/>
    <dgm:cxn modelId="{15338641-DAE2-4C1E-9B09-AD4F434AA245}" srcId="{B50F9E58-CC8E-4D27-A6B0-56DDA1CB65B9}" destId="{E7FBD0C0-9845-44C0-9881-95436ECDB576}" srcOrd="1" destOrd="0" parTransId="{894365BE-3D91-485C-83BF-70D46C7013B9}" sibTransId="{25F84512-4819-4E61-B6D0-89DF31F40B1F}"/>
    <dgm:cxn modelId="{CD0D7D62-07EF-4064-BD67-5420224F2F8B}" type="presOf" srcId="{E7FBD0C0-9845-44C0-9881-95436ECDB576}" destId="{7BAC45E4-2175-428B-B18B-22BA7100DC93}" srcOrd="0" destOrd="0" presId="urn:microsoft.com/office/officeart/2005/8/layout/default"/>
    <dgm:cxn modelId="{0432CD7C-D26D-4888-9BD1-D6368A27FD61}" srcId="{B50F9E58-CC8E-4D27-A6B0-56DDA1CB65B9}" destId="{E5746B31-3DED-4D6E-A5D2-FD92F5D4FC76}" srcOrd="0" destOrd="0" parTransId="{E83FB84A-3BE0-4F86-B217-14D5B957C6CF}" sibTransId="{849E3E26-8564-4412-A512-F9BA251D08CC}"/>
    <dgm:cxn modelId="{2151619E-6516-40C1-9473-2324E84A81E4}" type="presOf" srcId="{E5746B31-3DED-4D6E-A5D2-FD92F5D4FC76}" destId="{9DB20275-543C-4ABB-ABCC-BB48C82D5272}" srcOrd="0" destOrd="0" presId="urn:microsoft.com/office/officeart/2005/8/layout/default"/>
    <dgm:cxn modelId="{49CD6ADD-5C03-4906-8901-8946A9A9B054}" type="presOf" srcId="{B50F9E58-CC8E-4D27-A6B0-56DDA1CB65B9}" destId="{62C62747-2D9F-43FB-B7C9-8182AF63E71F}" srcOrd="0" destOrd="0" presId="urn:microsoft.com/office/officeart/2005/8/layout/default"/>
    <dgm:cxn modelId="{89B44CDD-747B-4FA2-96BB-835C472E753D}" srcId="{B50F9E58-CC8E-4D27-A6B0-56DDA1CB65B9}" destId="{DA17CEB0-069D-4A54-8391-FC3B00F7C354}" srcOrd="2" destOrd="0" parTransId="{FA082096-F1E8-4535-B331-9F5CA158E9E7}" sibTransId="{79DBDFE7-D690-479A-8EC9-577678912B50}"/>
    <dgm:cxn modelId="{5BA2F03D-BCA7-4504-AE52-329AB6BD26C0}" type="presParOf" srcId="{62C62747-2D9F-43FB-B7C9-8182AF63E71F}" destId="{9DB20275-543C-4ABB-ABCC-BB48C82D5272}" srcOrd="0" destOrd="0" presId="urn:microsoft.com/office/officeart/2005/8/layout/default"/>
    <dgm:cxn modelId="{79BBC6C6-D18F-44D2-8518-FC3C3263820A}" type="presParOf" srcId="{62C62747-2D9F-43FB-B7C9-8182AF63E71F}" destId="{C4137D64-1067-4551-B5F4-A86F0324542A}" srcOrd="1" destOrd="0" presId="urn:microsoft.com/office/officeart/2005/8/layout/default"/>
    <dgm:cxn modelId="{DE29759B-7C88-44D7-BE83-57FC96B1AF5A}" type="presParOf" srcId="{62C62747-2D9F-43FB-B7C9-8182AF63E71F}" destId="{7BAC45E4-2175-428B-B18B-22BA7100DC93}" srcOrd="2" destOrd="0" presId="urn:microsoft.com/office/officeart/2005/8/layout/default"/>
    <dgm:cxn modelId="{9DDE8E2F-3C1B-4496-B9FD-1D1E18A5349B}" type="presParOf" srcId="{62C62747-2D9F-43FB-B7C9-8182AF63E71F}" destId="{DE608641-BC03-44E7-9883-BF90C9B6F015}" srcOrd="3" destOrd="0" presId="urn:microsoft.com/office/officeart/2005/8/layout/default"/>
    <dgm:cxn modelId="{64198B78-090A-4870-84B0-81B35D8FCB42}" type="presParOf" srcId="{62C62747-2D9F-43FB-B7C9-8182AF63E71F}" destId="{912C310D-1479-4390-A4CB-76AC2B46B536}"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B20275-543C-4ABB-ABCC-BB48C82D5272}">
      <dsp:nvSpPr>
        <dsp:cNvPr id="0" name=""/>
        <dsp:cNvSpPr/>
      </dsp:nvSpPr>
      <dsp:spPr>
        <a:xfrm>
          <a:off x="533408" y="3770"/>
          <a:ext cx="5748321" cy="4640658"/>
        </a:xfrm>
        <a:prstGeom prst="rect">
          <a:avLst/>
        </a:prstGeom>
        <a:solidFill>
          <a:srgbClr val="A7C2E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3600" b="1" kern="1200" dirty="0">
              <a:solidFill>
                <a:schemeClr val="tx1"/>
              </a:solidFill>
              <a:latin typeface="Aharoni" panose="02010803020104030203" pitchFamily="2" charset="-79"/>
              <a:cs typeface="Aharoni" panose="02010803020104030203" pitchFamily="2" charset="-79"/>
            </a:rPr>
            <a:t>Equilibrio</a:t>
          </a:r>
          <a:r>
            <a:rPr lang="es-ES" sz="2800" b="1" kern="1200" dirty="0">
              <a:solidFill>
                <a:schemeClr val="tx1"/>
              </a:solidFill>
              <a:latin typeface="Aharoni" panose="02010803020104030203" pitchFamily="2" charset="-79"/>
              <a:cs typeface="Aharoni" panose="02010803020104030203" pitchFamily="2" charset="-79"/>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800" b="0" kern="1200" dirty="0">
              <a:solidFill>
                <a:schemeClr val="tx1"/>
              </a:solidFill>
              <a:latin typeface="Aptos" panose="020B0004020202020204" pitchFamily="34" charset="0"/>
              <a:cs typeface="Aharoni" panose="02010803020104030203" pitchFamily="2" charset="-79"/>
            </a:rPr>
            <a:t>Ayuda a que las personas encuentren su sintonía, se revindiquen con su historia y aprendan a descubrir sus talentos</a:t>
          </a:r>
          <a:endParaRPr lang="es-ES" sz="1600" kern="1200" dirty="0">
            <a:solidFill>
              <a:schemeClr val="tx1"/>
            </a:solidFill>
            <a:latin typeface="Calibri" panose="020F0502020204030204" pitchFamily="34" charset="0"/>
            <a:cs typeface="Calibri" panose="020F0502020204030204" pitchFamily="34" charset="0"/>
          </a:endParaRPr>
        </a:p>
      </dsp:txBody>
      <dsp:txXfrm>
        <a:off x="533408" y="3770"/>
        <a:ext cx="5748321" cy="4640658"/>
      </dsp:txXfrm>
    </dsp:sp>
    <dsp:sp modelId="{7BAC45E4-2175-428B-B18B-22BA7100DC93}">
      <dsp:nvSpPr>
        <dsp:cNvPr id="0" name=""/>
        <dsp:cNvSpPr/>
      </dsp:nvSpPr>
      <dsp:spPr>
        <a:xfrm>
          <a:off x="6821631" y="9294"/>
          <a:ext cx="5214937" cy="4638905"/>
        </a:xfrm>
        <a:prstGeom prst="rect">
          <a:avLst/>
        </a:prstGeom>
        <a:solidFill>
          <a:srgbClr val="FFFF0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ES" sz="1800" b="1" kern="1200" dirty="0">
            <a:solidFill>
              <a:srgbClr val="002060"/>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ES" sz="3600" b="1" kern="1200" dirty="0">
              <a:solidFill>
                <a:prstClr val="black"/>
              </a:solidFill>
              <a:latin typeface="Aharoni" panose="02010803020104030203" pitchFamily="2" charset="-79"/>
              <a:ea typeface="+mn-ea"/>
              <a:cs typeface="Aharoni" panose="02010803020104030203" pitchFamily="2" charset="-79"/>
            </a:rPr>
            <a:t>Armonía </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800" b="0" kern="1200" dirty="0">
              <a:solidFill>
                <a:prstClr val="black"/>
              </a:solidFill>
              <a:latin typeface="Aptos" panose="020B0004020202020204" pitchFamily="34" charset="0"/>
              <a:ea typeface="+mn-ea"/>
              <a:cs typeface="Aharoni" panose="02010803020104030203" pitchFamily="2" charset="-79"/>
            </a:rPr>
            <a:t>Aprende a vivir en relación con el contexto, respeta la individualidad, aprende a que no hay una sola realidad; despide a tiempo y deja que las cosas fluyan, no te dejes enajenar.</a:t>
          </a:r>
        </a:p>
        <a:p>
          <a:pPr algn="ctr">
            <a:buNone/>
          </a:pPr>
          <a:endParaRPr lang="es-ES" sz="1600" kern="1200" dirty="0">
            <a:solidFill>
              <a:srgbClr val="002060"/>
            </a:solidFill>
            <a:latin typeface="Calibri" panose="020F0502020204030204" pitchFamily="34" charset="0"/>
            <a:cs typeface="Calibri" panose="020F0502020204030204" pitchFamily="34" charset="0"/>
          </a:endParaRPr>
        </a:p>
      </dsp:txBody>
      <dsp:txXfrm>
        <a:off x="6821631" y="9294"/>
        <a:ext cx="5214937" cy="4638905"/>
      </dsp:txXfrm>
    </dsp:sp>
    <dsp:sp modelId="{912C310D-1479-4390-A4CB-76AC2B46B536}">
      <dsp:nvSpPr>
        <dsp:cNvPr id="0" name=""/>
        <dsp:cNvSpPr/>
      </dsp:nvSpPr>
      <dsp:spPr>
        <a:xfrm>
          <a:off x="12539654" y="160297"/>
          <a:ext cx="5214937" cy="4327605"/>
        </a:xfrm>
        <a:prstGeom prst="rect">
          <a:avLst/>
        </a:prstGeom>
        <a:solidFill>
          <a:srgbClr val="FFB9B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ES" sz="1600" kern="1200" dirty="0">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s-ES" sz="400" b="1" kern="1200" dirty="0">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ES" sz="3600" b="1" kern="1200" dirty="0">
              <a:solidFill>
                <a:prstClr val="black"/>
              </a:solidFill>
              <a:latin typeface="Aharoni" panose="02010803020104030203" pitchFamily="2" charset="-79"/>
              <a:ea typeface="+mn-ea"/>
              <a:cs typeface="Aharoni" panose="02010803020104030203" pitchFamily="2" charset="-79"/>
            </a:rPr>
            <a:t>Dominio </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800" b="0" kern="1200" dirty="0">
              <a:solidFill>
                <a:prstClr val="black"/>
              </a:solidFill>
              <a:latin typeface="Aptos" panose="020B0004020202020204" pitchFamily="34" charset="0"/>
              <a:ea typeface="+mn-ea"/>
              <a:cs typeface="Aharoni" panose="02010803020104030203" pitchFamily="2" charset="-79"/>
            </a:rPr>
            <a:t>No te preocupes por lo que no puedes hacer ahora y haz todo lo que si se puedes hacer. Busca trabajar con personas que te permitan sacar lo mejor de vos, y evita ser parte de relaciones y equipos improductivos o que se centren en tus errores.</a:t>
          </a:r>
        </a:p>
        <a:p>
          <a:pPr algn="ctr">
            <a:buNone/>
          </a:pPr>
          <a:endParaRPr lang="es-ES" sz="1600" kern="1200" dirty="0">
            <a:latin typeface="Calibri" panose="020F0502020204030204" pitchFamily="34" charset="0"/>
            <a:cs typeface="Calibri" panose="020F0502020204030204" pitchFamily="34" charset="0"/>
          </a:endParaRPr>
        </a:p>
      </dsp:txBody>
      <dsp:txXfrm>
        <a:off x="12539654" y="160297"/>
        <a:ext cx="5214937" cy="432760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‹Nº›</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Marcador de notas 2"/>
          <p:cNvSpPr>
            <a:spLocks noGrp="1"/>
          </p:cNvSpPr>
          <p:nvPr>
            <p:ph type="body" idx="1"/>
          </p:nvPr>
        </p:nvSpPr>
        <p:spPr>
          <a:xfrm>
            <a:off x="822325" y="7040563"/>
            <a:ext cx="6584950" cy="5761037"/>
          </a:xfrm>
          <a:prstGeom prst="rect">
            <a:avLst/>
          </a:prstGeom>
        </p:spPr>
        <p:txBody>
          <a:bodyPr/>
          <a:lstStyle/>
          <a:p>
            <a:endParaRPr lang="es-BO" dirty="0"/>
          </a:p>
        </p:txBody>
      </p:sp>
    </p:spTree>
    <p:extLst>
      <p:ext uri="{BB962C8B-B14F-4D97-AF65-F5344CB8AC3E}">
        <p14:creationId xmlns:p14="http://schemas.microsoft.com/office/powerpoint/2010/main" val="1756985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a:p>
            <a:endParaRPr lang="en-US" dirty="0"/>
          </a:p>
          <a:p>
            <a:endParaRPr lang="en-US" dirty="0"/>
          </a:p>
          <a:p>
            <a:endParaRPr lang="en-US" dirty="0"/>
          </a:p>
          <a:p>
            <a:endParaRPr lang="en-US" dirty="0"/>
          </a:p>
          <a:p>
            <a:endParaRPr lang="en-US" dirty="0"/>
          </a:p>
          <a:p>
            <a:endParaRPr lang="en-US" dirty="0"/>
          </a:p>
          <a:p>
            <a:r>
              <a:rPr lang="en-US" dirty="0"/>
              <a:t>58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endParaRPr lang="es-B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6597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endParaRPr lang="es-B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1325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endParaRPr lang="es-BO"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30</a:t>
            </a:fld>
            <a:endParaRPr lang="cs-CZ"/>
          </a:p>
        </p:txBody>
      </p:sp>
    </p:spTree>
    <p:extLst>
      <p:ext uri="{BB962C8B-B14F-4D97-AF65-F5344CB8AC3E}">
        <p14:creationId xmlns:p14="http://schemas.microsoft.com/office/powerpoint/2010/main" val="2778728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endParaRPr lang="es-BO"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45</a:t>
            </a:fld>
            <a:endParaRPr lang="cs-CZ"/>
          </a:p>
        </p:txBody>
      </p:sp>
    </p:spTree>
    <p:extLst>
      <p:ext uri="{BB962C8B-B14F-4D97-AF65-F5344CB8AC3E}">
        <p14:creationId xmlns:p14="http://schemas.microsoft.com/office/powerpoint/2010/main" val="3201282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52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2286000" y="1683545"/>
            <a:ext cx="13716000" cy="3581400"/>
          </a:xfrm>
        </p:spPr>
        <p:txBody>
          <a:bodyPr anchor="b"/>
          <a:lstStyle>
            <a:lvl1pPr algn="ctr">
              <a:defRPr sz="9000"/>
            </a:lvl1pPr>
          </a:lstStyle>
          <a:p>
            <a:r>
              <a:rPr lang="es-ES"/>
              <a:t>Haga clic para modificar el estilo de título del patrón</a:t>
            </a:r>
            <a:endParaRPr lang="es-BO"/>
          </a:p>
        </p:txBody>
      </p:sp>
      <p:sp>
        <p:nvSpPr>
          <p:cNvPr id="3" name="Subtítulo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s-ES"/>
              <a:t>Haga clic para modificar el estilo de subtítulo del patrón</a:t>
            </a:r>
            <a:endParaRPr lang="es-BO"/>
          </a:p>
        </p:txBody>
      </p:sp>
      <p:sp>
        <p:nvSpPr>
          <p:cNvPr id="4" name="Marcador de fecha 3"/>
          <p:cNvSpPr>
            <a:spLocks noGrp="1"/>
          </p:cNvSpPr>
          <p:nvPr>
            <p:ph type="dt" sz="half" idx="10"/>
          </p:nvPr>
        </p:nvSpPr>
        <p:spPr/>
        <p:txBody>
          <a:bodyPr/>
          <a:lstStyle/>
          <a:p>
            <a:fld id="{38B2D0F1-28D1-4138-AA82-E8838557B972}" type="datetimeFigureOut">
              <a:rPr lang="es-BO" smtClean="0"/>
              <a:t>21/7/2026</a:t>
            </a:fld>
            <a:endParaRPr lang="es-BO"/>
          </a:p>
        </p:txBody>
      </p:sp>
      <p:sp>
        <p:nvSpPr>
          <p:cNvPr id="5" name="Marcador de pie de página 4"/>
          <p:cNvSpPr>
            <a:spLocks noGrp="1"/>
          </p:cNvSpPr>
          <p:nvPr>
            <p:ph type="ftr" sz="quarter" idx="11"/>
          </p:nvPr>
        </p:nvSpPr>
        <p:spPr/>
        <p:txBody>
          <a:bodyPr/>
          <a:lstStyle/>
          <a:p>
            <a:endParaRPr lang="es-BO"/>
          </a:p>
        </p:txBody>
      </p:sp>
      <p:sp>
        <p:nvSpPr>
          <p:cNvPr id="6" name="Marcador de número de diapositiva 5"/>
          <p:cNvSpPr>
            <a:spLocks noGrp="1"/>
          </p:cNvSpPr>
          <p:nvPr>
            <p:ph type="sldNum" sz="quarter" idx="12"/>
          </p:nvPr>
        </p:nvSpPr>
        <p:spPr/>
        <p:txBody>
          <a:bodyPr/>
          <a:lstStyle/>
          <a:p>
            <a:fld id="{78468C02-DE34-4833-8FE8-C85899A02419}" type="slidenum">
              <a:rPr lang="es-BO" smtClean="0"/>
              <a:t>‹Nº›</a:t>
            </a:fld>
            <a:endParaRPr lang="es-BO"/>
          </a:p>
        </p:txBody>
      </p:sp>
    </p:spTree>
    <p:extLst>
      <p:ext uri="{BB962C8B-B14F-4D97-AF65-F5344CB8AC3E}">
        <p14:creationId xmlns:p14="http://schemas.microsoft.com/office/powerpoint/2010/main" val="238856481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BO"/>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BO"/>
          </a:p>
        </p:txBody>
      </p:sp>
      <p:sp>
        <p:nvSpPr>
          <p:cNvPr id="4" name="Marcador de fecha 3"/>
          <p:cNvSpPr>
            <a:spLocks noGrp="1"/>
          </p:cNvSpPr>
          <p:nvPr>
            <p:ph type="dt" sz="half" idx="10"/>
          </p:nvPr>
        </p:nvSpPr>
        <p:spPr/>
        <p:txBody>
          <a:bodyPr/>
          <a:lstStyle/>
          <a:p>
            <a:fld id="{38B2D0F1-28D1-4138-AA82-E8838557B972}" type="datetimeFigureOut">
              <a:rPr lang="es-BO" smtClean="0"/>
              <a:t>21/7/2026</a:t>
            </a:fld>
            <a:endParaRPr lang="es-BO"/>
          </a:p>
        </p:txBody>
      </p:sp>
      <p:sp>
        <p:nvSpPr>
          <p:cNvPr id="5" name="Marcador de pie de página 4"/>
          <p:cNvSpPr>
            <a:spLocks noGrp="1"/>
          </p:cNvSpPr>
          <p:nvPr>
            <p:ph type="ftr" sz="quarter" idx="11"/>
          </p:nvPr>
        </p:nvSpPr>
        <p:spPr/>
        <p:txBody>
          <a:bodyPr/>
          <a:lstStyle/>
          <a:p>
            <a:endParaRPr lang="es-BO"/>
          </a:p>
        </p:txBody>
      </p:sp>
      <p:sp>
        <p:nvSpPr>
          <p:cNvPr id="6" name="Marcador de número de diapositiva 5"/>
          <p:cNvSpPr>
            <a:spLocks noGrp="1"/>
          </p:cNvSpPr>
          <p:nvPr>
            <p:ph type="sldNum" sz="quarter" idx="12"/>
          </p:nvPr>
        </p:nvSpPr>
        <p:spPr/>
        <p:txBody>
          <a:bodyPr/>
          <a:lstStyle/>
          <a:p>
            <a:fld id="{78468C02-DE34-4833-8FE8-C85899A02419}" type="slidenum">
              <a:rPr lang="es-BO" smtClean="0"/>
              <a:t>‹Nº›</a:t>
            </a:fld>
            <a:endParaRPr lang="es-BO"/>
          </a:p>
        </p:txBody>
      </p:sp>
    </p:spTree>
    <p:extLst>
      <p:ext uri="{BB962C8B-B14F-4D97-AF65-F5344CB8AC3E}">
        <p14:creationId xmlns:p14="http://schemas.microsoft.com/office/powerpoint/2010/main" val="235281392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1247775" y="2564608"/>
            <a:ext cx="15773400" cy="4279105"/>
          </a:xfrm>
        </p:spPr>
        <p:txBody>
          <a:bodyPr anchor="b"/>
          <a:lstStyle>
            <a:lvl1pPr>
              <a:defRPr sz="9000"/>
            </a:lvl1pPr>
          </a:lstStyle>
          <a:p>
            <a:r>
              <a:rPr lang="es-ES"/>
              <a:t>Haga clic para modificar el estilo de título del patrón</a:t>
            </a:r>
            <a:endParaRPr lang="es-BO"/>
          </a:p>
        </p:txBody>
      </p:sp>
      <p:sp>
        <p:nvSpPr>
          <p:cNvPr id="3" name="Marcador de texto 2"/>
          <p:cNvSpPr>
            <a:spLocks noGrp="1"/>
          </p:cNvSpPr>
          <p:nvPr>
            <p:ph type="body" idx="1"/>
          </p:nvPr>
        </p:nvSpPr>
        <p:spPr>
          <a:xfrm>
            <a:off x="1247775" y="6884195"/>
            <a:ext cx="15773400" cy="2250280"/>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38B2D0F1-28D1-4138-AA82-E8838557B972}" type="datetimeFigureOut">
              <a:rPr lang="es-BO" smtClean="0"/>
              <a:t>21/7/2026</a:t>
            </a:fld>
            <a:endParaRPr lang="es-BO"/>
          </a:p>
        </p:txBody>
      </p:sp>
      <p:sp>
        <p:nvSpPr>
          <p:cNvPr id="5" name="Marcador de pie de página 4"/>
          <p:cNvSpPr>
            <a:spLocks noGrp="1"/>
          </p:cNvSpPr>
          <p:nvPr>
            <p:ph type="ftr" sz="quarter" idx="11"/>
          </p:nvPr>
        </p:nvSpPr>
        <p:spPr/>
        <p:txBody>
          <a:bodyPr/>
          <a:lstStyle/>
          <a:p>
            <a:endParaRPr lang="es-BO"/>
          </a:p>
        </p:txBody>
      </p:sp>
      <p:sp>
        <p:nvSpPr>
          <p:cNvPr id="6" name="Marcador de número de diapositiva 5"/>
          <p:cNvSpPr>
            <a:spLocks noGrp="1"/>
          </p:cNvSpPr>
          <p:nvPr>
            <p:ph type="sldNum" sz="quarter" idx="12"/>
          </p:nvPr>
        </p:nvSpPr>
        <p:spPr/>
        <p:txBody>
          <a:bodyPr/>
          <a:lstStyle/>
          <a:p>
            <a:fld id="{78468C02-DE34-4833-8FE8-C85899A02419}" type="slidenum">
              <a:rPr lang="es-BO" smtClean="0"/>
              <a:t>‹Nº›</a:t>
            </a:fld>
            <a:endParaRPr lang="es-BO"/>
          </a:p>
        </p:txBody>
      </p:sp>
    </p:spTree>
    <p:extLst>
      <p:ext uri="{BB962C8B-B14F-4D97-AF65-F5344CB8AC3E}">
        <p14:creationId xmlns:p14="http://schemas.microsoft.com/office/powerpoint/2010/main" val="55242378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BO"/>
          </a:p>
        </p:txBody>
      </p:sp>
      <p:sp>
        <p:nvSpPr>
          <p:cNvPr id="3" name="Marcador de contenido 2"/>
          <p:cNvSpPr>
            <a:spLocks noGrp="1"/>
          </p:cNvSpPr>
          <p:nvPr>
            <p:ph sz="half" idx="1"/>
          </p:nvPr>
        </p:nvSpPr>
        <p:spPr>
          <a:xfrm>
            <a:off x="1257300" y="2738437"/>
            <a:ext cx="7772400" cy="652700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BO"/>
          </a:p>
        </p:txBody>
      </p:sp>
      <p:sp>
        <p:nvSpPr>
          <p:cNvPr id="4" name="Marcador de contenido 3"/>
          <p:cNvSpPr>
            <a:spLocks noGrp="1"/>
          </p:cNvSpPr>
          <p:nvPr>
            <p:ph sz="half" idx="2"/>
          </p:nvPr>
        </p:nvSpPr>
        <p:spPr>
          <a:xfrm>
            <a:off x="9258300" y="2738437"/>
            <a:ext cx="7772400" cy="652700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BO"/>
          </a:p>
        </p:txBody>
      </p:sp>
      <p:sp>
        <p:nvSpPr>
          <p:cNvPr id="5" name="Marcador de fecha 4"/>
          <p:cNvSpPr>
            <a:spLocks noGrp="1"/>
          </p:cNvSpPr>
          <p:nvPr>
            <p:ph type="dt" sz="half" idx="10"/>
          </p:nvPr>
        </p:nvSpPr>
        <p:spPr/>
        <p:txBody>
          <a:bodyPr/>
          <a:lstStyle/>
          <a:p>
            <a:fld id="{38B2D0F1-28D1-4138-AA82-E8838557B972}" type="datetimeFigureOut">
              <a:rPr lang="es-BO" smtClean="0"/>
              <a:t>21/7/2026</a:t>
            </a:fld>
            <a:endParaRPr lang="es-BO"/>
          </a:p>
        </p:txBody>
      </p:sp>
      <p:sp>
        <p:nvSpPr>
          <p:cNvPr id="6" name="Marcador de pie de página 5"/>
          <p:cNvSpPr>
            <a:spLocks noGrp="1"/>
          </p:cNvSpPr>
          <p:nvPr>
            <p:ph type="ftr" sz="quarter" idx="11"/>
          </p:nvPr>
        </p:nvSpPr>
        <p:spPr/>
        <p:txBody>
          <a:bodyPr/>
          <a:lstStyle/>
          <a:p>
            <a:endParaRPr lang="es-BO"/>
          </a:p>
        </p:txBody>
      </p:sp>
      <p:sp>
        <p:nvSpPr>
          <p:cNvPr id="7" name="Marcador de número de diapositiva 6"/>
          <p:cNvSpPr>
            <a:spLocks noGrp="1"/>
          </p:cNvSpPr>
          <p:nvPr>
            <p:ph type="sldNum" sz="quarter" idx="12"/>
          </p:nvPr>
        </p:nvSpPr>
        <p:spPr/>
        <p:txBody>
          <a:bodyPr/>
          <a:lstStyle/>
          <a:p>
            <a:fld id="{78468C02-DE34-4833-8FE8-C85899A02419}" type="slidenum">
              <a:rPr lang="es-BO" smtClean="0"/>
              <a:t>‹Nº›</a:t>
            </a:fld>
            <a:endParaRPr lang="es-BO"/>
          </a:p>
        </p:txBody>
      </p:sp>
    </p:spTree>
    <p:extLst>
      <p:ext uri="{BB962C8B-B14F-4D97-AF65-F5344CB8AC3E}">
        <p14:creationId xmlns:p14="http://schemas.microsoft.com/office/powerpoint/2010/main" val="160943583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1259683" y="547688"/>
            <a:ext cx="15773400" cy="1988345"/>
          </a:xfrm>
        </p:spPr>
        <p:txBody>
          <a:bodyPr/>
          <a:lstStyle/>
          <a:p>
            <a:r>
              <a:rPr lang="es-ES"/>
              <a:t>Haga clic para modificar el estilo de título del patrón</a:t>
            </a:r>
            <a:endParaRPr lang="es-BO"/>
          </a:p>
        </p:txBody>
      </p:sp>
      <p:sp>
        <p:nvSpPr>
          <p:cNvPr id="3" name="Marcador de texto 2"/>
          <p:cNvSpPr>
            <a:spLocks noGrp="1"/>
          </p:cNvSpPr>
          <p:nvPr>
            <p:ph type="body" idx="1"/>
          </p:nvPr>
        </p:nvSpPr>
        <p:spPr>
          <a:xfrm>
            <a:off x="1259682" y="2521745"/>
            <a:ext cx="7736680"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s-ES"/>
              <a:t>Haga clic para modificar el estilo de texto del patrón</a:t>
            </a:r>
          </a:p>
        </p:txBody>
      </p:sp>
      <p:sp>
        <p:nvSpPr>
          <p:cNvPr id="4" name="Marcador de contenido 3"/>
          <p:cNvSpPr>
            <a:spLocks noGrp="1"/>
          </p:cNvSpPr>
          <p:nvPr>
            <p:ph sz="half" idx="2"/>
          </p:nvPr>
        </p:nvSpPr>
        <p:spPr>
          <a:xfrm>
            <a:off x="1259682" y="3757612"/>
            <a:ext cx="7736680" cy="552688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BO"/>
          </a:p>
        </p:txBody>
      </p:sp>
      <p:sp>
        <p:nvSpPr>
          <p:cNvPr id="5" name="Marcador de texto 4"/>
          <p:cNvSpPr>
            <a:spLocks noGrp="1"/>
          </p:cNvSpPr>
          <p:nvPr>
            <p:ph type="body" sz="quarter" idx="3"/>
          </p:nvPr>
        </p:nvSpPr>
        <p:spPr>
          <a:xfrm>
            <a:off x="9258300" y="2521745"/>
            <a:ext cx="7774783"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s-ES"/>
              <a:t>Haga clic para modificar el estilo de texto del patrón</a:t>
            </a:r>
          </a:p>
        </p:txBody>
      </p:sp>
      <p:sp>
        <p:nvSpPr>
          <p:cNvPr id="6" name="Marcador de contenido 5"/>
          <p:cNvSpPr>
            <a:spLocks noGrp="1"/>
          </p:cNvSpPr>
          <p:nvPr>
            <p:ph sz="quarter" idx="4"/>
          </p:nvPr>
        </p:nvSpPr>
        <p:spPr>
          <a:xfrm>
            <a:off x="9258300" y="3757612"/>
            <a:ext cx="7774783" cy="552688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BO"/>
          </a:p>
        </p:txBody>
      </p:sp>
      <p:sp>
        <p:nvSpPr>
          <p:cNvPr id="7" name="Marcador de fecha 6"/>
          <p:cNvSpPr>
            <a:spLocks noGrp="1"/>
          </p:cNvSpPr>
          <p:nvPr>
            <p:ph type="dt" sz="half" idx="10"/>
          </p:nvPr>
        </p:nvSpPr>
        <p:spPr/>
        <p:txBody>
          <a:bodyPr/>
          <a:lstStyle/>
          <a:p>
            <a:fld id="{38B2D0F1-28D1-4138-AA82-E8838557B972}" type="datetimeFigureOut">
              <a:rPr lang="es-BO" smtClean="0"/>
              <a:t>21/7/2026</a:t>
            </a:fld>
            <a:endParaRPr lang="es-BO"/>
          </a:p>
        </p:txBody>
      </p:sp>
      <p:sp>
        <p:nvSpPr>
          <p:cNvPr id="8" name="Marcador de pie de página 7"/>
          <p:cNvSpPr>
            <a:spLocks noGrp="1"/>
          </p:cNvSpPr>
          <p:nvPr>
            <p:ph type="ftr" sz="quarter" idx="11"/>
          </p:nvPr>
        </p:nvSpPr>
        <p:spPr/>
        <p:txBody>
          <a:bodyPr/>
          <a:lstStyle/>
          <a:p>
            <a:endParaRPr lang="es-BO"/>
          </a:p>
        </p:txBody>
      </p:sp>
      <p:sp>
        <p:nvSpPr>
          <p:cNvPr id="9" name="Marcador de número de diapositiva 8"/>
          <p:cNvSpPr>
            <a:spLocks noGrp="1"/>
          </p:cNvSpPr>
          <p:nvPr>
            <p:ph type="sldNum" sz="quarter" idx="12"/>
          </p:nvPr>
        </p:nvSpPr>
        <p:spPr/>
        <p:txBody>
          <a:bodyPr/>
          <a:lstStyle/>
          <a:p>
            <a:fld id="{78468C02-DE34-4833-8FE8-C85899A02419}" type="slidenum">
              <a:rPr lang="es-BO" smtClean="0"/>
              <a:t>‹Nº›</a:t>
            </a:fld>
            <a:endParaRPr lang="es-BO"/>
          </a:p>
        </p:txBody>
      </p:sp>
    </p:spTree>
    <p:extLst>
      <p:ext uri="{BB962C8B-B14F-4D97-AF65-F5344CB8AC3E}">
        <p14:creationId xmlns:p14="http://schemas.microsoft.com/office/powerpoint/2010/main" val="119552950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BO"/>
          </a:p>
        </p:txBody>
      </p:sp>
      <p:sp>
        <p:nvSpPr>
          <p:cNvPr id="3" name="Marcador de fecha 2"/>
          <p:cNvSpPr>
            <a:spLocks noGrp="1"/>
          </p:cNvSpPr>
          <p:nvPr>
            <p:ph type="dt" sz="half" idx="10"/>
          </p:nvPr>
        </p:nvSpPr>
        <p:spPr/>
        <p:txBody>
          <a:bodyPr/>
          <a:lstStyle/>
          <a:p>
            <a:fld id="{38B2D0F1-28D1-4138-AA82-E8838557B972}" type="datetimeFigureOut">
              <a:rPr lang="es-BO" smtClean="0"/>
              <a:t>21/7/2026</a:t>
            </a:fld>
            <a:endParaRPr lang="es-BO"/>
          </a:p>
        </p:txBody>
      </p:sp>
      <p:sp>
        <p:nvSpPr>
          <p:cNvPr id="4" name="Marcador de pie de página 3"/>
          <p:cNvSpPr>
            <a:spLocks noGrp="1"/>
          </p:cNvSpPr>
          <p:nvPr>
            <p:ph type="ftr" sz="quarter" idx="11"/>
          </p:nvPr>
        </p:nvSpPr>
        <p:spPr/>
        <p:txBody>
          <a:bodyPr/>
          <a:lstStyle/>
          <a:p>
            <a:endParaRPr lang="es-BO"/>
          </a:p>
        </p:txBody>
      </p:sp>
      <p:sp>
        <p:nvSpPr>
          <p:cNvPr id="5" name="Marcador de número de diapositiva 4"/>
          <p:cNvSpPr>
            <a:spLocks noGrp="1"/>
          </p:cNvSpPr>
          <p:nvPr>
            <p:ph type="sldNum" sz="quarter" idx="12"/>
          </p:nvPr>
        </p:nvSpPr>
        <p:spPr/>
        <p:txBody>
          <a:bodyPr/>
          <a:lstStyle/>
          <a:p>
            <a:fld id="{78468C02-DE34-4833-8FE8-C85899A02419}" type="slidenum">
              <a:rPr lang="es-BO" smtClean="0"/>
              <a:t>‹Nº›</a:t>
            </a:fld>
            <a:endParaRPr lang="es-BO"/>
          </a:p>
        </p:txBody>
      </p:sp>
    </p:spTree>
    <p:extLst>
      <p:ext uri="{BB962C8B-B14F-4D97-AF65-F5344CB8AC3E}">
        <p14:creationId xmlns:p14="http://schemas.microsoft.com/office/powerpoint/2010/main" val="2544613824"/>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8B2D0F1-28D1-4138-AA82-E8838557B972}" type="datetimeFigureOut">
              <a:rPr lang="es-BO" smtClean="0"/>
              <a:t>21/7/2026</a:t>
            </a:fld>
            <a:endParaRPr lang="es-BO"/>
          </a:p>
        </p:txBody>
      </p:sp>
      <p:sp>
        <p:nvSpPr>
          <p:cNvPr id="3" name="Marcador de pie de página 2"/>
          <p:cNvSpPr>
            <a:spLocks noGrp="1"/>
          </p:cNvSpPr>
          <p:nvPr>
            <p:ph type="ftr" sz="quarter" idx="11"/>
          </p:nvPr>
        </p:nvSpPr>
        <p:spPr/>
        <p:txBody>
          <a:bodyPr/>
          <a:lstStyle/>
          <a:p>
            <a:endParaRPr lang="es-BO"/>
          </a:p>
        </p:txBody>
      </p:sp>
      <p:sp>
        <p:nvSpPr>
          <p:cNvPr id="4" name="Marcador de número de diapositiva 3"/>
          <p:cNvSpPr>
            <a:spLocks noGrp="1"/>
          </p:cNvSpPr>
          <p:nvPr>
            <p:ph type="sldNum" sz="quarter" idx="12"/>
          </p:nvPr>
        </p:nvSpPr>
        <p:spPr/>
        <p:txBody>
          <a:bodyPr/>
          <a:lstStyle/>
          <a:p>
            <a:fld id="{78468C02-DE34-4833-8FE8-C85899A02419}" type="slidenum">
              <a:rPr lang="es-BO" smtClean="0"/>
              <a:t>‹Nº›</a:t>
            </a:fld>
            <a:endParaRPr lang="es-BO"/>
          </a:p>
        </p:txBody>
      </p:sp>
    </p:spTree>
    <p:extLst>
      <p:ext uri="{BB962C8B-B14F-4D97-AF65-F5344CB8AC3E}">
        <p14:creationId xmlns:p14="http://schemas.microsoft.com/office/powerpoint/2010/main" val="36999804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259683" y="685800"/>
            <a:ext cx="5898355" cy="2400300"/>
          </a:xfrm>
        </p:spPr>
        <p:txBody>
          <a:bodyPr anchor="b"/>
          <a:lstStyle>
            <a:lvl1pPr>
              <a:defRPr sz="4800"/>
            </a:lvl1pPr>
          </a:lstStyle>
          <a:p>
            <a:r>
              <a:rPr lang="es-ES"/>
              <a:t>Haga clic para modificar el estilo de título del patrón</a:t>
            </a:r>
            <a:endParaRPr lang="es-BO"/>
          </a:p>
        </p:txBody>
      </p:sp>
      <p:sp>
        <p:nvSpPr>
          <p:cNvPr id="3" name="Marcador de contenido 2"/>
          <p:cNvSpPr>
            <a:spLocks noGrp="1"/>
          </p:cNvSpPr>
          <p:nvPr>
            <p:ph idx="1"/>
          </p:nvPr>
        </p:nvSpPr>
        <p:spPr>
          <a:xfrm>
            <a:off x="7774783" y="1481139"/>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BO"/>
          </a:p>
        </p:txBody>
      </p:sp>
      <p:sp>
        <p:nvSpPr>
          <p:cNvPr id="4" name="Marcador de texto 3"/>
          <p:cNvSpPr>
            <a:spLocks noGrp="1"/>
          </p:cNvSpPr>
          <p:nvPr>
            <p:ph type="body" sz="half" idx="2"/>
          </p:nvPr>
        </p:nvSpPr>
        <p:spPr>
          <a:xfrm>
            <a:off x="1259683" y="3086100"/>
            <a:ext cx="5898355" cy="5717383"/>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38B2D0F1-28D1-4138-AA82-E8838557B972}" type="datetimeFigureOut">
              <a:rPr lang="es-BO" smtClean="0"/>
              <a:t>21/7/2026</a:t>
            </a:fld>
            <a:endParaRPr lang="es-BO"/>
          </a:p>
        </p:txBody>
      </p:sp>
      <p:sp>
        <p:nvSpPr>
          <p:cNvPr id="6" name="Marcador de pie de página 5"/>
          <p:cNvSpPr>
            <a:spLocks noGrp="1"/>
          </p:cNvSpPr>
          <p:nvPr>
            <p:ph type="ftr" sz="quarter" idx="11"/>
          </p:nvPr>
        </p:nvSpPr>
        <p:spPr/>
        <p:txBody>
          <a:bodyPr/>
          <a:lstStyle/>
          <a:p>
            <a:endParaRPr lang="es-BO"/>
          </a:p>
        </p:txBody>
      </p:sp>
      <p:sp>
        <p:nvSpPr>
          <p:cNvPr id="7" name="Marcador de número de diapositiva 6"/>
          <p:cNvSpPr>
            <a:spLocks noGrp="1"/>
          </p:cNvSpPr>
          <p:nvPr>
            <p:ph type="sldNum" sz="quarter" idx="12"/>
          </p:nvPr>
        </p:nvSpPr>
        <p:spPr/>
        <p:txBody>
          <a:bodyPr/>
          <a:lstStyle/>
          <a:p>
            <a:fld id="{78468C02-DE34-4833-8FE8-C85899A02419}" type="slidenum">
              <a:rPr lang="es-BO" smtClean="0"/>
              <a:t>‹Nº›</a:t>
            </a:fld>
            <a:endParaRPr lang="es-BO"/>
          </a:p>
        </p:txBody>
      </p:sp>
    </p:spTree>
    <p:extLst>
      <p:ext uri="{BB962C8B-B14F-4D97-AF65-F5344CB8AC3E}">
        <p14:creationId xmlns:p14="http://schemas.microsoft.com/office/powerpoint/2010/main" val="2915925676"/>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259683" y="685800"/>
            <a:ext cx="5898355" cy="2400300"/>
          </a:xfrm>
        </p:spPr>
        <p:txBody>
          <a:bodyPr anchor="b"/>
          <a:lstStyle>
            <a:lvl1pPr>
              <a:defRPr sz="4800"/>
            </a:lvl1pPr>
          </a:lstStyle>
          <a:p>
            <a:r>
              <a:rPr lang="es-ES"/>
              <a:t>Haga clic para modificar el estilo de título del patrón</a:t>
            </a:r>
            <a:endParaRPr lang="es-BO"/>
          </a:p>
        </p:txBody>
      </p:sp>
      <p:sp>
        <p:nvSpPr>
          <p:cNvPr id="3" name="Marcador de posición de imagen 2"/>
          <p:cNvSpPr>
            <a:spLocks noGrp="1"/>
          </p:cNvSpPr>
          <p:nvPr>
            <p:ph type="pic" idx="1"/>
          </p:nvPr>
        </p:nvSpPr>
        <p:spPr>
          <a:xfrm>
            <a:off x="7774783" y="1481139"/>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s-BO"/>
          </a:p>
        </p:txBody>
      </p:sp>
      <p:sp>
        <p:nvSpPr>
          <p:cNvPr id="4" name="Marcador de texto 3"/>
          <p:cNvSpPr>
            <a:spLocks noGrp="1"/>
          </p:cNvSpPr>
          <p:nvPr>
            <p:ph type="body" sz="half" idx="2"/>
          </p:nvPr>
        </p:nvSpPr>
        <p:spPr>
          <a:xfrm>
            <a:off x="1259683" y="3086100"/>
            <a:ext cx="5898355" cy="5717383"/>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38B2D0F1-28D1-4138-AA82-E8838557B972}" type="datetimeFigureOut">
              <a:rPr lang="es-BO" smtClean="0"/>
              <a:t>21/7/2026</a:t>
            </a:fld>
            <a:endParaRPr lang="es-BO"/>
          </a:p>
        </p:txBody>
      </p:sp>
      <p:sp>
        <p:nvSpPr>
          <p:cNvPr id="6" name="Marcador de pie de página 5"/>
          <p:cNvSpPr>
            <a:spLocks noGrp="1"/>
          </p:cNvSpPr>
          <p:nvPr>
            <p:ph type="ftr" sz="quarter" idx="11"/>
          </p:nvPr>
        </p:nvSpPr>
        <p:spPr/>
        <p:txBody>
          <a:bodyPr/>
          <a:lstStyle/>
          <a:p>
            <a:endParaRPr lang="es-BO"/>
          </a:p>
        </p:txBody>
      </p:sp>
      <p:sp>
        <p:nvSpPr>
          <p:cNvPr id="7" name="Marcador de número de diapositiva 6"/>
          <p:cNvSpPr>
            <a:spLocks noGrp="1"/>
          </p:cNvSpPr>
          <p:nvPr>
            <p:ph type="sldNum" sz="quarter" idx="12"/>
          </p:nvPr>
        </p:nvSpPr>
        <p:spPr/>
        <p:txBody>
          <a:bodyPr/>
          <a:lstStyle/>
          <a:p>
            <a:fld id="{78468C02-DE34-4833-8FE8-C85899A02419}" type="slidenum">
              <a:rPr lang="es-BO" smtClean="0"/>
              <a:t>‹Nº›</a:t>
            </a:fld>
            <a:endParaRPr lang="es-BO"/>
          </a:p>
        </p:txBody>
      </p:sp>
    </p:spTree>
    <p:extLst>
      <p:ext uri="{BB962C8B-B14F-4D97-AF65-F5344CB8AC3E}">
        <p14:creationId xmlns:p14="http://schemas.microsoft.com/office/powerpoint/2010/main" val="2936227930"/>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BO"/>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BO"/>
          </a:p>
        </p:txBody>
      </p:sp>
      <p:sp>
        <p:nvSpPr>
          <p:cNvPr id="4" name="Marcador de fecha 3"/>
          <p:cNvSpPr>
            <a:spLocks noGrp="1"/>
          </p:cNvSpPr>
          <p:nvPr>
            <p:ph type="dt" sz="half" idx="10"/>
          </p:nvPr>
        </p:nvSpPr>
        <p:spPr/>
        <p:txBody>
          <a:bodyPr/>
          <a:lstStyle/>
          <a:p>
            <a:fld id="{38B2D0F1-28D1-4138-AA82-E8838557B972}" type="datetimeFigureOut">
              <a:rPr lang="es-BO" smtClean="0"/>
              <a:t>21/7/2026</a:t>
            </a:fld>
            <a:endParaRPr lang="es-BO"/>
          </a:p>
        </p:txBody>
      </p:sp>
      <p:sp>
        <p:nvSpPr>
          <p:cNvPr id="5" name="Marcador de pie de página 4"/>
          <p:cNvSpPr>
            <a:spLocks noGrp="1"/>
          </p:cNvSpPr>
          <p:nvPr>
            <p:ph type="ftr" sz="quarter" idx="11"/>
          </p:nvPr>
        </p:nvSpPr>
        <p:spPr/>
        <p:txBody>
          <a:bodyPr/>
          <a:lstStyle/>
          <a:p>
            <a:endParaRPr lang="es-BO"/>
          </a:p>
        </p:txBody>
      </p:sp>
      <p:sp>
        <p:nvSpPr>
          <p:cNvPr id="6" name="Marcador de número de diapositiva 5"/>
          <p:cNvSpPr>
            <a:spLocks noGrp="1"/>
          </p:cNvSpPr>
          <p:nvPr>
            <p:ph type="sldNum" sz="quarter" idx="12"/>
          </p:nvPr>
        </p:nvSpPr>
        <p:spPr/>
        <p:txBody>
          <a:bodyPr/>
          <a:lstStyle/>
          <a:p>
            <a:fld id="{78468C02-DE34-4833-8FE8-C85899A02419}" type="slidenum">
              <a:rPr lang="es-BO" smtClean="0"/>
              <a:t>‹Nº›</a:t>
            </a:fld>
            <a:endParaRPr lang="es-BO"/>
          </a:p>
        </p:txBody>
      </p:sp>
    </p:spTree>
    <p:extLst>
      <p:ext uri="{BB962C8B-B14F-4D97-AF65-F5344CB8AC3E}">
        <p14:creationId xmlns:p14="http://schemas.microsoft.com/office/powerpoint/2010/main" val="3791364726"/>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13087350" y="547687"/>
            <a:ext cx="3943350" cy="8717758"/>
          </a:xfrm>
        </p:spPr>
        <p:txBody>
          <a:bodyPr vert="eaVert"/>
          <a:lstStyle/>
          <a:p>
            <a:r>
              <a:rPr lang="es-ES"/>
              <a:t>Haga clic para modificar el estilo de título del patrón</a:t>
            </a:r>
            <a:endParaRPr lang="es-BO"/>
          </a:p>
        </p:txBody>
      </p:sp>
      <p:sp>
        <p:nvSpPr>
          <p:cNvPr id="3" name="Marcador de texto vertical 2"/>
          <p:cNvSpPr>
            <a:spLocks noGrp="1"/>
          </p:cNvSpPr>
          <p:nvPr>
            <p:ph type="body" orient="vert" idx="1"/>
          </p:nvPr>
        </p:nvSpPr>
        <p:spPr>
          <a:xfrm>
            <a:off x="1257300" y="547687"/>
            <a:ext cx="11601450" cy="871775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BO"/>
          </a:p>
        </p:txBody>
      </p:sp>
      <p:sp>
        <p:nvSpPr>
          <p:cNvPr id="4" name="Marcador de fecha 3"/>
          <p:cNvSpPr>
            <a:spLocks noGrp="1"/>
          </p:cNvSpPr>
          <p:nvPr>
            <p:ph type="dt" sz="half" idx="10"/>
          </p:nvPr>
        </p:nvSpPr>
        <p:spPr/>
        <p:txBody>
          <a:bodyPr/>
          <a:lstStyle/>
          <a:p>
            <a:fld id="{38B2D0F1-28D1-4138-AA82-E8838557B972}" type="datetimeFigureOut">
              <a:rPr lang="es-BO" smtClean="0"/>
              <a:t>21/7/2026</a:t>
            </a:fld>
            <a:endParaRPr lang="es-BO"/>
          </a:p>
        </p:txBody>
      </p:sp>
      <p:sp>
        <p:nvSpPr>
          <p:cNvPr id="5" name="Marcador de pie de página 4"/>
          <p:cNvSpPr>
            <a:spLocks noGrp="1"/>
          </p:cNvSpPr>
          <p:nvPr>
            <p:ph type="ftr" sz="quarter" idx="11"/>
          </p:nvPr>
        </p:nvSpPr>
        <p:spPr/>
        <p:txBody>
          <a:bodyPr/>
          <a:lstStyle/>
          <a:p>
            <a:endParaRPr lang="es-BO"/>
          </a:p>
        </p:txBody>
      </p:sp>
      <p:sp>
        <p:nvSpPr>
          <p:cNvPr id="6" name="Marcador de número de diapositiva 5"/>
          <p:cNvSpPr>
            <a:spLocks noGrp="1"/>
          </p:cNvSpPr>
          <p:nvPr>
            <p:ph type="sldNum" sz="quarter" idx="12"/>
          </p:nvPr>
        </p:nvSpPr>
        <p:spPr/>
        <p:txBody>
          <a:bodyPr/>
          <a:lstStyle/>
          <a:p>
            <a:fld id="{78468C02-DE34-4833-8FE8-C85899A02419}" type="slidenum">
              <a:rPr lang="es-BO" smtClean="0"/>
              <a:t>‹Nº›</a:t>
            </a:fld>
            <a:endParaRPr lang="es-BO"/>
          </a:p>
        </p:txBody>
      </p:sp>
    </p:spTree>
    <p:extLst>
      <p:ext uri="{BB962C8B-B14F-4D97-AF65-F5344CB8AC3E}">
        <p14:creationId xmlns:p14="http://schemas.microsoft.com/office/powerpoint/2010/main" val="3580883530"/>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25829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Vertical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0515600" y="342900"/>
            <a:ext cx="7010400" cy="1028700"/>
          </a:xfrm>
          <a:prstGeom prst="rect">
            <a:avLst/>
          </a:prstGeom>
        </p:spPr>
        <p:txBody>
          <a:bodyPr rtlCol="0" anchor="t" anchorCtr="0">
            <a:normAutofit/>
          </a:bodyPr>
          <a:lstStyle>
            <a:lvl1pPr>
              <a:defRPr sz="3000"/>
            </a:lvl1pPr>
          </a:lstStyle>
          <a:p>
            <a:pPr rtl="0"/>
            <a:r>
              <a:rPr lang="es-ES" noProof="0"/>
              <a:t>Haga clic para modificar el estilo de título del patrón</a:t>
            </a:r>
            <a:endParaRPr lang="es-ES" noProof="0" dirty="0"/>
          </a:p>
        </p:txBody>
      </p:sp>
      <p:sp>
        <p:nvSpPr>
          <p:cNvPr id="11" name="Rectángulo 8" descr="Marcador de posición vacío para agregar una imagen. Haga clic en el marcador de posición y seleccione la imagen que desee agregar"/>
          <p:cNvSpPr>
            <a:spLocks noGrp="1"/>
          </p:cNvSpPr>
          <p:nvPr>
            <p:ph type="pic" sz="quarter" idx="10"/>
          </p:nvPr>
        </p:nvSpPr>
        <p:spPr>
          <a:xfrm>
            <a:off x="838751" y="349861"/>
            <a:ext cx="9280610" cy="92583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rtlCol="0" anchor="t">
            <a:normAutofit/>
          </a:bodyPr>
          <a:lstStyle>
            <a:lvl1pPr marL="0" marR="0" indent="1985" algn="ctr" rtl="0" eaLnBrk="1" latinLnBrk="1" hangingPunct="1">
              <a:spcBef>
                <a:spcPct val="20000"/>
              </a:spcBef>
              <a:buFontTx/>
              <a:buNone/>
              <a:defRPr kumimoji="0" sz="3600" i="0">
                <a:solidFill>
                  <a:schemeClr val="tx1"/>
                </a:solidFill>
                <a:latin typeface="+mn-lt"/>
                <a:ea typeface="+mn-ea"/>
                <a:cs typeface="+mn-cs"/>
              </a:defRPr>
            </a:lvl1pPr>
            <a:extLst/>
          </a:lstStyle>
          <a:p>
            <a:pPr marL="0" marR="0" indent="1588" algn="ctr" rtl="0" eaLnBrk="1" latinLnBrk="1" hangingPunct="1"/>
            <a:r>
              <a:rPr lang="es-ES" noProof="0" dirty="0"/>
              <a:t>Haga clic en el icono para agregar una imagen</a:t>
            </a:r>
          </a:p>
        </p:txBody>
      </p:sp>
      <p:sp>
        <p:nvSpPr>
          <p:cNvPr id="13" name="Rectángulo 6"/>
          <p:cNvSpPr>
            <a:spLocks noGrp="1"/>
          </p:cNvSpPr>
          <p:nvPr>
            <p:ph type="body" sz="quarter" idx="11" hasCustomPrompt="1"/>
          </p:nvPr>
        </p:nvSpPr>
        <p:spPr>
          <a:xfrm>
            <a:off x="10515600" y="4343400"/>
            <a:ext cx="7010400" cy="5257800"/>
          </a:xfrm>
        </p:spPr>
        <p:txBody>
          <a:bodyPr tIns="91440" bIns="91440" rtlCol="0" anchor="b" anchorCtr="0">
            <a:noAutofit/>
          </a:bodyPr>
          <a:lstStyle>
            <a:lvl1pPr marL="0" marR="0" indent="0" algn="l" rtl="0" eaLnBrk="1" latinLnBrk="0" hangingPunct="1">
              <a:spcBef>
                <a:spcPct val="20000"/>
              </a:spcBef>
              <a:buFontTx/>
              <a:buNone/>
              <a:defRPr kumimoji="0" sz="2700" i="0" baseline="0">
                <a:solidFill>
                  <a:schemeClr val="tx1"/>
                </a:solidFill>
                <a:latin typeface="+mn-lt"/>
                <a:ea typeface="+mn-ea"/>
                <a:cs typeface="+mn-cs"/>
              </a:defRPr>
            </a:lvl1pPr>
            <a:extLst/>
          </a:lstStyle>
          <a:p>
            <a:pPr lvl="0" rtl="0"/>
            <a:r>
              <a:rPr lang="es-ES" noProof="0" dirty="0"/>
              <a:t>Haga clic para agregar un título</a:t>
            </a:r>
          </a:p>
        </p:txBody>
      </p:sp>
      <p:sp>
        <p:nvSpPr>
          <p:cNvPr id="4" name="Rectángulo 3"/>
          <p:cNvSpPr>
            <a:spLocks noGrp="1"/>
          </p:cNvSpPr>
          <p:nvPr>
            <p:ph type="dt" sz="half" idx="12"/>
          </p:nvPr>
        </p:nvSpPr>
        <p:spPr/>
        <p:txBody>
          <a:bodyPr rtlCol="0"/>
          <a:lstStyle/>
          <a:p>
            <a:pPr rtl="0"/>
            <a:fld id="{A22A6DC6-1B50-46E6-98A7-02F63B8EB4D4}" type="datetime1">
              <a:rPr kumimoji="0" lang="es-ES" noProof="0" smtClean="0"/>
              <a:t>21/07/2026</a:t>
            </a:fld>
            <a:endParaRPr kumimoji="0" lang="es-ES" noProof="0" dirty="0"/>
          </a:p>
        </p:txBody>
      </p:sp>
      <p:sp>
        <p:nvSpPr>
          <p:cNvPr id="6" name="Rectángulo 5"/>
          <p:cNvSpPr>
            <a:spLocks noGrp="1"/>
          </p:cNvSpPr>
          <p:nvPr>
            <p:ph type="ftr" sz="quarter" idx="14"/>
          </p:nvPr>
        </p:nvSpPr>
        <p:spPr/>
        <p:txBody>
          <a:bodyPr rtlCol="0"/>
          <a:lstStyle/>
          <a:p>
            <a:pPr rtl="0"/>
            <a:r>
              <a:rPr lang="es-ES" noProof="0" dirty="0"/>
              <a:t>Agregar un pie de página</a:t>
            </a:r>
          </a:p>
        </p:txBody>
      </p:sp>
      <p:sp>
        <p:nvSpPr>
          <p:cNvPr id="5" name="Rectángulo 4"/>
          <p:cNvSpPr>
            <a:spLocks noGrp="1"/>
          </p:cNvSpPr>
          <p:nvPr>
            <p:ph type="sldNum" sz="quarter" idx="13"/>
          </p:nvPr>
        </p:nvSpPr>
        <p:spPr/>
        <p:txBody>
          <a:bodyPr rtlCol="0"/>
          <a:lstStyle/>
          <a:p>
            <a:pPr algn="r" rtl="0"/>
            <a:fld id="{F99EC173-99AE-4773-AB25-02E469A13EAE}" type="slidenum">
              <a:rPr kumimoji="0" lang="es-ES" sz="1800" noProof="0" smtClean="0">
                <a:solidFill>
                  <a:schemeClr val="tx2"/>
                </a:solidFill>
              </a:rPr>
              <a:pPr algn="r" rtl="0"/>
              <a:t>‹Nº›</a:t>
            </a:fld>
            <a:endParaRPr kumimoji="0" lang="es-ES" noProof="0" dirty="0"/>
          </a:p>
        </p:txBody>
      </p:sp>
    </p:spTree>
    <p:extLst>
      <p:ext uri="{BB962C8B-B14F-4D97-AF65-F5344CB8AC3E}">
        <p14:creationId xmlns:p14="http://schemas.microsoft.com/office/powerpoint/2010/main" val="3054611665"/>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Portada del álbum">
    <p:spTree>
      <p:nvGrpSpPr>
        <p:cNvPr id="1" name=""/>
        <p:cNvGrpSpPr/>
        <p:nvPr/>
      </p:nvGrpSpPr>
      <p:grpSpPr>
        <a:xfrm>
          <a:off x="0" y="0"/>
          <a:ext cx="0" cy="0"/>
          <a:chOff x="0" y="0"/>
          <a:chExt cx="0" cy="0"/>
        </a:xfrm>
      </p:grpSpPr>
      <p:sp>
        <p:nvSpPr>
          <p:cNvPr id="24" name="Rectángulo 7"/>
          <p:cNvSpPr>
            <a:spLocks noGrp="1"/>
          </p:cNvSpPr>
          <p:nvPr>
            <p:ph type="title" hasCustomPrompt="1"/>
          </p:nvPr>
        </p:nvSpPr>
        <p:spPr>
          <a:xfrm>
            <a:off x="457204" y="5943600"/>
            <a:ext cx="16596970" cy="1600200"/>
          </a:xfrm>
          <a:prstGeom prst="rect">
            <a:avLst/>
          </a:prstGeom>
        </p:spPr>
        <p:txBody>
          <a:bodyPr bIns="0" rtlCol="0" anchor="ctr" anchorCtr="0"/>
          <a:lstStyle>
            <a:lvl1pPr algn="r" eaLnBrk="1" latinLnBrk="0" hangingPunct="1">
              <a:defRPr kumimoji="0" lang="en-US" dirty="0"/>
            </a:lvl1pPr>
            <a:extLst/>
          </a:lstStyle>
          <a:p>
            <a:pPr rtl="0"/>
            <a:r>
              <a:rPr lang="es-ES" noProof="0" dirty="0"/>
              <a:t>Haga clic para agregar un título al álbum de fotos</a:t>
            </a:r>
          </a:p>
        </p:txBody>
      </p:sp>
      <p:sp>
        <p:nvSpPr>
          <p:cNvPr id="9" name="Rectángulo 7"/>
          <p:cNvSpPr>
            <a:spLocks noGrp="1"/>
          </p:cNvSpPr>
          <p:nvPr>
            <p:ph type="body" sz="quarter" idx="10" hasCustomPrompt="1"/>
          </p:nvPr>
        </p:nvSpPr>
        <p:spPr>
          <a:xfrm>
            <a:off x="4267200" y="7700963"/>
            <a:ext cx="12773893" cy="1828800"/>
          </a:xfrm>
          <a:prstGeom prst="rect">
            <a:avLst/>
          </a:prstGeom>
        </p:spPr>
        <p:txBody>
          <a:bodyPr vert="horz" tIns="0" rtlCol="0" anchor="t" anchorCtr="0">
            <a:noAutofit/>
          </a:bodyPr>
          <a:lstStyle>
            <a:lvl1pPr marL="0" marR="0" indent="0" algn="r" rtl="0" eaLnBrk="1" latinLnBrk="0" hangingPunct="1">
              <a:spcBef>
                <a:spcPct val="20000"/>
              </a:spcBef>
              <a:buFontTx/>
              <a:buNone/>
              <a:defRPr kumimoji="0" sz="2700" i="0" baseline="0">
                <a:solidFill>
                  <a:schemeClr val="tx1"/>
                </a:solidFill>
                <a:latin typeface="+mn-lt"/>
                <a:ea typeface="+mn-ea"/>
                <a:cs typeface="+mn-cs"/>
              </a:defRPr>
            </a:lvl1pPr>
            <a:extLst/>
          </a:lstStyle>
          <a:p>
            <a:pPr lvl="0" rtl="0"/>
            <a:r>
              <a:rPr lang="es-ES" noProof="0" dirty="0"/>
              <a:t>Haga clic para agregar la fecha y otros detalles</a:t>
            </a:r>
          </a:p>
        </p:txBody>
      </p:sp>
      <p:sp>
        <p:nvSpPr>
          <p:cNvPr id="27" name="Rectángulo 6" descr="Marcador de posición vacío para agregar una imagen. Haga clic en el marcador de posición y seleccione la imagen que desee agregar"/>
          <p:cNvSpPr>
            <a:spLocks noGrp="1"/>
          </p:cNvSpPr>
          <p:nvPr>
            <p:ph type="pic" sz="quarter" idx="11"/>
          </p:nvPr>
        </p:nvSpPr>
        <p:spPr>
          <a:xfrm>
            <a:off x="12192000" y="2400300"/>
            <a:ext cx="4572000" cy="34290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rtlCol="0"/>
          <a:lstStyle/>
          <a:p>
            <a:pPr algn="ctr" rtl="0" eaLnBrk="1" latinLnBrk="1" hangingPunct="1"/>
            <a:r>
              <a:rPr lang="es-ES" noProof="0"/>
              <a:t>Haga clic en el icono para agregar una imagen</a:t>
            </a:r>
            <a:endParaRPr lang="es-ES" noProof="0" dirty="0"/>
          </a:p>
        </p:txBody>
      </p:sp>
      <p:sp>
        <p:nvSpPr>
          <p:cNvPr id="6" name="Rectángulo 5"/>
          <p:cNvSpPr/>
          <p:nvPr userDrawn="1"/>
        </p:nvSpPr>
        <p:spPr>
          <a:xfrm>
            <a:off x="353688" y="280357"/>
            <a:ext cx="17526000" cy="9320844"/>
          </a:xfrm>
          <a:prstGeom prst="rect">
            <a:avLst/>
          </a:prstGeom>
          <a:noFill/>
          <a:ln w="9525" cap="rnd" cmpd="sng" algn="ctr">
            <a:solidFill>
              <a:schemeClr val="bg1">
                <a:tint val="85000"/>
              </a:schemeClr>
            </a:solidFill>
            <a:prstDash val="dash"/>
          </a:ln>
          <a:effectLst>
            <a:outerShdw blurRad="25400" dist="12700" dir="5400000" algn="tl" rotWithShape="0">
              <a:schemeClr val="bg1">
                <a:alpha val="60000"/>
              </a:scheme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a:endParaRPr kumimoji="0" lang="es-ES" sz="2700" noProof="0" dirty="0"/>
          </a:p>
        </p:txBody>
      </p:sp>
      <p:sp>
        <p:nvSpPr>
          <p:cNvPr id="11" name="Marcador de fecha 10"/>
          <p:cNvSpPr>
            <a:spLocks noGrp="1"/>
          </p:cNvSpPr>
          <p:nvPr>
            <p:ph type="dt" sz="half" idx="12"/>
          </p:nvPr>
        </p:nvSpPr>
        <p:spPr>
          <a:xfrm>
            <a:off x="133350" y="9839042"/>
            <a:ext cx="4876800" cy="366713"/>
          </a:xfrm>
          <a:prstGeom prst="rect">
            <a:avLst/>
          </a:prstGeom>
        </p:spPr>
        <p:txBody>
          <a:bodyPr rtlCol="0"/>
          <a:lstStyle/>
          <a:p>
            <a:pPr rtl="0"/>
            <a:fld id="{2385CB07-0D87-4950-89D9-D19E202C6B21}" type="datetime1">
              <a:rPr kumimoji="0" lang="es-ES" noProof="0" smtClean="0"/>
              <a:t>21/07/2026</a:t>
            </a:fld>
            <a:endParaRPr kumimoji="0" lang="es-ES" noProof="0" dirty="0"/>
          </a:p>
        </p:txBody>
      </p:sp>
      <p:sp>
        <p:nvSpPr>
          <p:cNvPr id="13" name="Marcador de pie de página 12"/>
          <p:cNvSpPr>
            <a:spLocks noGrp="1"/>
          </p:cNvSpPr>
          <p:nvPr>
            <p:ph type="ftr" sz="quarter" idx="14"/>
          </p:nvPr>
        </p:nvSpPr>
        <p:spPr>
          <a:xfrm>
            <a:off x="5991306" y="9837229"/>
            <a:ext cx="9296400" cy="370333"/>
          </a:xfrm>
          <a:prstGeom prst="rect">
            <a:avLst/>
          </a:prstGeom>
        </p:spPr>
        <p:txBody>
          <a:bodyPr rtlCol="0"/>
          <a:lstStyle/>
          <a:p>
            <a:pPr rtl="0"/>
            <a:r>
              <a:rPr lang="es-ES" noProof="0" dirty="0"/>
              <a:t>Agregar un pie de página</a:t>
            </a:r>
          </a:p>
        </p:txBody>
      </p:sp>
      <p:sp>
        <p:nvSpPr>
          <p:cNvPr id="12" name="Marcador de número de diapositiva 11"/>
          <p:cNvSpPr>
            <a:spLocks noGrp="1"/>
          </p:cNvSpPr>
          <p:nvPr>
            <p:ph type="sldNum" sz="quarter" idx="13"/>
          </p:nvPr>
        </p:nvSpPr>
        <p:spPr>
          <a:xfrm>
            <a:off x="16344900" y="9839042"/>
            <a:ext cx="1828800" cy="366713"/>
          </a:xfrm>
          <a:prstGeom prst="rect">
            <a:avLst/>
          </a:prstGeom>
        </p:spPr>
        <p:txBody>
          <a:bodyPr rtlCol="0"/>
          <a:lstStyle/>
          <a:p>
            <a:pPr algn="r" rtl="0"/>
            <a:fld id="{F99EC173-99AE-4773-AB25-02E469A13EAE}" type="slidenum">
              <a:rPr kumimoji="0" lang="es-ES" sz="1800" noProof="0" smtClean="0">
                <a:solidFill>
                  <a:schemeClr val="tx2"/>
                </a:solidFill>
              </a:rPr>
              <a:pPr algn="r" rtl="0"/>
              <a:t>‹Nº›</a:t>
            </a:fld>
            <a:endParaRPr kumimoji="0" lang="es-ES" noProof="0" dirty="0"/>
          </a:p>
        </p:txBody>
      </p:sp>
    </p:spTree>
    <p:extLst>
      <p:ext uri="{BB962C8B-B14F-4D97-AF65-F5344CB8AC3E}">
        <p14:creationId xmlns:p14="http://schemas.microsoft.com/office/powerpoint/2010/main" val="1166663225"/>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 en vertical con títulos">
    <p:spTree>
      <p:nvGrpSpPr>
        <p:cNvPr id="1" name=""/>
        <p:cNvGrpSpPr/>
        <p:nvPr/>
      </p:nvGrpSpPr>
      <p:grpSpPr>
        <a:xfrm>
          <a:off x="0" y="0"/>
          <a:ext cx="0" cy="0"/>
          <a:chOff x="0" y="0"/>
          <a:chExt cx="0" cy="0"/>
        </a:xfrm>
      </p:grpSpPr>
      <p:sp>
        <p:nvSpPr>
          <p:cNvPr id="3" name="Título 2"/>
          <p:cNvSpPr>
            <a:spLocks noGrp="1"/>
          </p:cNvSpPr>
          <p:nvPr>
            <p:ph type="title"/>
          </p:nvPr>
        </p:nvSpPr>
        <p:spPr>
          <a:xfrm>
            <a:off x="914400" y="411957"/>
            <a:ext cx="16459200" cy="1874043"/>
          </a:xfrm>
          <a:prstGeom prst="rect">
            <a:avLst/>
          </a:prstGeom>
        </p:spPr>
        <p:txBody>
          <a:bodyPr rtlCol="0"/>
          <a:lstStyle/>
          <a:p>
            <a:pPr rtl="0"/>
            <a:r>
              <a:rPr lang="es-ES" noProof="0"/>
              <a:t>Haga clic para modificar el estilo de título del patrón</a:t>
            </a:r>
            <a:endParaRPr lang="es-ES" noProof="0" dirty="0"/>
          </a:p>
        </p:txBody>
      </p:sp>
      <p:sp>
        <p:nvSpPr>
          <p:cNvPr id="2" name="Rectángulo 8" descr="Marcador de posición vacío para agregar una imagen. Haga clic en el marcador de posición y seleccione la imagen que desee agregar"/>
          <p:cNvSpPr>
            <a:spLocks noGrp="1" noChangeAspect="1"/>
          </p:cNvSpPr>
          <p:nvPr>
            <p:ph type="pic" sz="quarter" idx="10"/>
          </p:nvPr>
        </p:nvSpPr>
        <p:spPr>
          <a:xfrm>
            <a:off x="914400" y="2628900"/>
            <a:ext cx="5029200" cy="5029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rtlCol="0" anchor="t">
            <a:normAutofit/>
          </a:bodyPr>
          <a:lstStyle>
            <a:lvl1pPr marL="428625" marR="0" indent="-428625" algn="ctr" rtl="0" eaLnBrk="1" latinLnBrk="1" hangingPunct="1">
              <a:spcBef>
                <a:spcPct val="20000"/>
              </a:spcBef>
              <a:buFontTx/>
              <a:buNone/>
              <a:defRPr kumimoji="0" sz="3600" i="0">
                <a:solidFill>
                  <a:schemeClr val="tx1"/>
                </a:solidFill>
                <a:latin typeface="+mn-lt"/>
                <a:ea typeface="+mn-ea"/>
                <a:cs typeface="+mn-cs"/>
              </a:defRPr>
            </a:lvl1pPr>
            <a:extLst/>
          </a:lstStyle>
          <a:p>
            <a:pPr marL="342900" indent="-342900" algn="ctr" rtl="0" eaLnBrk="1" latinLnBrk="1" hangingPunct="1"/>
            <a:r>
              <a:rPr lang="es-ES" noProof="0"/>
              <a:t>Haga clic en el icono para agregar una imagen</a:t>
            </a:r>
            <a:endParaRPr lang="es-ES" noProof="0" dirty="0"/>
          </a:p>
        </p:txBody>
      </p:sp>
      <p:sp>
        <p:nvSpPr>
          <p:cNvPr id="7" name="Marcador de texto 6"/>
          <p:cNvSpPr>
            <a:spLocks noGrp="1"/>
          </p:cNvSpPr>
          <p:nvPr>
            <p:ph type="body" sz="quarter" idx="13" hasCustomPrompt="1"/>
          </p:nvPr>
        </p:nvSpPr>
        <p:spPr>
          <a:xfrm>
            <a:off x="914400" y="7772400"/>
            <a:ext cx="5029200" cy="1714500"/>
          </a:xfrm>
          <a:prstGeom prst="rect">
            <a:avLst/>
          </a:prstGeom>
        </p:spPr>
        <p:txBody>
          <a:bodyPr rtlCol="0" anchor="t" anchorCtr="0">
            <a:noAutofit/>
          </a:bodyPr>
          <a:lstStyle>
            <a:lvl1pPr marL="0" marR="0" indent="0" algn="l" rtl="0" eaLnBrk="1" latinLnBrk="0" hangingPunct="1">
              <a:spcBef>
                <a:spcPct val="20000"/>
              </a:spcBef>
              <a:buFontTx/>
              <a:buNone/>
              <a:defRPr kumimoji="0" sz="2700" baseline="0">
                <a:solidFill>
                  <a:schemeClr val="tx1"/>
                </a:solidFill>
                <a:latin typeface="+mn-lt"/>
                <a:ea typeface="+mn-ea"/>
                <a:cs typeface="+mn-cs"/>
              </a:defRPr>
            </a:lvl1pPr>
            <a:extLst/>
          </a:lstStyle>
          <a:p>
            <a:pPr lvl="0" rtl="0"/>
            <a:r>
              <a:rPr lang="es-ES" noProof="0" dirty="0"/>
              <a:t>Haga clic para agregar un título</a:t>
            </a:r>
          </a:p>
        </p:txBody>
      </p:sp>
      <p:sp>
        <p:nvSpPr>
          <p:cNvPr id="4" name="Rectángulo 8" descr="Marcador de posición vacío para agregar una imagen. Haga clic en el marcador de posición y seleccione la imagen que desee agregar"/>
          <p:cNvSpPr>
            <a:spLocks noGrp="1" noChangeAspect="1"/>
          </p:cNvSpPr>
          <p:nvPr>
            <p:ph type="pic" sz="quarter" idx="11"/>
          </p:nvPr>
        </p:nvSpPr>
        <p:spPr>
          <a:xfrm>
            <a:off x="6629400" y="2628900"/>
            <a:ext cx="5029200" cy="5029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rtlCol="0" anchor="t">
            <a:normAutofit/>
          </a:bodyPr>
          <a:lstStyle>
            <a:lvl1pPr marL="428625" marR="0" indent="-428625" algn="ctr" rtl="0" eaLnBrk="1" latinLnBrk="1" hangingPunct="1">
              <a:spcBef>
                <a:spcPct val="20000"/>
              </a:spcBef>
              <a:buFontTx/>
              <a:buNone/>
              <a:defRPr kumimoji="0" sz="3600" i="0">
                <a:solidFill>
                  <a:schemeClr val="tx1"/>
                </a:solidFill>
                <a:latin typeface="+mn-lt"/>
                <a:ea typeface="+mn-ea"/>
                <a:cs typeface="+mn-cs"/>
              </a:defRPr>
            </a:lvl1pPr>
            <a:extLst/>
          </a:lstStyle>
          <a:p>
            <a:pPr marL="342900" indent="-342900" algn="ctr" rtl="0" eaLnBrk="1" latinLnBrk="1" hangingPunct="1"/>
            <a:r>
              <a:rPr lang="es-ES" noProof="0"/>
              <a:t>Haga clic en el icono para agregar una imagen</a:t>
            </a:r>
            <a:endParaRPr lang="es-ES" noProof="0" dirty="0"/>
          </a:p>
        </p:txBody>
      </p:sp>
      <p:sp>
        <p:nvSpPr>
          <p:cNvPr id="6" name="Rectángulo 6"/>
          <p:cNvSpPr>
            <a:spLocks noGrp="1"/>
          </p:cNvSpPr>
          <p:nvPr>
            <p:ph type="body" sz="quarter" idx="14" hasCustomPrompt="1"/>
          </p:nvPr>
        </p:nvSpPr>
        <p:spPr>
          <a:xfrm>
            <a:off x="6629400" y="7772400"/>
            <a:ext cx="5029200" cy="1714500"/>
          </a:xfrm>
          <a:prstGeom prst="rect">
            <a:avLst/>
          </a:prstGeom>
        </p:spPr>
        <p:txBody>
          <a:bodyPr rtlCol="0" anchor="t" anchorCtr="0">
            <a:noAutofit/>
          </a:bodyPr>
          <a:lstStyle>
            <a:lvl1pPr marL="0" marR="0" indent="0" algn="l" rtl="0" eaLnBrk="1" latinLnBrk="0" hangingPunct="1">
              <a:spcBef>
                <a:spcPct val="20000"/>
              </a:spcBef>
              <a:buFontTx/>
              <a:buNone/>
              <a:defRPr kumimoji="0" sz="2700" baseline="0">
                <a:solidFill>
                  <a:schemeClr val="tx1"/>
                </a:solidFill>
                <a:latin typeface="+mn-lt"/>
                <a:ea typeface="+mn-ea"/>
                <a:cs typeface="+mn-cs"/>
              </a:defRPr>
            </a:lvl1pPr>
            <a:extLst/>
          </a:lstStyle>
          <a:p>
            <a:pPr lvl="0" rtl="0"/>
            <a:r>
              <a:rPr lang="es-ES" noProof="0" dirty="0"/>
              <a:t>Haga clic para agregar un título</a:t>
            </a:r>
          </a:p>
        </p:txBody>
      </p:sp>
      <p:sp>
        <p:nvSpPr>
          <p:cNvPr id="31" name="Rectángulo 8" descr="Marcador de posición vacío para agregar una imagen. Haga clic en el marcador de posición y seleccione la imagen que desee agregar"/>
          <p:cNvSpPr>
            <a:spLocks noGrp="1" noChangeAspect="1"/>
          </p:cNvSpPr>
          <p:nvPr>
            <p:ph type="pic" sz="quarter" idx="12"/>
          </p:nvPr>
        </p:nvSpPr>
        <p:spPr>
          <a:xfrm>
            <a:off x="12344400" y="2628900"/>
            <a:ext cx="5029200" cy="5029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rtlCol="0" anchor="t">
            <a:normAutofit/>
          </a:bodyPr>
          <a:lstStyle>
            <a:lvl1pPr marL="428625" marR="0" indent="-428625" algn="ctr" rtl="0" eaLnBrk="1" latinLnBrk="1" hangingPunct="1">
              <a:spcBef>
                <a:spcPct val="20000"/>
              </a:spcBef>
              <a:buFontTx/>
              <a:buNone/>
              <a:defRPr kumimoji="0" sz="3600" i="0">
                <a:solidFill>
                  <a:schemeClr val="tx1"/>
                </a:solidFill>
                <a:latin typeface="+mn-lt"/>
                <a:ea typeface="+mn-ea"/>
                <a:cs typeface="+mn-cs"/>
              </a:defRPr>
            </a:lvl1pPr>
            <a:extLst/>
          </a:lstStyle>
          <a:p>
            <a:pPr marL="342900" indent="-342900" algn="ctr" rtl="0" eaLnBrk="1" latinLnBrk="1" hangingPunct="1"/>
            <a:r>
              <a:rPr lang="es-ES" noProof="0"/>
              <a:t>Haga clic en el icono para agregar una imagen</a:t>
            </a:r>
            <a:endParaRPr lang="es-ES" noProof="0" dirty="0"/>
          </a:p>
        </p:txBody>
      </p:sp>
      <p:sp>
        <p:nvSpPr>
          <p:cNvPr id="14" name="Rectángulo 6"/>
          <p:cNvSpPr>
            <a:spLocks noGrp="1"/>
          </p:cNvSpPr>
          <p:nvPr>
            <p:ph type="body" sz="quarter" idx="15" hasCustomPrompt="1"/>
          </p:nvPr>
        </p:nvSpPr>
        <p:spPr>
          <a:xfrm>
            <a:off x="12344400" y="7772400"/>
            <a:ext cx="5029200" cy="1714500"/>
          </a:xfrm>
          <a:prstGeom prst="rect">
            <a:avLst/>
          </a:prstGeom>
        </p:spPr>
        <p:txBody>
          <a:bodyPr rtlCol="0" anchor="t" anchorCtr="0">
            <a:noAutofit/>
          </a:bodyPr>
          <a:lstStyle>
            <a:lvl1pPr marL="0" marR="0" indent="0" algn="l" rtl="0" eaLnBrk="1" latinLnBrk="0" hangingPunct="1">
              <a:spcBef>
                <a:spcPct val="20000"/>
              </a:spcBef>
              <a:buFontTx/>
              <a:buNone/>
              <a:defRPr kumimoji="0" sz="2700" baseline="0">
                <a:solidFill>
                  <a:schemeClr val="tx1"/>
                </a:solidFill>
                <a:latin typeface="+mn-lt"/>
                <a:ea typeface="+mn-ea"/>
                <a:cs typeface="+mn-cs"/>
              </a:defRPr>
            </a:lvl1pPr>
            <a:extLst/>
          </a:lstStyle>
          <a:p>
            <a:pPr lvl="0" rtl="0"/>
            <a:r>
              <a:rPr lang="es-ES" noProof="0" dirty="0"/>
              <a:t>Haga clic para agregar un título</a:t>
            </a:r>
          </a:p>
        </p:txBody>
      </p:sp>
      <p:sp>
        <p:nvSpPr>
          <p:cNvPr id="8" name="Marcador de fecha 7"/>
          <p:cNvSpPr>
            <a:spLocks noGrp="1"/>
          </p:cNvSpPr>
          <p:nvPr>
            <p:ph type="dt" sz="half" idx="16"/>
          </p:nvPr>
        </p:nvSpPr>
        <p:spPr>
          <a:xfrm>
            <a:off x="133350" y="9839042"/>
            <a:ext cx="4876800" cy="366713"/>
          </a:xfrm>
          <a:prstGeom prst="rect">
            <a:avLst/>
          </a:prstGeom>
        </p:spPr>
        <p:txBody>
          <a:bodyPr rtlCol="0"/>
          <a:lstStyle/>
          <a:p>
            <a:pPr rtl="0"/>
            <a:fld id="{A996ECA4-E479-40B4-8156-D8186FD7CB56}" type="datetime1">
              <a:rPr kumimoji="0" lang="es-ES" noProof="0" smtClean="0"/>
              <a:t>21/07/2026</a:t>
            </a:fld>
            <a:endParaRPr kumimoji="0" lang="es-ES" noProof="0" dirty="0"/>
          </a:p>
        </p:txBody>
      </p:sp>
      <p:sp>
        <p:nvSpPr>
          <p:cNvPr id="10" name="Marcador de pie de página 9"/>
          <p:cNvSpPr>
            <a:spLocks noGrp="1"/>
          </p:cNvSpPr>
          <p:nvPr>
            <p:ph type="ftr" sz="quarter" idx="18"/>
          </p:nvPr>
        </p:nvSpPr>
        <p:spPr>
          <a:xfrm>
            <a:off x="5991306" y="9837229"/>
            <a:ext cx="9296400" cy="370333"/>
          </a:xfrm>
          <a:prstGeom prst="rect">
            <a:avLst/>
          </a:prstGeom>
        </p:spPr>
        <p:txBody>
          <a:bodyPr rtlCol="0"/>
          <a:lstStyle/>
          <a:p>
            <a:pPr rtl="0"/>
            <a:r>
              <a:rPr lang="es-ES" noProof="0" dirty="0"/>
              <a:t>Agregar un pie de página</a:t>
            </a:r>
          </a:p>
        </p:txBody>
      </p:sp>
      <p:sp>
        <p:nvSpPr>
          <p:cNvPr id="9" name="Marcador de número de diapositiva 8"/>
          <p:cNvSpPr>
            <a:spLocks noGrp="1"/>
          </p:cNvSpPr>
          <p:nvPr>
            <p:ph type="sldNum" sz="quarter" idx="17"/>
          </p:nvPr>
        </p:nvSpPr>
        <p:spPr>
          <a:xfrm>
            <a:off x="16344900" y="9839042"/>
            <a:ext cx="1828800" cy="366713"/>
          </a:xfrm>
          <a:prstGeom prst="rect">
            <a:avLst/>
          </a:prstGeom>
        </p:spPr>
        <p:txBody>
          <a:bodyPr rtlCol="0"/>
          <a:lstStyle/>
          <a:p>
            <a:pPr algn="r" rtl="0"/>
            <a:fld id="{F99EC173-99AE-4773-AB25-02E469A13EAE}" type="slidenum">
              <a:rPr kumimoji="0" lang="es-ES" sz="1800" noProof="0" smtClean="0">
                <a:solidFill>
                  <a:schemeClr val="tx2"/>
                </a:solidFill>
              </a:rPr>
              <a:pPr algn="r" rtl="0"/>
              <a:t>‹Nº›</a:t>
            </a:fld>
            <a:endParaRPr kumimoji="0" lang="es-ES" noProof="0" dirty="0"/>
          </a:p>
        </p:txBody>
      </p:sp>
    </p:spTree>
    <p:extLst>
      <p:ext uri="{BB962C8B-B14F-4D97-AF65-F5344CB8AC3E}">
        <p14:creationId xmlns:p14="http://schemas.microsoft.com/office/powerpoint/2010/main" val="1273022840"/>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8252499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191007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1381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84498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02491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97938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29535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29563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06813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23" indent="0" algn="ctr">
              <a:buNone/>
              <a:defRPr>
                <a:solidFill>
                  <a:schemeClr val="tx1">
                    <a:tint val="75000"/>
                  </a:schemeClr>
                </a:solidFill>
              </a:defRPr>
            </a:lvl2pPr>
            <a:lvl3pPr marL="914445" indent="0" algn="ctr">
              <a:buNone/>
              <a:defRPr>
                <a:solidFill>
                  <a:schemeClr val="tx1">
                    <a:tint val="75000"/>
                  </a:schemeClr>
                </a:solidFill>
              </a:defRPr>
            </a:lvl3pPr>
            <a:lvl4pPr marL="1371669" indent="0" algn="ctr">
              <a:buNone/>
              <a:defRPr>
                <a:solidFill>
                  <a:schemeClr val="tx1">
                    <a:tint val="75000"/>
                  </a:schemeClr>
                </a:solidFill>
              </a:defRPr>
            </a:lvl4pPr>
            <a:lvl5pPr marL="1828892"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1"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8315950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41358950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1"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8"/>
          </a:xfrm>
        </p:spPr>
        <p:txBody>
          <a:bodyPr anchor="b"/>
          <a:lstStyle>
            <a:lvl1pPr marL="0" indent="0">
              <a:buNone/>
              <a:defRPr sz="2000">
                <a:solidFill>
                  <a:schemeClr val="tx1">
                    <a:tint val="75000"/>
                  </a:schemeClr>
                </a:solidFill>
              </a:defRPr>
            </a:lvl1pPr>
            <a:lvl2pPr marL="457223" indent="0">
              <a:buNone/>
              <a:defRPr sz="1800">
                <a:solidFill>
                  <a:schemeClr val="tx1">
                    <a:tint val="75000"/>
                  </a:schemeClr>
                </a:solidFill>
              </a:defRPr>
            </a:lvl2pPr>
            <a:lvl3pPr marL="914445" indent="0">
              <a:buNone/>
              <a:defRPr sz="1601">
                <a:solidFill>
                  <a:schemeClr val="tx1">
                    <a:tint val="75000"/>
                  </a:schemeClr>
                </a:solidFill>
              </a:defRPr>
            </a:lvl3pPr>
            <a:lvl4pPr marL="1371669" indent="0">
              <a:buNone/>
              <a:defRPr sz="1400">
                <a:solidFill>
                  <a:schemeClr val="tx1">
                    <a:tint val="75000"/>
                  </a:schemeClr>
                </a:solidFill>
              </a:defRPr>
            </a:lvl4pPr>
            <a:lvl5pPr marL="1828892" indent="0">
              <a:buNone/>
              <a:defRPr sz="1400">
                <a:solidFill>
                  <a:schemeClr val="tx1">
                    <a:tint val="75000"/>
                  </a:schemeClr>
                </a:solidFill>
              </a:defRPr>
            </a:lvl5pPr>
            <a:lvl6pPr marL="2286114" indent="0">
              <a:buNone/>
              <a:defRPr sz="1400">
                <a:solidFill>
                  <a:schemeClr val="tx1">
                    <a:tint val="75000"/>
                  </a:schemeClr>
                </a:solidFill>
              </a:defRPr>
            </a:lvl6pPr>
            <a:lvl7pPr marL="2743337" indent="0">
              <a:buNone/>
              <a:defRPr sz="1400">
                <a:solidFill>
                  <a:schemeClr val="tx1">
                    <a:tint val="75000"/>
                  </a:schemeClr>
                </a:solidFill>
              </a:defRPr>
            </a:lvl7pPr>
            <a:lvl8pPr marL="3200561" indent="0">
              <a:buNone/>
              <a:defRPr sz="1400">
                <a:solidFill>
                  <a:schemeClr val="tx1">
                    <a:tint val="75000"/>
                  </a:schemeClr>
                </a:solidFill>
              </a:defRPr>
            </a:lvl8pPr>
            <a:lvl9pPr marL="365778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708368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432461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4"/>
            <a:ext cx="4040189"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4" name="Content Placeholder 3"/>
          <p:cNvSpPr>
            <a:spLocks noGrp="1"/>
          </p:cNvSpPr>
          <p:nvPr>
            <p:ph sz="half" idx="2"/>
          </p:nvPr>
        </p:nvSpPr>
        <p:spPr>
          <a:xfrm>
            <a:off x="457201" y="2174876"/>
            <a:ext cx="4040189"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4"/>
            <a:ext cx="4041776"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6" name="Content Placeholder 5"/>
          <p:cNvSpPr>
            <a:spLocks noGrp="1"/>
          </p:cNvSpPr>
          <p:nvPr>
            <p:ph sz="quarter" idx="4"/>
          </p:nvPr>
        </p:nvSpPr>
        <p:spPr>
          <a:xfrm>
            <a:off x="4645027" y="2174876"/>
            <a:ext cx="4041776"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965327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8181284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6917860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1"/>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2697945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9"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9" y="612776"/>
            <a:ext cx="5486400" cy="4114800"/>
          </a:xfrm>
        </p:spPr>
        <p:txBody>
          <a:bodyPr/>
          <a:lstStyle>
            <a:lvl1pPr marL="0" indent="0">
              <a:buNone/>
              <a:defRPr sz="3200"/>
            </a:lvl1pPr>
            <a:lvl2pPr marL="457223" indent="0">
              <a:buNone/>
              <a:defRPr sz="2801"/>
            </a:lvl2pPr>
            <a:lvl3pPr marL="914445" indent="0">
              <a:buNone/>
              <a:defRPr sz="2400"/>
            </a:lvl3pPr>
            <a:lvl4pPr marL="1371669" indent="0">
              <a:buNone/>
              <a:defRPr sz="2000"/>
            </a:lvl4pPr>
            <a:lvl5pPr marL="1828892" indent="0">
              <a:buNone/>
              <a:defRPr sz="2000"/>
            </a:lvl5pPr>
            <a:lvl6pPr marL="2286114" indent="0">
              <a:buNone/>
              <a:defRPr sz="2000"/>
            </a:lvl6pPr>
            <a:lvl7pPr marL="2743337" indent="0">
              <a:buNone/>
              <a:defRPr sz="2000"/>
            </a:lvl7pPr>
            <a:lvl8pPr marL="3200561" indent="0">
              <a:buNone/>
              <a:defRPr sz="2000"/>
            </a:lvl8pPr>
            <a:lvl9pPr marL="3657783" indent="0">
              <a:buNone/>
              <a:defRPr sz="2000"/>
            </a:lvl9pPr>
          </a:lstStyle>
          <a:p>
            <a:endParaRPr lang="en-US"/>
          </a:p>
        </p:txBody>
      </p:sp>
      <p:sp>
        <p:nvSpPr>
          <p:cNvPr id="4" name="Text Placeholder 3"/>
          <p:cNvSpPr>
            <a:spLocks noGrp="1"/>
          </p:cNvSpPr>
          <p:nvPr>
            <p:ph type="body" sz="half" idx="2"/>
          </p:nvPr>
        </p:nvSpPr>
        <p:spPr>
          <a:xfrm>
            <a:off x="1792289" y="5367338"/>
            <a:ext cx="5486400" cy="8048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2844904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16344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209084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3.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EC8"/>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s-ES"/>
              <a:t>Haga clic para modificar el estilo de título del patrón</a:t>
            </a:r>
            <a:endParaRPr lang="es-BO"/>
          </a:p>
        </p:txBody>
      </p:sp>
      <p:sp>
        <p:nvSpPr>
          <p:cNvPr id="3" name="Marcador de texto 2"/>
          <p:cNvSpPr>
            <a:spLocks noGrp="1"/>
          </p:cNvSpPr>
          <p:nvPr>
            <p:ph type="body" idx="1"/>
          </p:nvPr>
        </p:nvSpPr>
        <p:spPr>
          <a:xfrm>
            <a:off x="1257300" y="2738437"/>
            <a:ext cx="15773400" cy="652700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BO"/>
          </a:p>
        </p:txBody>
      </p:sp>
      <p:sp>
        <p:nvSpPr>
          <p:cNvPr id="4" name="Marcador de fecha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38B2D0F1-28D1-4138-AA82-E8838557B972}" type="datetimeFigureOut">
              <a:rPr lang="es-BO" smtClean="0"/>
              <a:t>21/7/2026</a:t>
            </a:fld>
            <a:endParaRPr lang="es-BO"/>
          </a:p>
        </p:txBody>
      </p:sp>
      <p:sp>
        <p:nvSpPr>
          <p:cNvPr id="5" name="Marcador de pie de página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s-BO"/>
          </a:p>
        </p:txBody>
      </p:sp>
      <p:sp>
        <p:nvSpPr>
          <p:cNvPr id="6" name="Marcador de número de diapositiva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78468C02-DE34-4833-8FE8-C85899A02419}" type="slidenum">
              <a:rPr lang="es-BO" smtClean="0"/>
              <a:t>‹Nº›</a:t>
            </a:fld>
            <a:endParaRPr lang="es-BO"/>
          </a:p>
        </p:txBody>
      </p:sp>
    </p:spTree>
    <p:extLst>
      <p:ext uri="{BB962C8B-B14F-4D97-AF65-F5344CB8AC3E}">
        <p14:creationId xmlns:p14="http://schemas.microsoft.com/office/powerpoint/2010/main" val="5717861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Lst>
  <p:hf sldNum="0"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s-B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B5EFE3"/>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7/21/2026</a:t>
            </a:fld>
            <a:endParaRPr lang="en-US"/>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extLst>
      <p:ext uri="{BB962C8B-B14F-4D97-AF65-F5344CB8AC3E}">
        <p14:creationId xmlns:p14="http://schemas.microsoft.com/office/powerpoint/2010/main" val="152290224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914445" rtl="0" eaLnBrk="1" latinLnBrk="0" hangingPunct="1">
        <a:spcBef>
          <a:spcPct val="0"/>
        </a:spcBef>
        <a:buNone/>
        <a:defRPr sz="4400" kern="1200">
          <a:solidFill>
            <a:schemeClr val="tx1"/>
          </a:solidFill>
          <a:latin typeface="+mj-lt"/>
          <a:ea typeface="+mj-ea"/>
          <a:cs typeface="+mj-cs"/>
        </a:defRPr>
      </a:lvl1pPr>
    </p:titleStyle>
    <p:bodyStyle>
      <a:lvl1pPr marL="342917" indent="-342917" algn="l" defTabSz="91444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88" indent="-285765" algn="l" defTabSz="914445" rtl="0" eaLnBrk="1" latinLnBrk="0" hangingPunct="1">
        <a:spcBef>
          <a:spcPct val="20000"/>
        </a:spcBef>
        <a:buFont typeface="Arial" pitchFamily="34" charset="0"/>
        <a:buChar char="–"/>
        <a:defRPr sz="2801" kern="1200">
          <a:solidFill>
            <a:schemeClr val="tx1"/>
          </a:solidFill>
          <a:latin typeface="+mn-lt"/>
          <a:ea typeface="+mn-ea"/>
          <a:cs typeface="+mn-cs"/>
        </a:defRPr>
      </a:lvl2pPr>
      <a:lvl3pPr marL="1143057" indent="-228612" algn="l" defTabSz="91444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80"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504"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726"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949"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171"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395"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45" rtl="0" eaLnBrk="1" latinLnBrk="0" hangingPunct="1">
        <a:defRPr sz="1800" kern="1200">
          <a:solidFill>
            <a:schemeClr val="tx1"/>
          </a:solidFill>
          <a:latin typeface="+mn-lt"/>
          <a:ea typeface="+mn-ea"/>
          <a:cs typeface="+mn-cs"/>
        </a:defRPr>
      </a:lvl1pPr>
      <a:lvl2pPr marL="457223" algn="l" defTabSz="914445" rtl="0" eaLnBrk="1" latinLnBrk="0" hangingPunct="1">
        <a:defRPr sz="1800" kern="1200">
          <a:solidFill>
            <a:schemeClr val="tx1"/>
          </a:solidFill>
          <a:latin typeface="+mn-lt"/>
          <a:ea typeface="+mn-ea"/>
          <a:cs typeface="+mn-cs"/>
        </a:defRPr>
      </a:lvl2pPr>
      <a:lvl3pPr marL="914445" algn="l" defTabSz="914445" rtl="0" eaLnBrk="1" latinLnBrk="0" hangingPunct="1">
        <a:defRPr sz="1800" kern="1200">
          <a:solidFill>
            <a:schemeClr val="tx1"/>
          </a:solidFill>
          <a:latin typeface="+mn-lt"/>
          <a:ea typeface="+mn-ea"/>
          <a:cs typeface="+mn-cs"/>
        </a:defRPr>
      </a:lvl3pPr>
      <a:lvl4pPr marL="1371669" algn="l" defTabSz="914445" rtl="0" eaLnBrk="1" latinLnBrk="0" hangingPunct="1">
        <a:defRPr sz="1800" kern="1200">
          <a:solidFill>
            <a:schemeClr val="tx1"/>
          </a:solidFill>
          <a:latin typeface="+mn-lt"/>
          <a:ea typeface="+mn-ea"/>
          <a:cs typeface="+mn-cs"/>
        </a:defRPr>
      </a:lvl4pPr>
      <a:lvl5pPr marL="1828892" algn="l" defTabSz="914445" rtl="0" eaLnBrk="1" latinLnBrk="0" hangingPunct="1">
        <a:defRPr sz="1800" kern="1200">
          <a:solidFill>
            <a:schemeClr val="tx1"/>
          </a:solidFill>
          <a:latin typeface="+mn-lt"/>
          <a:ea typeface="+mn-ea"/>
          <a:cs typeface="+mn-cs"/>
        </a:defRPr>
      </a:lvl5pPr>
      <a:lvl6pPr marL="2286114" algn="l" defTabSz="914445" rtl="0" eaLnBrk="1" latinLnBrk="0" hangingPunct="1">
        <a:defRPr sz="1800" kern="1200">
          <a:solidFill>
            <a:schemeClr val="tx1"/>
          </a:solidFill>
          <a:latin typeface="+mn-lt"/>
          <a:ea typeface="+mn-ea"/>
          <a:cs typeface="+mn-cs"/>
        </a:defRPr>
      </a:lvl6pPr>
      <a:lvl7pPr marL="2743337" algn="l" defTabSz="914445" rtl="0" eaLnBrk="1" latinLnBrk="0" hangingPunct="1">
        <a:defRPr sz="1800" kern="1200">
          <a:solidFill>
            <a:schemeClr val="tx1"/>
          </a:solidFill>
          <a:latin typeface="+mn-lt"/>
          <a:ea typeface="+mn-ea"/>
          <a:cs typeface="+mn-cs"/>
        </a:defRPr>
      </a:lvl7pPr>
      <a:lvl8pPr marL="3200561" algn="l" defTabSz="914445" rtl="0" eaLnBrk="1" latinLnBrk="0" hangingPunct="1">
        <a:defRPr sz="1800" kern="1200">
          <a:solidFill>
            <a:schemeClr val="tx1"/>
          </a:solidFill>
          <a:latin typeface="+mn-lt"/>
          <a:ea typeface="+mn-ea"/>
          <a:cs typeface="+mn-cs"/>
        </a:defRPr>
      </a:lvl8pPr>
      <a:lvl9pPr marL="3657783" algn="l" defTabSz="91444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6.png"/><Relationship Id="rId21" Type="http://schemas.openxmlformats.org/officeDocument/2006/relationships/image" Target="../media/image24.jpeg"/><Relationship Id="rId7" Type="http://schemas.openxmlformats.org/officeDocument/2006/relationships/image" Target="../media/image10.jpe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jpeg"/><Relationship Id="rId33" Type="http://schemas.openxmlformats.org/officeDocument/2006/relationships/image" Target="../media/image36.jpg"/><Relationship Id="rId2" Type="http://schemas.openxmlformats.org/officeDocument/2006/relationships/image" Target="../media/image5.jpeg"/><Relationship Id="rId16" Type="http://schemas.openxmlformats.org/officeDocument/2006/relationships/image" Target="../media/image19.png"/><Relationship Id="rId20" Type="http://schemas.openxmlformats.org/officeDocument/2006/relationships/image" Target="../media/image23.png"/><Relationship Id="rId29" Type="http://schemas.openxmlformats.org/officeDocument/2006/relationships/image" Target="../media/image32.jpg"/><Relationship Id="rId1" Type="http://schemas.openxmlformats.org/officeDocument/2006/relationships/slideLayout" Target="../slideLayouts/slideLayout7.xml"/><Relationship Id="rId6" Type="http://schemas.openxmlformats.org/officeDocument/2006/relationships/image" Target="../media/image9.jpeg"/><Relationship Id="rId11" Type="http://schemas.openxmlformats.org/officeDocument/2006/relationships/image" Target="../media/image14.png"/><Relationship Id="rId24" Type="http://schemas.openxmlformats.org/officeDocument/2006/relationships/image" Target="../media/image27.png"/><Relationship Id="rId32" Type="http://schemas.openxmlformats.org/officeDocument/2006/relationships/image" Target="../media/image35.png"/><Relationship Id="rId5" Type="http://schemas.openxmlformats.org/officeDocument/2006/relationships/image" Target="../media/image8.jp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jpg"/><Relationship Id="rId10" Type="http://schemas.openxmlformats.org/officeDocument/2006/relationships/image" Target="../media/image13.png"/><Relationship Id="rId19" Type="http://schemas.openxmlformats.org/officeDocument/2006/relationships/image" Target="../media/image22.png"/><Relationship Id="rId31" Type="http://schemas.openxmlformats.org/officeDocument/2006/relationships/image" Target="../media/image34.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jpeg"/><Relationship Id="rId30" Type="http://schemas.openxmlformats.org/officeDocument/2006/relationships/image" Target="../media/image33.png"/><Relationship Id="rId8" Type="http://schemas.openxmlformats.org/officeDocument/2006/relationships/image" Target="../media/image11.jpg"/></Relationships>
</file>

<file path=ppt/slides/_rels/slide40.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9.png"/><Relationship Id="rId5" Type="http://schemas.openxmlformats.org/officeDocument/2006/relationships/image" Target="../media/image68.jpeg"/><Relationship Id="rId4" Type="http://schemas.openxmlformats.org/officeDocument/2006/relationships/notesSlide" Target="../notesSlides/notesSlide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71.png"/><Relationship Id="rId5" Type="http://schemas.openxmlformats.org/officeDocument/2006/relationships/image" Target="../media/image70.jpeg"/><Relationship Id="rId4" Type="http://schemas.openxmlformats.org/officeDocument/2006/relationships/notesSlide" Target="../notesSlides/notesSlide7.xml"/></Relationships>
</file>

<file path=ppt/slides/_rels/slide48.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4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5EFE3"/>
        </a:solidFill>
        <a:effectLst/>
      </p:bgPr>
    </p:bg>
    <p:spTree>
      <p:nvGrpSpPr>
        <p:cNvPr id="1" name=""/>
        <p:cNvGrpSpPr/>
        <p:nvPr/>
      </p:nvGrpSpPr>
      <p:grpSpPr>
        <a:xfrm>
          <a:off x="0" y="0"/>
          <a:ext cx="0" cy="0"/>
          <a:chOff x="0" y="0"/>
          <a:chExt cx="0" cy="0"/>
        </a:xfrm>
      </p:grpSpPr>
      <p:sp>
        <p:nvSpPr>
          <p:cNvPr id="5" name="Diagrama de flujo: retraso 4">
            <a:extLst>
              <a:ext uri="{FF2B5EF4-FFF2-40B4-BE49-F238E27FC236}">
                <a16:creationId xmlns:a16="http://schemas.microsoft.com/office/drawing/2014/main" id="{41146B24-F9EF-9927-F21E-9EB0106E6AF4}"/>
              </a:ext>
            </a:extLst>
          </p:cNvPr>
          <p:cNvSpPr/>
          <p:nvPr/>
        </p:nvSpPr>
        <p:spPr>
          <a:xfrm flipH="1">
            <a:off x="10967357" y="0"/>
            <a:ext cx="7320643" cy="10287000"/>
          </a:xfrm>
          <a:prstGeom prst="flowChartDelay">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CuadroTexto 8">
            <a:extLst>
              <a:ext uri="{FF2B5EF4-FFF2-40B4-BE49-F238E27FC236}">
                <a16:creationId xmlns:a16="http://schemas.microsoft.com/office/drawing/2014/main" id="{953D45DB-CCE7-99EF-811E-BED149B33F81}"/>
              </a:ext>
            </a:extLst>
          </p:cNvPr>
          <p:cNvSpPr txBox="1"/>
          <p:nvPr/>
        </p:nvSpPr>
        <p:spPr>
          <a:xfrm>
            <a:off x="223157" y="3947349"/>
            <a:ext cx="10744200" cy="28007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8000" b="0" i="0" u="none" strike="noStrike" kern="1200" cap="none" spc="0" normalizeH="0" baseline="0" noProof="0" dirty="0">
                <a:ln>
                  <a:noFill/>
                </a:ln>
                <a:solidFill>
                  <a:srgbClr val="002060"/>
                </a:solidFill>
                <a:effectLst/>
                <a:uLnTx/>
                <a:uFillTx/>
                <a:latin typeface="Aharoni" panose="02010803020104030203" pitchFamily="2" charset="-79"/>
                <a:ea typeface="+mn-ea"/>
                <a:cs typeface="Aharoni" panose="02010803020104030203" pitchFamily="2" charset="-79"/>
              </a:rPr>
              <a:t>Catálogo de Capacitación </a:t>
            </a:r>
            <a:r>
              <a:rPr kumimoji="0" lang="es-MX" sz="9600" b="0" i="0" u="none" strike="noStrike" kern="1200" cap="none" spc="0" normalizeH="0" baseline="0" noProof="0" dirty="0">
                <a:ln>
                  <a:noFill/>
                </a:ln>
                <a:solidFill>
                  <a:srgbClr val="002060"/>
                </a:solidFill>
                <a:effectLst/>
                <a:uLnTx/>
                <a:uFillTx/>
                <a:latin typeface="Aharoni" panose="02010803020104030203" pitchFamily="2" charset="-79"/>
                <a:ea typeface="+mn-ea"/>
                <a:cs typeface="Aharoni" panose="02010803020104030203" pitchFamily="2" charset="-79"/>
              </a:rPr>
              <a:t>2026</a:t>
            </a:r>
            <a:endParaRPr kumimoji="0" lang="es-BO" sz="8800" b="0" i="0" u="none" strike="noStrike" kern="1200" cap="none" spc="0" normalizeH="0" baseline="0" noProof="0" dirty="0">
              <a:ln>
                <a:noFill/>
              </a:ln>
              <a:solidFill>
                <a:srgbClr val="002060"/>
              </a:solidFill>
              <a:effectLst/>
              <a:uLnTx/>
              <a:uFillTx/>
              <a:latin typeface="Aharoni" panose="02010803020104030203" pitchFamily="2" charset="-79"/>
              <a:ea typeface="+mn-ea"/>
              <a:cs typeface="Aharoni" panose="02010803020104030203" pitchFamily="2" charset="-79"/>
            </a:endParaRPr>
          </a:p>
        </p:txBody>
      </p:sp>
      <p:pic>
        <p:nvPicPr>
          <p:cNvPr id="40" name="Imagen 39">
            <a:extLst>
              <a:ext uri="{FF2B5EF4-FFF2-40B4-BE49-F238E27FC236}">
                <a16:creationId xmlns:a16="http://schemas.microsoft.com/office/drawing/2014/main" id="{6122ED56-0719-8F8C-8BD0-492ABF2CA0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 y="7165030"/>
            <a:ext cx="5174775" cy="2053539"/>
          </a:xfrm>
          <a:prstGeom prst="rect">
            <a:avLst/>
          </a:prstGeom>
        </p:spPr>
      </p:pic>
      <p:sp>
        <p:nvSpPr>
          <p:cNvPr id="41" name="TextBox 18"/>
          <p:cNvSpPr txBox="1"/>
          <p:nvPr/>
        </p:nvSpPr>
        <p:spPr>
          <a:xfrm rot="21582263">
            <a:off x="687118" y="9654797"/>
            <a:ext cx="7488146" cy="530082"/>
          </a:xfrm>
          <a:prstGeom prst="rect">
            <a:avLst/>
          </a:prstGeom>
        </p:spPr>
        <p:txBody>
          <a:bodyPr wrap="square" lIns="0" tIns="0" rIns="0" bIns="0" rtlCol="0" anchor="t">
            <a:spAutoFit/>
          </a:bodyPr>
          <a:lstStyle/>
          <a:p>
            <a:pPr marL="0" marR="0" lvl="0" indent="0" algn="l" defTabSz="914400" rtl="0" eaLnBrk="1" fontAlgn="auto" latinLnBrk="0" hangingPunct="1">
              <a:lnSpc>
                <a:spcPts val="2033"/>
              </a:lnSpc>
              <a:spcBef>
                <a:spcPts val="0"/>
              </a:spcBef>
              <a:spcAft>
                <a:spcPts val="0"/>
              </a:spcAft>
              <a:buClrTx/>
              <a:buSzTx/>
              <a:buFontTx/>
              <a:buNone/>
              <a:tabLst/>
              <a:defRPr/>
            </a:pPr>
            <a:r>
              <a:rPr kumimoji="0" lang="en-US" sz="2400" b="0" i="0" u="sng" strike="noStrike" kern="1200" cap="none" spc="91" normalizeH="0" baseline="0" noProof="0" dirty="0">
                <a:ln>
                  <a:noFill/>
                </a:ln>
                <a:solidFill>
                  <a:srgbClr val="002060"/>
                </a:solidFill>
                <a:effectLst/>
                <a:uLnTx/>
                <a:uFillTx/>
                <a:latin typeface="Calibri"/>
                <a:ea typeface="Garet"/>
                <a:cs typeface="Aharoni" panose="02010803020104030203" pitchFamily="2" charset="-79"/>
                <a:sym typeface="Garet"/>
                <a:hlinkClick r:id="" action="ppaction://noaction">
                  <a:extLst>
                    <a:ext uri="{A12FA001-AC4F-418D-AE19-62706E023703}">
                      <ahyp:hlinkClr xmlns:ahyp="http://schemas.microsoft.com/office/drawing/2018/hyperlinkcolor" val="tx"/>
                    </a:ext>
                  </a:extLst>
                </a:hlinkClick>
              </a:rPr>
              <a:t>www.consulters-home.com / WhatsApp +591 76347751</a:t>
            </a:r>
          </a:p>
          <a:p>
            <a:pPr marL="0" marR="0" lvl="0" indent="0" algn="l" defTabSz="914400" rtl="0" eaLnBrk="1" fontAlgn="auto" latinLnBrk="0" hangingPunct="1">
              <a:lnSpc>
                <a:spcPts val="2033"/>
              </a:lnSpc>
              <a:spcBef>
                <a:spcPct val="0"/>
              </a:spcBef>
              <a:spcAft>
                <a:spcPts val="0"/>
              </a:spcAft>
              <a:buClrTx/>
              <a:buSzTx/>
              <a:buFontTx/>
              <a:buNone/>
              <a:tabLst/>
              <a:defRPr/>
            </a:pPr>
            <a:endParaRPr kumimoji="0" lang="en-US" sz="2400" b="0" i="0" u="sng" strike="noStrike" kern="1200" cap="none" spc="91" normalizeH="0" baseline="0" noProof="0" dirty="0">
              <a:ln>
                <a:noFill/>
              </a:ln>
              <a:solidFill>
                <a:srgbClr val="002060"/>
              </a:solidFill>
              <a:effectLst/>
              <a:uLnTx/>
              <a:uFillTx/>
              <a:latin typeface="Calibri"/>
              <a:ea typeface="Garet"/>
              <a:cs typeface="Aharoni" panose="02010803020104030203" pitchFamily="2" charset="-79"/>
              <a:sym typeface="Garet"/>
              <a:hlinkClick r:id="" action="ppaction://noaction">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405460179"/>
      </p:ext>
    </p:extLst>
  </p:cSld>
  <p:clrMapOvr>
    <a:masterClrMapping/>
  </p:clrMapOvr>
  <mc:AlternateContent xmlns:mc="http://schemas.openxmlformats.org/markup-compatibility/2006" xmlns:p14="http://schemas.microsoft.com/office/powerpoint/2010/main">
    <mc:Choice Requires="p14">
      <p:transition spd="slow" p14:dur="2000" advTm="7824"/>
    </mc:Choice>
    <mc:Fallback xmlns="">
      <p:transition spd="slow" advTm="782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C82F"/>
        </a:solidFill>
        <a:effectLst/>
      </p:bgPr>
    </p:bg>
    <p:spTree>
      <p:nvGrpSpPr>
        <p:cNvPr id="1" name=""/>
        <p:cNvGrpSpPr/>
        <p:nvPr/>
      </p:nvGrpSpPr>
      <p:grpSpPr>
        <a:xfrm>
          <a:off x="0" y="0"/>
          <a:ext cx="0" cy="0"/>
          <a:chOff x="0" y="0"/>
          <a:chExt cx="0" cy="0"/>
        </a:xfrm>
      </p:grpSpPr>
      <p:sp>
        <p:nvSpPr>
          <p:cNvPr id="5" name="TextBox 5"/>
          <p:cNvSpPr txBox="1"/>
          <p:nvPr/>
        </p:nvSpPr>
        <p:spPr>
          <a:xfrm>
            <a:off x="7026776" y="2929219"/>
            <a:ext cx="219224" cy="327091"/>
          </a:xfrm>
          <a:prstGeom prst="rect">
            <a:avLst/>
          </a:prstGeom>
        </p:spPr>
        <p:txBody>
          <a:bodyPr lIns="0" tIns="0" rIns="0" bIns="0" rtlCol="0" anchor="t">
            <a:spAutoFit/>
          </a:bodyPr>
          <a:lstStyle/>
          <a:p>
            <a:pPr algn="l">
              <a:lnSpc>
                <a:spcPts val="2750"/>
              </a:lnSpc>
            </a:pPr>
            <a:r>
              <a:rPr lang="en-US" sz="1687" spc="50" dirty="0">
                <a:solidFill>
                  <a:srgbClr val="E9B72E"/>
                </a:solidFill>
                <a:latin typeface="Asangha"/>
                <a:ea typeface="Asangha"/>
                <a:cs typeface="Asangha"/>
                <a:sym typeface="Asangha"/>
              </a:rPr>
              <a:t>1</a:t>
            </a:r>
          </a:p>
        </p:txBody>
      </p:sp>
      <p:sp>
        <p:nvSpPr>
          <p:cNvPr id="28" name="TextBox 28"/>
          <p:cNvSpPr txBox="1"/>
          <p:nvPr/>
        </p:nvSpPr>
        <p:spPr>
          <a:xfrm>
            <a:off x="6553200" y="731539"/>
            <a:ext cx="8763000" cy="830997"/>
          </a:xfrm>
          <a:prstGeom prst="rect">
            <a:avLst/>
          </a:prstGeom>
        </p:spPr>
        <p:txBody>
          <a:bodyPr wrap="square" lIns="0" tIns="0" rIns="0" bIns="0" rtlCol="0" anchor="t">
            <a:spAutoFit/>
          </a:bodyPr>
          <a:lstStyle/>
          <a:p>
            <a:r>
              <a:rPr lang="es-MX" sz="5400" b="1" dirty="0">
                <a:solidFill>
                  <a:srgbClr val="002060"/>
                </a:solidFill>
                <a:latin typeface="Aharoni" panose="02010803020104030203" pitchFamily="2" charset="-79"/>
                <a:cs typeface="Aharoni" panose="02010803020104030203" pitchFamily="2" charset="-79"/>
              </a:rPr>
              <a:t>Compromiso Con el Equipo</a:t>
            </a:r>
            <a:endParaRPr lang="es-BO" sz="5400" b="1" dirty="0">
              <a:solidFill>
                <a:srgbClr val="002060"/>
              </a:solidFill>
              <a:latin typeface="Aharoni" panose="02010803020104030203" pitchFamily="2" charset="-79"/>
              <a:cs typeface="Aharoni" panose="02010803020104030203" pitchFamily="2" charset="-79"/>
            </a:endParaRPr>
          </a:p>
        </p:txBody>
      </p:sp>
      <p:sp>
        <p:nvSpPr>
          <p:cNvPr id="29" name="TextBox 29"/>
          <p:cNvSpPr txBox="1"/>
          <p:nvPr/>
        </p:nvSpPr>
        <p:spPr>
          <a:xfrm>
            <a:off x="6705446" y="4658438"/>
            <a:ext cx="4591586" cy="4344779"/>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algn="l">
              <a:lnSpc>
                <a:spcPts val="3456"/>
              </a:lnSpc>
            </a:pPr>
            <a:endParaRPr lang="es-BO" sz="4000" spc="59" dirty="0">
              <a:solidFill>
                <a:srgbClr val="002060"/>
              </a:solidFill>
              <a:latin typeface="Aharoni" panose="02010803020104030203" pitchFamily="2" charset="-79"/>
              <a:ea typeface="Times New Roman Bold"/>
              <a:cs typeface="Aharoni" panose="02010803020104030203" pitchFamily="2" charset="-79"/>
              <a:sym typeface="Times New Roman Bold"/>
            </a:endParaRPr>
          </a:p>
          <a:p>
            <a:pPr marL="651510" lvl="1" indent="-457200" algn="l">
              <a:buFont typeface="Wingdings" panose="05000000000000000000" pitchFamily="2" charset="2"/>
              <a:buChar char="§"/>
            </a:pPr>
            <a:r>
              <a:rPr lang="es-BO" sz="2800" spc="53" dirty="0">
                <a:solidFill>
                  <a:srgbClr val="002060"/>
                </a:solidFill>
                <a:ea typeface="Times New Roman Bold"/>
                <a:cs typeface="Times New Roman" panose="02020603050405020304" pitchFamily="18" charset="0"/>
                <a:sym typeface="Times New Roman Bold"/>
              </a:rPr>
              <a:t>Comprender como los grupos generan compromiso, cómo se mejora la intensidad o periodicidad</a:t>
            </a:r>
          </a:p>
          <a:p>
            <a:pPr marL="651510" lvl="1" indent="-457200" algn="l">
              <a:buFont typeface="Wingdings" panose="05000000000000000000" pitchFamily="2" charset="2"/>
              <a:buChar char="§"/>
            </a:pPr>
            <a:r>
              <a:rPr lang="es-BO" sz="2800" spc="53" dirty="0">
                <a:solidFill>
                  <a:srgbClr val="002060"/>
                </a:solidFill>
                <a:ea typeface="Times New Roman Bold"/>
                <a:cs typeface="Times New Roman" panose="02020603050405020304" pitchFamily="18" charset="0"/>
                <a:sym typeface="Times New Roman Bold"/>
              </a:rPr>
              <a:t>Contar con herramientas para fortalecer el compromiso</a:t>
            </a:r>
          </a:p>
        </p:txBody>
      </p:sp>
      <p:sp>
        <p:nvSpPr>
          <p:cNvPr id="30" name="TextBox 30"/>
          <p:cNvSpPr txBox="1"/>
          <p:nvPr/>
        </p:nvSpPr>
        <p:spPr>
          <a:xfrm>
            <a:off x="7212854" y="3086257"/>
            <a:ext cx="219224" cy="327091"/>
          </a:xfrm>
          <a:prstGeom prst="rect">
            <a:avLst/>
          </a:prstGeom>
        </p:spPr>
        <p:txBody>
          <a:bodyPr lIns="0" tIns="0" rIns="0" bIns="0" rtlCol="0" anchor="t">
            <a:spAutoFit/>
          </a:bodyPr>
          <a:lstStyle/>
          <a:p>
            <a:pPr algn="l">
              <a:lnSpc>
                <a:spcPts val="2750"/>
              </a:lnSpc>
            </a:pPr>
            <a:r>
              <a:rPr lang="en-US" sz="1687" spc="50" dirty="0">
                <a:solidFill>
                  <a:srgbClr val="E9B72E"/>
                </a:solidFill>
                <a:latin typeface="Asangha"/>
                <a:ea typeface="Asangha"/>
                <a:cs typeface="Asangha"/>
                <a:sym typeface="Asangha"/>
              </a:rPr>
              <a:t>1</a:t>
            </a:r>
          </a:p>
        </p:txBody>
      </p:sp>
      <p:sp>
        <p:nvSpPr>
          <p:cNvPr id="31" name="TextBox 31"/>
          <p:cNvSpPr txBox="1"/>
          <p:nvPr/>
        </p:nvSpPr>
        <p:spPr>
          <a:xfrm>
            <a:off x="12486862" y="4724447"/>
            <a:ext cx="4571149" cy="2462213"/>
          </a:xfrm>
          <a:prstGeom prst="rect">
            <a:avLst/>
          </a:prstGeom>
        </p:spPr>
        <p:txBody>
          <a:bodyPr wrap="square" lIns="0" tIns="0" rIns="0" bIns="0" rtlCol="0" anchor="t">
            <a:spAutoFit/>
          </a:bodyPr>
          <a:lstStyle/>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marL="651510" lvl="1" indent="-457200" algn="l">
              <a:lnSpc>
                <a:spcPts val="3150"/>
              </a:lnSpc>
              <a:buFont typeface="Wingdings" panose="05000000000000000000" pitchFamily="2" charset="2"/>
              <a:buChar char="§"/>
            </a:pPr>
            <a:r>
              <a:rPr lang="es-BO" sz="2800" dirty="0">
                <a:solidFill>
                  <a:srgbClr val="002060"/>
                </a:solidFill>
                <a:ea typeface="Times New Roman"/>
                <a:cs typeface="Times New Roman" panose="02020603050405020304" pitchFamily="18" charset="0"/>
                <a:sym typeface="Times New Roman"/>
              </a:rPr>
              <a:t>Nuestra personalidad componentes</a:t>
            </a:r>
          </a:p>
          <a:p>
            <a:pPr marL="651510" lvl="1" indent="-457200" algn="l">
              <a:lnSpc>
                <a:spcPts val="3150"/>
              </a:lnSpc>
              <a:buFont typeface="Wingdings" panose="05000000000000000000" pitchFamily="2" charset="2"/>
              <a:buChar char="§"/>
            </a:pPr>
            <a:r>
              <a:rPr lang="es-BO" sz="2800" dirty="0">
                <a:solidFill>
                  <a:srgbClr val="002060"/>
                </a:solidFill>
                <a:ea typeface="Times New Roman"/>
                <a:cs typeface="Times New Roman" panose="02020603050405020304" pitchFamily="18" charset="0"/>
                <a:sym typeface="Times New Roman"/>
              </a:rPr>
              <a:t>Nuestra forma de relacionarnos</a:t>
            </a:r>
          </a:p>
          <a:p>
            <a:pPr marL="651510" lvl="1" indent="-457200" algn="l">
              <a:lnSpc>
                <a:spcPts val="3150"/>
              </a:lnSpc>
              <a:buFont typeface="Wingdings" panose="05000000000000000000" pitchFamily="2" charset="2"/>
              <a:buChar char="§"/>
            </a:pPr>
            <a:r>
              <a:rPr lang="es-BO" sz="2800" dirty="0">
                <a:solidFill>
                  <a:srgbClr val="002060"/>
                </a:solidFill>
                <a:ea typeface="Times New Roman"/>
                <a:cs typeface="Times New Roman" panose="02020603050405020304" pitchFamily="18" charset="0"/>
                <a:sym typeface="Times New Roman"/>
              </a:rPr>
              <a:t>Relaciones sanas y tóxicas</a:t>
            </a:r>
          </a:p>
        </p:txBody>
      </p:sp>
      <p:sp>
        <p:nvSpPr>
          <p:cNvPr id="33" name="TextBox 33"/>
          <p:cNvSpPr txBox="1"/>
          <p:nvPr/>
        </p:nvSpPr>
        <p:spPr>
          <a:xfrm>
            <a:off x="7627549" y="6188413"/>
            <a:ext cx="219224" cy="327025"/>
          </a:xfrm>
          <a:prstGeom prst="rect">
            <a:avLst/>
          </a:prstGeom>
        </p:spPr>
        <p:txBody>
          <a:bodyPr lIns="0" tIns="0" rIns="0" bIns="0" rtlCol="0" anchor="t">
            <a:spAutoFit/>
          </a:bodyPr>
          <a:lstStyle/>
          <a:p>
            <a:pPr algn="l">
              <a:lnSpc>
                <a:spcPts val="2750"/>
              </a:lnSpc>
            </a:pPr>
            <a:r>
              <a:rPr lang="en-US" sz="1687" spc="50">
                <a:solidFill>
                  <a:srgbClr val="E9B72E"/>
                </a:solidFill>
                <a:latin typeface="Asangha"/>
                <a:ea typeface="Asangha"/>
                <a:cs typeface="Asangha"/>
                <a:sym typeface="Asangha"/>
              </a:rPr>
              <a:t>3</a:t>
            </a:r>
          </a:p>
        </p:txBody>
      </p:sp>
      <p:sp>
        <p:nvSpPr>
          <p:cNvPr id="34" name="TextBox 34"/>
          <p:cNvSpPr txBox="1"/>
          <p:nvPr/>
        </p:nvSpPr>
        <p:spPr>
          <a:xfrm>
            <a:off x="12725400" y="7745630"/>
            <a:ext cx="4571149" cy="1641475"/>
          </a:xfrm>
          <a:prstGeom prst="rect">
            <a:avLst/>
          </a:prstGeom>
        </p:spPr>
        <p:txBody>
          <a:bodyPr wrap="square" lIns="0" tIns="0" rIns="0" bIns="0" rtlCol="0" anchor="t">
            <a:spAutoFit/>
          </a:bodyPr>
          <a:lstStyle/>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marL="480060" lvl="1" indent="-285750">
              <a:lnSpc>
                <a:spcPts val="3150"/>
              </a:lnSpc>
              <a:buFont typeface="Wingdings" panose="05000000000000000000" pitchFamily="2" charset="2"/>
              <a:buChar char="§"/>
            </a:pPr>
            <a:r>
              <a:rPr lang="es-BO" sz="2800" spc="53" noProof="0" dirty="0">
                <a:solidFill>
                  <a:srgbClr val="002060"/>
                </a:solidFill>
                <a:latin typeface="+mj-lt"/>
                <a:cs typeface="Times New Roman" panose="02020603050405020304" pitchFamily="18" charset="0"/>
              </a:rPr>
              <a:t>Presencial</a:t>
            </a:r>
          </a:p>
          <a:p>
            <a:pPr marL="480060" lvl="1" indent="-285750">
              <a:lnSpc>
                <a:spcPts val="3150"/>
              </a:lnSpc>
              <a:buFont typeface="Wingdings" panose="05000000000000000000" pitchFamily="2" charset="2"/>
              <a:buChar char="§"/>
            </a:pPr>
            <a:r>
              <a:rPr lang="es-BO" sz="2800" spc="53" dirty="0">
                <a:solidFill>
                  <a:srgbClr val="002060"/>
                </a:solidFill>
                <a:latin typeface="+mj-lt"/>
                <a:cs typeface="Times New Roman" panose="02020603050405020304" pitchFamily="18" charset="0"/>
              </a:rPr>
              <a:t>Jornada de 6 horas</a:t>
            </a:r>
          </a:p>
          <a:p>
            <a:pPr marL="480060" lvl="1" indent="-285750">
              <a:lnSpc>
                <a:spcPts val="3150"/>
              </a:lnSpc>
              <a:buFont typeface="Wingdings" panose="05000000000000000000" pitchFamily="2" charset="2"/>
              <a:buChar char="§"/>
            </a:pPr>
            <a:r>
              <a:rPr lang="es-BO" sz="2800" spc="53" noProof="0" dirty="0">
                <a:solidFill>
                  <a:srgbClr val="002060"/>
                </a:solidFill>
                <a:latin typeface="+mj-lt"/>
                <a:cs typeface="Times New Roman" panose="02020603050405020304" pitchFamily="18" charset="0"/>
              </a:rPr>
              <a:t>Jornada de 8 hora </a:t>
            </a:r>
          </a:p>
        </p:txBody>
      </p:sp>
      <p:sp>
        <p:nvSpPr>
          <p:cNvPr id="35" name="TextBox 35"/>
          <p:cNvSpPr txBox="1"/>
          <p:nvPr/>
        </p:nvSpPr>
        <p:spPr>
          <a:xfrm>
            <a:off x="6705600" y="1841167"/>
            <a:ext cx="11170745" cy="2308324"/>
          </a:xfrm>
          <a:prstGeom prst="rect">
            <a:avLst/>
          </a:prstGeom>
        </p:spPr>
        <p:txBody>
          <a:bodyPr wrap="square" lIns="0" tIns="0" rIns="0" bIns="0" rtlCol="0" anchor="t">
            <a:spAutoFit/>
          </a:bodyPr>
          <a:lstStyle/>
          <a:p>
            <a:pPr>
              <a:spcBef>
                <a:spcPct val="0"/>
              </a:spcBef>
            </a:pPr>
            <a:r>
              <a:rPr lang="es-BO" sz="3000" spc="49" dirty="0">
                <a:solidFill>
                  <a:srgbClr val="002060"/>
                </a:solidFill>
                <a:ea typeface="Kollektif"/>
                <a:cs typeface="Times New Roman" panose="02020603050405020304" pitchFamily="18" charset="0"/>
                <a:sym typeface="Kollektif"/>
              </a:rPr>
              <a:t>En el enfoque de desarrollo del compromiso, el compromiso con el equipo es el tercer nivel de aprendizaje que optamos luego de haber aprendido a aceptarnos, a definirnos y a relacionarnos de manera equilibrada. En esta etapa aprenderemos a generar valor en el equipo dejando nuestra huella personal en nuestras acciones.</a:t>
            </a:r>
          </a:p>
        </p:txBody>
      </p:sp>
      <p:sp>
        <p:nvSpPr>
          <p:cNvPr id="37" name="TextBox 37"/>
          <p:cNvSpPr txBox="1"/>
          <p:nvPr/>
        </p:nvSpPr>
        <p:spPr>
          <a:xfrm>
            <a:off x="14271222" y="6193375"/>
            <a:ext cx="219224" cy="318651"/>
          </a:xfrm>
          <a:prstGeom prst="rect">
            <a:avLst/>
          </a:prstGeom>
        </p:spPr>
        <p:txBody>
          <a:bodyPr lIns="0" tIns="0" rIns="0" bIns="0" rtlCol="0" anchor="t">
            <a:spAutoFit/>
          </a:bodyPr>
          <a:lstStyle/>
          <a:p>
            <a:pPr algn="l">
              <a:lnSpc>
                <a:spcPts val="2715"/>
              </a:lnSpc>
            </a:pPr>
            <a:r>
              <a:rPr lang="en-US" sz="1666" spc="49">
                <a:solidFill>
                  <a:srgbClr val="E9B72E"/>
                </a:solidFill>
                <a:latin typeface="Asangha"/>
                <a:ea typeface="Asangha"/>
                <a:cs typeface="Asangha"/>
                <a:sym typeface="Asangha"/>
              </a:rPr>
              <a:t>4</a:t>
            </a:r>
          </a:p>
        </p:txBody>
      </p:sp>
      <p:sp>
        <p:nvSpPr>
          <p:cNvPr id="38" name="TextBox 38"/>
          <p:cNvSpPr txBox="1"/>
          <p:nvPr/>
        </p:nvSpPr>
        <p:spPr>
          <a:xfrm>
            <a:off x="10245999" y="7526973"/>
            <a:ext cx="219224" cy="327025"/>
          </a:xfrm>
          <a:prstGeom prst="rect">
            <a:avLst/>
          </a:prstGeom>
        </p:spPr>
        <p:txBody>
          <a:bodyPr lIns="0" tIns="0" rIns="0" bIns="0" rtlCol="0" anchor="t">
            <a:spAutoFit/>
          </a:bodyPr>
          <a:lstStyle/>
          <a:p>
            <a:pPr algn="l">
              <a:lnSpc>
                <a:spcPts val="2750"/>
              </a:lnSpc>
            </a:pPr>
            <a:r>
              <a:rPr lang="en-US" sz="1687" spc="50">
                <a:solidFill>
                  <a:srgbClr val="E9B72E"/>
                </a:solidFill>
                <a:latin typeface="Asangha"/>
                <a:ea typeface="Asangha"/>
                <a:cs typeface="Asangha"/>
                <a:sym typeface="Asangha"/>
              </a:rPr>
              <a:t>3</a:t>
            </a:r>
          </a:p>
        </p:txBody>
      </p:sp>
      <p:cxnSp>
        <p:nvCxnSpPr>
          <p:cNvPr id="39" name="Conector recto 38">
            <a:extLst>
              <a:ext uri="{FF2B5EF4-FFF2-40B4-BE49-F238E27FC236}">
                <a16:creationId xmlns:a16="http://schemas.microsoft.com/office/drawing/2014/main" id="{D036E9F5-1501-44EF-984C-743379936F81}"/>
              </a:ext>
            </a:extLst>
          </p:cNvPr>
          <p:cNvCxnSpPr>
            <a:cxnSpLocks/>
          </p:cNvCxnSpPr>
          <p:nvPr/>
        </p:nvCxnSpPr>
        <p:spPr>
          <a:xfrm>
            <a:off x="11658600" y="4634111"/>
            <a:ext cx="0" cy="4644000"/>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Diagrama de flujo: retraso 1">
            <a:extLst>
              <a:ext uri="{FF2B5EF4-FFF2-40B4-BE49-F238E27FC236}">
                <a16:creationId xmlns:a16="http://schemas.microsoft.com/office/drawing/2014/main" id="{643D064D-F192-B839-9A87-698B00486BDB}"/>
              </a:ext>
            </a:extLst>
          </p:cNvPr>
          <p:cNvSpPr/>
          <p:nvPr/>
        </p:nvSpPr>
        <p:spPr>
          <a:xfrm>
            <a:off x="-28074" y="0"/>
            <a:ext cx="6371952" cy="10287000"/>
          </a:xfrm>
          <a:prstGeom prst="flowChartDelay">
            <a:avLst/>
          </a:prstGeom>
          <a:solidFill>
            <a:srgbClr val="153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6" name="Imagen 5">
            <a:extLst>
              <a:ext uri="{FF2B5EF4-FFF2-40B4-BE49-F238E27FC236}">
                <a16:creationId xmlns:a16="http://schemas.microsoft.com/office/drawing/2014/main" id="{5C7B038C-BB73-1A99-16FB-549E6D557302}"/>
              </a:ext>
            </a:extLst>
          </p:cNvPr>
          <p:cNvPicPr>
            <a:picLocks noChangeAspect="1"/>
          </p:cNvPicPr>
          <p:nvPr/>
        </p:nvPicPr>
        <p:blipFill>
          <a:blip r:embed="rId2" cstate="print">
            <a:extLst>
              <a:ext uri="{28A0092B-C50C-407E-A947-70E740481C1C}">
                <a14:useLocalDpi xmlns:a14="http://schemas.microsoft.com/office/drawing/2010/main" val="0"/>
              </a:ext>
            </a:extLst>
          </a:blip>
          <a:srcRect l="24221" r="21141"/>
          <a:stretch>
            <a:fillRect/>
          </a:stretch>
        </p:blipFill>
        <p:spPr>
          <a:xfrm>
            <a:off x="0" y="1473174"/>
            <a:ext cx="5137735" cy="7530043"/>
          </a:xfrm>
          <a:prstGeom prst="rect">
            <a:avLst/>
          </a:prstGeom>
        </p:spPr>
      </p:pic>
    </p:spTree>
    <p:extLst>
      <p:ext uri="{BB962C8B-B14F-4D97-AF65-F5344CB8AC3E}">
        <p14:creationId xmlns:p14="http://schemas.microsoft.com/office/powerpoint/2010/main" val="1241617623"/>
      </p:ext>
    </p:extLst>
  </p:cSld>
  <p:clrMapOvr>
    <a:masterClrMapping/>
  </p:clrMapOvr>
  <mc:AlternateContent xmlns:mc="http://schemas.openxmlformats.org/markup-compatibility/2006" xmlns:p14="http://schemas.microsoft.com/office/powerpoint/2010/main">
    <mc:Choice Requires="p14">
      <p:transition spd="slow" p14:dur="2000" advTm="4866"/>
    </mc:Choice>
    <mc:Fallback xmlns="">
      <p:transition spd="slow" advTm="4866"/>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Diagrama de flujo: retraso 20">
            <a:extLst>
              <a:ext uri="{FF2B5EF4-FFF2-40B4-BE49-F238E27FC236}">
                <a16:creationId xmlns:a16="http://schemas.microsoft.com/office/drawing/2014/main" id="{E6C0C547-40EB-E2C4-6EEF-B683888BC044}"/>
              </a:ext>
            </a:extLst>
          </p:cNvPr>
          <p:cNvSpPr/>
          <p:nvPr/>
        </p:nvSpPr>
        <p:spPr>
          <a:xfrm>
            <a:off x="28074" y="0"/>
            <a:ext cx="6371952" cy="10287001"/>
          </a:xfrm>
          <a:prstGeom prst="flowChartDelay">
            <a:avLst/>
          </a:prstGeom>
          <a:solidFill>
            <a:srgbClr val="BFBFBF"/>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
        <p:nvSpPr>
          <p:cNvPr id="14" name="Freeform 14"/>
          <p:cNvSpPr/>
          <p:nvPr/>
        </p:nvSpPr>
        <p:spPr>
          <a:xfrm>
            <a:off x="490255" y="6406792"/>
            <a:ext cx="4818018" cy="1914444"/>
          </a:xfrm>
          <a:custGeom>
            <a:avLst/>
            <a:gdLst/>
            <a:ahLst/>
            <a:cxnLst/>
            <a:rect l="l" t="t" r="r" b="b"/>
            <a:pathLst>
              <a:path w="4818018" h="1914444">
                <a:moveTo>
                  <a:pt x="0" y="0"/>
                </a:moveTo>
                <a:lnTo>
                  <a:pt x="4818018" y="0"/>
                </a:lnTo>
                <a:lnTo>
                  <a:pt x="4818018" y="1914445"/>
                </a:lnTo>
                <a:lnTo>
                  <a:pt x="0" y="1914445"/>
                </a:lnTo>
                <a:lnTo>
                  <a:pt x="0" y="0"/>
                </a:lnTo>
                <a:close/>
              </a:path>
            </a:pathLst>
          </a:custGeom>
          <a:blipFill>
            <a:blip r:embed="rId2"/>
            <a:stretch>
              <a:fillRect/>
            </a:stretch>
          </a:blipFill>
        </p:spPr>
      </p:sp>
      <p:sp>
        <p:nvSpPr>
          <p:cNvPr id="15" name="TextBox 15"/>
          <p:cNvSpPr txBox="1"/>
          <p:nvPr/>
        </p:nvSpPr>
        <p:spPr>
          <a:xfrm>
            <a:off x="6591300" y="589700"/>
            <a:ext cx="10363200" cy="1846659"/>
          </a:xfrm>
          <a:prstGeom prst="rect">
            <a:avLst/>
          </a:prstGeom>
        </p:spPr>
        <p:txBody>
          <a:bodyPr wrap="square" lIns="0" tIns="0" rIns="0" bIns="0" rtlCol="0" anchor="t">
            <a:spAutoFit/>
          </a:bodyPr>
          <a:lstStyle/>
          <a:p>
            <a:r>
              <a:rPr lang="es-BO" sz="6000" dirty="0">
                <a:solidFill>
                  <a:srgbClr val="002060"/>
                </a:solidFill>
                <a:latin typeface="Aharoni" panose="02010803020104030203" pitchFamily="2" charset="-79"/>
                <a:ea typeface="Times New Roman"/>
                <a:cs typeface="Aharoni" panose="02010803020104030203" pitchFamily="2" charset="-79"/>
                <a:sym typeface="Times New Roman"/>
              </a:rPr>
              <a:t>Programa de Relaciones Productivas en el Trabajo</a:t>
            </a:r>
          </a:p>
        </p:txBody>
      </p:sp>
      <p:sp>
        <p:nvSpPr>
          <p:cNvPr id="19" name="TextBox 19"/>
          <p:cNvSpPr txBox="1"/>
          <p:nvPr/>
        </p:nvSpPr>
        <p:spPr>
          <a:xfrm>
            <a:off x="6727371" y="2577156"/>
            <a:ext cx="10798629" cy="3447098"/>
          </a:xfrm>
          <a:prstGeom prst="rect">
            <a:avLst/>
          </a:prstGeom>
        </p:spPr>
        <p:txBody>
          <a:bodyPr wrap="square" lIns="0" tIns="0" rIns="0" bIns="0" rtlCol="0" anchor="t">
            <a:spAutoFit/>
          </a:bodyPr>
          <a:lstStyle/>
          <a:p>
            <a:r>
              <a:rPr lang="es-BO" sz="3200" dirty="0">
                <a:solidFill>
                  <a:srgbClr val="002060"/>
                </a:solidFill>
                <a:ea typeface="Montserrat"/>
                <a:cs typeface="Times New Roman" panose="02020603050405020304" pitchFamily="18" charset="0"/>
                <a:sym typeface="Montserrat"/>
              </a:rPr>
              <a:t>En esta dimensión trabajaremos nuestras relaciones productivas con 4 habilidades de comportamiento: la empatía, guion de vida, manejo de nuestra individualidad, y lo preconceptos que contamos en nuestras relaciones. En esta dimensión cada programa se orienta a un solo objetivo sentirnos más libres y ser más sanos en nuestras relaciones, sentirnos más cómodos con nosotros mismo y con los demás.</a:t>
            </a:r>
          </a:p>
        </p:txBody>
      </p:sp>
      <p:grpSp>
        <p:nvGrpSpPr>
          <p:cNvPr id="30" name="Grupo 29">
            <a:extLst>
              <a:ext uri="{FF2B5EF4-FFF2-40B4-BE49-F238E27FC236}">
                <a16:creationId xmlns:a16="http://schemas.microsoft.com/office/drawing/2014/main" id="{2A25B37D-DDA7-2EA3-A748-97BD90FC7F9E}"/>
              </a:ext>
            </a:extLst>
          </p:cNvPr>
          <p:cNvGrpSpPr/>
          <p:nvPr/>
        </p:nvGrpSpPr>
        <p:grpSpPr>
          <a:xfrm>
            <a:off x="2103729" y="3603115"/>
            <a:ext cx="3340888" cy="3269517"/>
            <a:chOff x="11421499" y="303647"/>
            <a:chExt cx="3340888" cy="3269517"/>
          </a:xfrm>
          <a:solidFill>
            <a:srgbClr val="66FF66"/>
          </a:solidFill>
        </p:grpSpPr>
        <p:sp>
          <p:nvSpPr>
            <p:cNvPr id="26" name="Rectángulo 25">
              <a:extLst>
                <a:ext uri="{FF2B5EF4-FFF2-40B4-BE49-F238E27FC236}">
                  <a16:creationId xmlns:a16="http://schemas.microsoft.com/office/drawing/2014/main" id="{2B42E8F7-A6DB-E482-16FA-2F3E08AF2F4C}"/>
                </a:ext>
              </a:extLst>
            </p:cNvPr>
            <p:cNvSpPr/>
            <p:nvPr/>
          </p:nvSpPr>
          <p:spPr>
            <a:xfrm>
              <a:off x="12024092" y="303647"/>
              <a:ext cx="2135702" cy="2264548"/>
            </a:xfrm>
            <a:prstGeom prst="rect">
              <a:avLst/>
            </a:prstGeom>
            <a:solidFill>
              <a:schemeClr val="bg1">
                <a:lumMod val="75000"/>
              </a:schemeClr>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
          <p:nvSpPr>
            <p:cNvPr id="27" name="Flecha: cheurón 26">
              <a:extLst>
                <a:ext uri="{FF2B5EF4-FFF2-40B4-BE49-F238E27FC236}">
                  <a16:creationId xmlns:a16="http://schemas.microsoft.com/office/drawing/2014/main" id="{2F58077B-1DB8-ABA4-945E-4095DAFB0F80}"/>
                </a:ext>
              </a:extLst>
            </p:cNvPr>
            <p:cNvSpPr/>
            <p:nvPr/>
          </p:nvSpPr>
          <p:spPr>
            <a:xfrm rot="16200000">
              <a:off x="12146739" y="1560109"/>
              <a:ext cx="1890408" cy="2135702"/>
            </a:xfrm>
            <a:prstGeom prst="chevron">
              <a:avLst>
                <a:gd name="adj" fmla="val 38301"/>
              </a:avLst>
            </a:prstGeom>
            <a:solidFill>
              <a:schemeClr val="bg1">
                <a:lumMod val="75000"/>
              </a:schemeClr>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solidFill>
                  <a:schemeClr val="tx1"/>
                </a:solidFill>
              </a:endParaRPr>
            </a:p>
          </p:txBody>
        </p:sp>
        <p:sp>
          <p:nvSpPr>
            <p:cNvPr id="28" name="Flecha: cheurón 27">
              <a:extLst>
                <a:ext uri="{FF2B5EF4-FFF2-40B4-BE49-F238E27FC236}">
                  <a16:creationId xmlns:a16="http://schemas.microsoft.com/office/drawing/2014/main" id="{16E5755D-A3F8-E0D1-1140-6A123BE3B00D}"/>
                </a:ext>
              </a:extLst>
            </p:cNvPr>
            <p:cNvSpPr/>
            <p:nvPr/>
          </p:nvSpPr>
          <p:spPr>
            <a:xfrm rot="16200000" flipV="1">
              <a:off x="12410829" y="1131754"/>
              <a:ext cx="1320762" cy="2082320"/>
            </a:xfrm>
            <a:prstGeom prst="chevron">
              <a:avLst/>
            </a:prstGeom>
            <a:solidFill>
              <a:schemeClr val="bg1">
                <a:lumMod val="75000"/>
              </a:schemeClr>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solidFill>
                  <a:schemeClr val="tx1"/>
                </a:solidFill>
              </a:endParaRPr>
            </a:p>
          </p:txBody>
        </p:sp>
        <p:sp>
          <p:nvSpPr>
            <p:cNvPr id="29" name="CuadroTexto 28">
              <a:extLst>
                <a:ext uri="{FF2B5EF4-FFF2-40B4-BE49-F238E27FC236}">
                  <a16:creationId xmlns:a16="http://schemas.microsoft.com/office/drawing/2014/main" id="{4CCE78C4-1321-CA72-DDBE-7DF70FA4D26F}"/>
                </a:ext>
              </a:extLst>
            </p:cNvPr>
            <p:cNvSpPr txBox="1"/>
            <p:nvPr/>
          </p:nvSpPr>
          <p:spPr>
            <a:xfrm>
              <a:off x="11421499" y="1435921"/>
              <a:ext cx="3340888" cy="1077218"/>
            </a:xfrm>
            <a:prstGeom prst="rect">
              <a:avLst/>
            </a:prstGeom>
            <a:solidFill>
              <a:schemeClr val="tx1"/>
            </a:solidFill>
            <a:ln>
              <a:solidFill>
                <a:schemeClr val="tx1"/>
              </a:solidFill>
            </a:ln>
          </p:spPr>
          <p:txBody>
            <a:bodyPr wrap="square">
              <a:spAutoFit/>
            </a:bodyPr>
            <a:lstStyle/>
            <a:p>
              <a:pPr algn="ctr"/>
              <a:r>
                <a:rPr lang="es-MX" sz="3200" b="1" dirty="0">
                  <a:solidFill>
                    <a:schemeClr val="bg1"/>
                  </a:solidFill>
                </a:rPr>
                <a:t>Relaciones productivas</a:t>
              </a:r>
              <a:endParaRPr lang="es-BO" sz="3200" b="1" dirty="0">
                <a:solidFill>
                  <a:schemeClr val="bg1"/>
                </a:solidFill>
              </a:endParaRPr>
            </a:p>
          </p:txBody>
        </p:sp>
      </p:grpSp>
      <p:sp>
        <p:nvSpPr>
          <p:cNvPr id="34" name="CuadroTexto 33">
            <a:extLst>
              <a:ext uri="{FF2B5EF4-FFF2-40B4-BE49-F238E27FC236}">
                <a16:creationId xmlns:a16="http://schemas.microsoft.com/office/drawing/2014/main" id="{75B83450-161F-4D34-8010-DE3AC7483F10}"/>
              </a:ext>
            </a:extLst>
          </p:cNvPr>
          <p:cNvSpPr txBox="1"/>
          <p:nvPr/>
        </p:nvSpPr>
        <p:spPr>
          <a:xfrm>
            <a:off x="7696200" y="6580244"/>
            <a:ext cx="8153400" cy="595035"/>
          </a:xfrm>
          <a:prstGeom prst="rect">
            <a:avLst/>
          </a:prstGeom>
          <a:noFill/>
        </p:spPr>
        <p:txBody>
          <a:bodyPr wrap="square" rtlCol="0">
            <a:spAutoFit/>
          </a:bodyPr>
          <a:lstStyle/>
          <a:p>
            <a:pPr marL="0" lvl="0" indent="0" algn="l">
              <a:lnSpc>
                <a:spcPts val="4140"/>
              </a:lnSpc>
              <a:spcBef>
                <a:spcPct val="0"/>
              </a:spcBef>
            </a:pPr>
            <a:r>
              <a:rPr lang="es-BO" sz="3200" b="1" spc="294" dirty="0">
                <a:ea typeface="Times New Roman"/>
                <a:cs typeface="Times New Roman" panose="02020603050405020304" pitchFamily="18" charset="0"/>
                <a:sym typeface="Times New Roman"/>
              </a:rPr>
              <a:t>Desarrollo de Habilidades Empáticas </a:t>
            </a:r>
          </a:p>
        </p:txBody>
      </p:sp>
      <p:sp>
        <p:nvSpPr>
          <p:cNvPr id="36" name="CuadroTexto 35">
            <a:extLst>
              <a:ext uri="{FF2B5EF4-FFF2-40B4-BE49-F238E27FC236}">
                <a16:creationId xmlns:a16="http://schemas.microsoft.com/office/drawing/2014/main" id="{B8028A6A-533B-4C44-8008-FBED7BD4E8DD}"/>
              </a:ext>
            </a:extLst>
          </p:cNvPr>
          <p:cNvSpPr txBox="1"/>
          <p:nvPr/>
        </p:nvSpPr>
        <p:spPr>
          <a:xfrm>
            <a:off x="7696199" y="7428298"/>
            <a:ext cx="10101545" cy="595035"/>
          </a:xfrm>
          <a:prstGeom prst="rect">
            <a:avLst/>
          </a:prstGeom>
          <a:noFill/>
        </p:spPr>
        <p:txBody>
          <a:bodyPr wrap="square" rtlCol="0">
            <a:spAutoFit/>
          </a:bodyPr>
          <a:lstStyle/>
          <a:p>
            <a:pPr marL="0" lvl="0" indent="0" algn="l">
              <a:lnSpc>
                <a:spcPts val="4140"/>
              </a:lnSpc>
              <a:spcBef>
                <a:spcPct val="0"/>
              </a:spcBef>
            </a:pPr>
            <a:r>
              <a:rPr lang="es-BO" sz="3200" b="1" spc="294" dirty="0">
                <a:ea typeface="Times New Roman"/>
                <a:cs typeface="Times New Roman" panose="02020603050405020304" pitchFamily="18" charset="0"/>
                <a:sym typeface="Times New Roman"/>
              </a:rPr>
              <a:t>Nuestros Guiones de Vida en el Relacionamiento </a:t>
            </a:r>
          </a:p>
        </p:txBody>
      </p:sp>
      <p:sp>
        <p:nvSpPr>
          <p:cNvPr id="38" name="CuadroTexto 37">
            <a:extLst>
              <a:ext uri="{FF2B5EF4-FFF2-40B4-BE49-F238E27FC236}">
                <a16:creationId xmlns:a16="http://schemas.microsoft.com/office/drawing/2014/main" id="{7E809D89-9D35-3319-BCA1-B53C80157B8C}"/>
              </a:ext>
            </a:extLst>
          </p:cNvPr>
          <p:cNvSpPr txBox="1"/>
          <p:nvPr/>
        </p:nvSpPr>
        <p:spPr>
          <a:xfrm>
            <a:off x="7667349" y="8277000"/>
            <a:ext cx="8153400" cy="595035"/>
          </a:xfrm>
          <a:prstGeom prst="rect">
            <a:avLst/>
          </a:prstGeom>
          <a:noFill/>
        </p:spPr>
        <p:txBody>
          <a:bodyPr wrap="square" rtlCol="0">
            <a:spAutoFit/>
          </a:bodyPr>
          <a:lstStyle/>
          <a:p>
            <a:pPr marL="0" lvl="0" indent="0" algn="l">
              <a:lnSpc>
                <a:spcPts val="4140"/>
              </a:lnSpc>
              <a:spcBef>
                <a:spcPct val="0"/>
              </a:spcBef>
            </a:pPr>
            <a:r>
              <a:rPr lang="es-BO" sz="3200" b="1" spc="294" dirty="0">
                <a:ea typeface="Times New Roman"/>
                <a:cs typeface="Times New Roman" panose="02020603050405020304" pitchFamily="18" charset="0"/>
                <a:sym typeface="Times New Roman"/>
              </a:rPr>
              <a:t>Nuestras 4 Ventanas de Interacción </a:t>
            </a:r>
          </a:p>
        </p:txBody>
      </p:sp>
      <p:sp>
        <p:nvSpPr>
          <p:cNvPr id="18" name="CuadroTexto 17">
            <a:extLst>
              <a:ext uri="{FF2B5EF4-FFF2-40B4-BE49-F238E27FC236}">
                <a16:creationId xmlns:a16="http://schemas.microsoft.com/office/drawing/2014/main" id="{100CD617-F56B-4AD9-B024-890E359907BB}"/>
              </a:ext>
            </a:extLst>
          </p:cNvPr>
          <p:cNvSpPr txBox="1"/>
          <p:nvPr/>
        </p:nvSpPr>
        <p:spPr>
          <a:xfrm>
            <a:off x="7672881" y="9153629"/>
            <a:ext cx="8153400" cy="595035"/>
          </a:xfrm>
          <a:prstGeom prst="rect">
            <a:avLst/>
          </a:prstGeom>
          <a:noFill/>
        </p:spPr>
        <p:txBody>
          <a:bodyPr wrap="square" rtlCol="0">
            <a:spAutoFit/>
          </a:bodyPr>
          <a:lstStyle/>
          <a:p>
            <a:pPr marL="0" lvl="0" indent="0" algn="l">
              <a:lnSpc>
                <a:spcPts val="4140"/>
              </a:lnSpc>
              <a:spcBef>
                <a:spcPct val="0"/>
              </a:spcBef>
            </a:pPr>
            <a:r>
              <a:rPr lang="es-BO" sz="3200" b="1" spc="294" dirty="0">
                <a:ea typeface="Times New Roman"/>
                <a:cs typeface="Times New Roman" panose="02020603050405020304" pitchFamily="18" charset="0"/>
                <a:sym typeface="Times New Roman"/>
              </a:rPr>
              <a:t>Nuestra Posición en la Actuación </a:t>
            </a:r>
          </a:p>
        </p:txBody>
      </p:sp>
      <p:grpSp>
        <p:nvGrpSpPr>
          <p:cNvPr id="4" name="Grupo 3">
            <a:extLst>
              <a:ext uri="{FF2B5EF4-FFF2-40B4-BE49-F238E27FC236}">
                <a16:creationId xmlns:a16="http://schemas.microsoft.com/office/drawing/2014/main" id="{5F99C164-C432-4D21-A8CE-7C2B43AC1E28}"/>
              </a:ext>
            </a:extLst>
          </p:cNvPr>
          <p:cNvGrpSpPr/>
          <p:nvPr/>
        </p:nvGrpSpPr>
        <p:grpSpPr>
          <a:xfrm>
            <a:off x="6797311" y="9168869"/>
            <a:ext cx="688176" cy="688605"/>
            <a:chOff x="6406877" y="9441171"/>
            <a:chExt cx="688176" cy="688605"/>
          </a:xfrm>
          <a:solidFill>
            <a:srgbClr val="002060"/>
          </a:solidFill>
        </p:grpSpPr>
        <p:sp>
          <p:nvSpPr>
            <p:cNvPr id="25" name="Freeform 21">
              <a:extLst>
                <a:ext uri="{FF2B5EF4-FFF2-40B4-BE49-F238E27FC236}">
                  <a16:creationId xmlns:a16="http://schemas.microsoft.com/office/drawing/2014/main" id="{463D55B7-1AF3-43C9-A796-DE24025CC3D8}"/>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31" name="TextBox 22">
              <a:extLst>
                <a:ext uri="{FF2B5EF4-FFF2-40B4-BE49-F238E27FC236}">
                  <a16:creationId xmlns:a16="http://schemas.microsoft.com/office/drawing/2014/main" id="{017BF93C-1025-490A-9094-8742BE3FB07C}"/>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4</a:t>
              </a:r>
            </a:p>
          </p:txBody>
        </p:sp>
      </p:grpSp>
      <p:grpSp>
        <p:nvGrpSpPr>
          <p:cNvPr id="32" name="Grupo 31">
            <a:extLst>
              <a:ext uri="{FF2B5EF4-FFF2-40B4-BE49-F238E27FC236}">
                <a16:creationId xmlns:a16="http://schemas.microsoft.com/office/drawing/2014/main" id="{FE1FC4C4-4FBB-4AF4-B9D2-316F55F6D799}"/>
              </a:ext>
            </a:extLst>
          </p:cNvPr>
          <p:cNvGrpSpPr/>
          <p:nvPr/>
        </p:nvGrpSpPr>
        <p:grpSpPr>
          <a:xfrm>
            <a:off x="6797311" y="8259862"/>
            <a:ext cx="688176" cy="688605"/>
            <a:chOff x="6406877" y="9441171"/>
            <a:chExt cx="688176" cy="688605"/>
          </a:xfrm>
          <a:solidFill>
            <a:srgbClr val="002060"/>
          </a:solidFill>
        </p:grpSpPr>
        <p:sp>
          <p:nvSpPr>
            <p:cNvPr id="39" name="Freeform 21">
              <a:extLst>
                <a:ext uri="{FF2B5EF4-FFF2-40B4-BE49-F238E27FC236}">
                  <a16:creationId xmlns:a16="http://schemas.microsoft.com/office/drawing/2014/main" id="{DAE4AC9D-03C5-4827-B05F-5576FFD3679F}"/>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0" name="TextBox 22">
              <a:extLst>
                <a:ext uri="{FF2B5EF4-FFF2-40B4-BE49-F238E27FC236}">
                  <a16:creationId xmlns:a16="http://schemas.microsoft.com/office/drawing/2014/main" id="{D27D851A-7F39-419D-A917-6CCEB0737920}"/>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3</a:t>
              </a:r>
            </a:p>
          </p:txBody>
        </p:sp>
      </p:grpSp>
      <p:grpSp>
        <p:nvGrpSpPr>
          <p:cNvPr id="41" name="Grupo 40">
            <a:extLst>
              <a:ext uri="{FF2B5EF4-FFF2-40B4-BE49-F238E27FC236}">
                <a16:creationId xmlns:a16="http://schemas.microsoft.com/office/drawing/2014/main" id="{751AA0A4-534A-4EDE-97FA-C33B57732AB1}"/>
              </a:ext>
            </a:extLst>
          </p:cNvPr>
          <p:cNvGrpSpPr/>
          <p:nvPr/>
        </p:nvGrpSpPr>
        <p:grpSpPr>
          <a:xfrm>
            <a:off x="6797311" y="7403287"/>
            <a:ext cx="688176" cy="688605"/>
            <a:chOff x="6406877" y="9441171"/>
            <a:chExt cx="688176" cy="688605"/>
          </a:xfrm>
          <a:solidFill>
            <a:srgbClr val="002060"/>
          </a:solidFill>
        </p:grpSpPr>
        <p:sp>
          <p:nvSpPr>
            <p:cNvPr id="42" name="Freeform 21">
              <a:extLst>
                <a:ext uri="{FF2B5EF4-FFF2-40B4-BE49-F238E27FC236}">
                  <a16:creationId xmlns:a16="http://schemas.microsoft.com/office/drawing/2014/main" id="{3481381A-1B85-4BCB-A73C-367C50FE5D28}"/>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3" name="TextBox 22">
              <a:extLst>
                <a:ext uri="{FF2B5EF4-FFF2-40B4-BE49-F238E27FC236}">
                  <a16:creationId xmlns:a16="http://schemas.microsoft.com/office/drawing/2014/main" id="{E8C6253B-0663-4BAC-8FAF-CAC1D1F49369}"/>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2</a:t>
              </a:r>
            </a:p>
          </p:txBody>
        </p:sp>
      </p:grpSp>
      <p:grpSp>
        <p:nvGrpSpPr>
          <p:cNvPr id="44" name="Grupo 43">
            <a:extLst>
              <a:ext uri="{FF2B5EF4-FFF2-40B4-BE49-F238E27FC236}">
                <a16:creationId xmlns:a16="http://schemas.microsoft.com/office/drawing/2014/main" id="{64AE0E81-80C5-4C99-BF54-7F509F543584}"/>
              </a:ext>
            </a:extLst>
          </p:cNvPr>
          <p:cNvGrpSpPr/>
          <p:nvPr/>
        </p:nvGrpSpPr>
        <p:grpSpPr>
          <a:xfrm>
            <a:off x="6797311" y="6546712"/>
            <a:ext cx="688176" cy="688605"/>
            <a:chOff x="6406877" y="9441171"/>
            <a:chExt cx="688176" cy="688605"/>
          </a:xfrm>
          <a:solidFill>
            <a:srgbClr val="002060"/>
          </a:solidFill>
        </p:grpSpPr>
        <p:sp>
          <p:nvSpPr>
            <p:cNvPr id="45" name="Freeform 21">
              <a:extLst>
                <a:ext uri="{FF2B5EF4-FFF2-40B4-BE49-F238E27FC236}">
                  <a16:creationId xmlns:a16="http://schemas.microsoft.com/office/drawing/2014/main" id="{8165326A-8300-49BD-B105-7441BF2FB4E9}"/>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6" name="TextBox 22">
              <a:extLst>
                <a:ext uri="{FF2B5EF4-FFF2-40B4-BE49-F238E27FC236}">
                  <a16:creationId xmlns:a16="http://schemas.microsoft.com/office/drawing/2014/main" id="{4B4C29F5-B8D9-4F65-A822-929AB6C9286C}"/>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1</a:t>
              </a:r>
            </a:p>
          </p:txBody>
        </p:sp>
      </p:grpSp>
    </p:spTree>
    <p:extLst>
      <p:ext uri="{BB962C8B-B14F-4D97-AF65-F5344CB8AC3E}">
        <p14:creationId xmlns:p14="http://schemas.microsoft.com/office/powerpoint/2010/main" val="1476325168"/>
      </p:ext>
    </p:extLst>
  </p:cSld>
  <p:clrMapOvr>
    <a:masterClrMapping/>
  </p:clrMapOvr>
  <mc:AlternateContent xmlns:mc="http://schemas.openxmlformats.org/markup-compatibility/2006" xmlns:p14="http://schemas.microsoft.com/office/powerpoint/2010/main">
    <mc:Choice Requires="p14">
      <p:transition spd="slow" p14:dur="2000" advTm="7382"/>
    </mc:Choice>
    <mc:Fallback xmlns="">
      <p:transition spd="slow" advTm="7382"/>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8" name="TextBox 28"/>
          <p:cNvSpPr txBox="1"/>
          <p:nvPr/>
        </p:nvSpPr>
        <p:spPr>
          <a:xfrm>
            <a:off x="6294772" y="422722"/>
            <a:ext cx="11849874" cy="877163"/>
          </a:xfrm>
          <a:prstGeom prst="rect">
            <a:avLst/>
          </a:prstGeom>
        </p:spPr>
        <p:txBody>
          <a:bodyPr wrap="square" lIns="0" tIns="0" rIns="0" bIns="0" rtlCol="0" anchor="t">
            <a:spAutoFit/>
          </a:bodyPr>
          <a:lstStyle/>
          <a:p>
            <a:pPr algn="ctr">
              <a:lnSpc>
                <a:spcPts val="6999"/>
              </a:lnSpc>
            </a:pPr>
            <a:r>
              <a:rPr lang="es-BO" sz="5200" dirty="0">
                <a:solidFill>
                  <a:srgbClr val="002060"/>
                </a:solidFill>
                <a:latin typeface="Aharoni" panose="02010803020104030203" pitchFamily="2" charset="-79"/>
                <a:ea typeface="Times New Roman"/>
                <a:cs typeface="Aharoni" panose="02010803020104030203" pitchFamily="2" charset="-79"/>
                <a:sym typeface="Times New Roman"/>
              </a:rPr>
              <a:t>Desarrollo de Habilidades Empáticas </a:t>
            </a:r>
          </a:p>
        </p:txBody>
      </p:sp>
      <p:sp>
        <p:nvSpPr>
          <p:cNvPr id="29" name="TextBox 29"/>
          <p:cNvSpPr txBox="1"/>
          <p:nvPr/>
        </p:nvSpPr>
        <p:spPr>
          <a:xfrm>
            <a:off x="6591759" y="4216446"/>
            <a:ext cx="5436216" cy="5637441"/>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algn="l">
              <a:lnSpc>
                <a:spcPts val="3456"/>
              </a:lnSpc>
            </a:pPr>
            <a:endParaRPr lang="es-BO" b="1" spc="59" dirty="0">
              <a:solidFill>
                <a:srgbClr val="002060"/>
              </a:solidFill>
              <a:latin typeface="Times New Roman" panose="02020603050405020304" pitchFamily="18" charset="0"/>
              <a:ea typeface="Times New Roman Bold"/>
              <a:cs typeface="Times New Roman" panose="02020603050405020304" pitchFamily="18" charset="0"/>
              <a:sym typeface="Times New Roman Bold"/>
            </a:endParaRPr>
          </a:p>
          <a:p>
            <a:pPr marL="651510" lvl="1" indent="-457200" algn="l">
              <a:buFont typeface="Wingdings" panose="05000000000000000000" pitchFamily="2" charset="2"/>
              <a:buChar char="§"/>
            </a:pPr>
            <a:r>
              <a:rPr lang="es-BO" sz="2800" spc="53" dirty="0">
                <a:solidFill>
                  <a:srgbClr val="002060"/>
                </a:solidFill>
                <a:ea typeface="Times New Roman"/>
                <a:cs typeface="Times New Roman" panose="02020603050405020304" pitchFamily="18" charset="0"/>
                <a:sym typeface="Times New Roman"/>
              </a:rPr>
              <a:t>Desarrollar habilidades empáticas que permitan mejorar sus relaciones interpersonales </a:t>
            </a:r>
          </a:p>
          <a:p>
            <a:pPr marL="651510" lvl="1" indent="-457200" algn="l">
              <a:buFont typeface="Wingdings" panose="05000000000000000000" pitchFamily="2" charset="2"/>
              <a:buChar char="§"/>
            </a:pPr>
            <a:r>
              <a:rPr lang="es-BO" sz="2800" spc="53" dirty="0">
                <a:solidFill>
                  <a:srgbClr val="002060"/>
                </a:solidFill>
                <a:ea typeface="Times New Roman"/>
                <a:cs typeface="Times New Roman" panose="02020603050405020304" pitchFamily="18" charset="0"/>
                <a:sym typeface="Times New Roman"/>
              </a:rPr>
              <a:t>Mejorar su vocabulario emocional siendo capaz de diferenciar diferentes tipos de emociones</a:t>
            </a:r>
          </a:p>
          <a:p>
            <a:pPr marL="651510" lvl="1" indent="-457200" algn="l">
              <a:buFont typeface="Wingdings" panose="05000000000000000000" pitchFamily="2" charset="2"/>
              <a:buChar char="§"/>
            </a:pPr>
            <a:r>
              <a:rPr lang="es-BO" sz="2800" spc="53" dirty="0">
                <a:solidFill>
                  <a:srgbClr val="002060"/>
                </a:solidFill>
                <a:ea typeface="Times New Roman"/>
                <a:cs typeface="Times New Roman" panose="02020603050405020304" pitchFamily="18" charset="0"/>
                <a:sym typeface="Times New Roman"/>
              </a:rPr>
              <a:t>Reconocer nuestras conductas que frenan el desarrollo de nuestra empatía</a:t>
            </a:r>
          </a:p>
        </p:txBody>
      </p:sp>
      <p:sp>
        <p:nvSpPr>
          <p:cNvPr id="31" name="TextBox 31"/>
          <p:cNvSpPr txBox="1"/>
          <p:nvPr/>
        </p:nvSpPr>
        <p:spPr>
          <a:xfrm>
            <a:off x="12585283" y="3978908"/>
            <a:ext cx="5404101" cy="2872581"/>
          </a:xfrm>
          <a:prstGeom prst="rect">
            <a:avLst/>
          </a:prstGeom>
        </p:spPr>
        <p:txBody>
          <a:bodyPr lIns="0" tIns="0" rIns="0" bIns="0" rtlCol="0" anchor="t">
            <a:spAutoFit/>
          </a:bodyPr>
          <a:lstStyle/>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marL="651510" lvl="1" indent="-457200" algn="l">
              <a:lnSpc>
                <a:spcPts val="3150"/>
              </a:lnSpc>
              <a:buFont typeface="Wingdings" panose="05000000000000000000" pitchFamily="2" charset="2"/>
              <a:buChar char="§"/>
            </a:pPr>
            <a:r>
              <a:rPr lang="es-BO" sz="2800" dirty="0">
                <a:solidFill>
                  <a:srgbClr val="002060"/>
                </a:solidFill>
                <a:ea typeface="Times New Roman"/>
                <a:cs typeface="Times New Roman" panose="02020603050405020304" pitchFamily="18" charset="0"/>
                <a:sym typeface="Times New Roman"/>
              </a:rPr>
              <a:t>Componentes emocional y cognitivo</a:t>
            </a:r>
          </a:p>
          <a:p>
            <a:pPr marL="651510" lvl="1" indent="-457200" algn="l">
              <a:lnSpc>
                <a:spcPts val="3150"/>
              </a:lnSpc>
              <a:buFont typeface="Wingdings" panose="05000000000000000000" pitchFamily="2" charset="2"/>
              <a:buChar char="§"/>
            </a:pPr>
            <a:r>
              <a:rPr lang="es-BO" sz="2800" dirty="0">
                <a:solidFill>
                  <a:srgbClr val="002060"/>
                </a:solidFill>
                <a:ea typeface="Times New Roman"/>
                <a:cs typeface="Times New Roman" panose="02020603050405020304" pitchFamily="18" charset="0"/>
                <a:sym typeface="Times New Roman"/>
              </a:rPr>
              <a:t>Nuestro vocabulario emocional</a:t>
            </a:r>
          </a:p>
          <a:p>
            <a:pPr marL="651510" lvl="1" indent="-457200" algn="l">
              <a:lnSpc>
                <a:spcPts val="3150"/>
              </a:lnSpc>
              <a:buFont typeface="Wingdings" panose="05000000000000000000" pitchFamily="2" charset="2"/>
              <a:buChar char="§"/>
            </a:pPr>
            <a:r>
              <a:rPr lang="es-BO" sz="2800" dirty="0">
                <a:solidFill>
                  <a:srgbClr val="002060"/>
                </a:solidFill>
                <a:ea typeface="Times New Roman"/>
                <a:cs typeface="Times New Roman" panose="02020603050405020304" pitchFamily="18" charset="0"/>
                <a:sym typeface="Times New Roman"/>
              </a:rPr>
              <a:t>Comunicación empática</a:t>
            </a:r>
          </a:p>
          <a:p>
            <a:pPr marL="651510" lvl="1" indent="-457200" algn="l">
              <a:lnSpc>
                <a:spcPts val="3150"/>
              </a:lnSpc>
              <a:buFont typeface="Wingdings" panose="05000000000000000000" pitchFamily="2" charset="2"/>
              <a:buChar char="§"/>
            </a:pPr>
            <a:r>
              <a:rPr lang="es-BO" sz="2800" dirty="0">
                <a:solidFill>
                  <a:srgbClr val="002060"/>
                </a:solidFill>
                <a:ea typeface="Times New Roman"/>
                <a:cs typeface="Times New Roman" panose="02020603050405020304" pitchFamily="18" charset="0"/>
                <a:sym typeface="Times New Roman"/>
              </a:rPr>
              <a:t>Nuestros mensajes de vida</a:t>
            </a:r>
          </a:p>
          <a:p>
            <a:pPr marL="651510" lvl="1" indent="-457200" algn="l">
              <a:lnSpc>
                <a:spcPts val="3150"/>
              </a:lnSpc>
              <a:buFont typeface="Wingdings" panose="05000000000000000000" pitchFamily="2" charset="2"/>
              <a:buChar char="§"/>
            </a:pPr>
            <a:r>
              <a:rPr lang="es-BO" sz="2800" dirty="0">
                <a:solidFill>
                  <a:srgbClr val="002060"/>
                </a:solidFill>
                <a:ea typeface="Times New Roman"/>
                <a:cs typeface="Times New Roman" panose="02020603050405020304" pitchFamily="18" charset="0"/>
                <a:sym typeface="Times New Roman"/>
              </a:rPr>
              <a:t>Comunicación Corporal</a:t>
            </a:r>
          </a:p>
        </p:txBody>
      </p:sp>
      <p:sp>
        <p:nvSpPr>
          <p:cNvPr id="34" name="TextBox 34"/>
          <p:cNvSpPr txBox="1"/>
          <p:nvPr/>
        </p:nvSpPr>
        <p:spPr>
          <a:xfrm>
            <a:off x="12585283" y="7797502"/>
            <a:ext cx="5134377" cy="1641475"/>
          </a:xfrm>
          <a:prstGeom prst="rect">
            <a:avLst/>
          </a:prstGeom>
        </p:spPr>
        <p:txBody>
          <a:bodyPr lIns="0" tIns="0" rIns="0" bIns="0" rtlCol="0" anchor="t">
            <a:spAutoFit/>
          </a:bodyPr>
          <a:lstStyle/>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marL="480060" lvl="1" indent="-285750">
              <a:lnSpc>
                <a:spcPts val="3150"/>
              </a:lnSpc>
              <a:buFont typeface="Wingdings" panose="05000000000000000000" pitchFamily="2" charset="2"/>
              <a:buChar char="§"/>
            </a:pPr>
            <a:r>
              <a:rPr lang="es-MX" sz="2800" spc="53" noProof="0" dirty="0">
                <a:solidFill>
                  <a:srgbClr val="002060"/>
                </a:solidFill>
                <a:latin typeface="+mj-lt"/>
                <a:cs typeface="Times New Roman" panose="02020603050405020304" pitchFamily="18" charset="0"/>
              </a:rPr>
              <a:t>Presencial</a:t>
            </a:r>
          </a:p>
          <a:p>
            <a:pPr marL="480060" lvl="1" indent="-285750">
              <a:lnSpc>
                <a:spcPts val="3150"/>
              </a:lnSpc>
              <a:buFont typeface="Wingdings" panose="05000000000000000000" pitchFamily="2" charset="2"/>
              <a:buChar char="§"/>
            </a:pPr>
            <a:r>
              <a:rPr lang="es-MX" sz="2800" spc="53" dirty="0">
                <a:solidFill>
                  <a:srgbClr val="002060"/>
                </a:solidFill>
                <a:latin typeface="+mj-lt"/>
                <a:cs typeface="Times New Roman" panose="02020603050405020304" pitchFamily="18" charset="0"/>
              </a:rPr>
              <a:t>Jornada de 6 horas</a:t>
            </a:r>
          </a:p>
          <a:p>
            <a:pPr marL="480060" lvl="1" indent="-285750">
              <a:lnSpc>
                <a:spcPts val="3150"/>
              </a:lnSpc>
              <a:buFont typeface="Wingdings" panose="05000000000000000000" pitchFamily="2" charset="2"/>
              <a:buChar char="§"/>
            </a:pPr>
            <a:r>
              <a:rPr lang="es-MX" sz="2800" spc="53" noProof="0" dirty="0">
                <a:solidFill>
                  <a:srgbClr val="002060"/>
                </a:solidFill>
                <a:latin typeface="+mj-lt"/>
                <a:cs typeface="Times New Roman" panose="02020603050405020304" pitchFamily="18" charset="0"/>
              </a:rPr>
              <a:t>Jornada de 8 hora </a:t>
            </a:r>
            <a:endParaRPr lang="es-BO" sz="2800" spc="53" noProof="0" dirty="0">
              <a:solidFill>
                <a:srgbClr val="002060"/>
              </a:solidFill>
              <a:latin typeface="+mj-lt"/>
              <a:cs typeface="Times New Roman" panose="02020603050405020304" pitchFamily="18" charset="0"/>
            </a:endParaRPr>
          </a:p>
        </p:txBody>
      </p:sp>
      <p:sp>
        <p:nvSpPr>
          <p:cNvPr id="35" name="TextBox 35"/>
          <p:cNvSpPr txBox="1"/>
          <p:nvPr/>
        </p:nvSpPr>
        <p:spPr>
          <a:xfrm>
            <a:off x="6476076" y="1463576"/>
            <a:ext cx="11831977" cy="2308324"/>
          </a:xfrm>
          <a:prstGeom prst="rect">
            <a:avLst/>
          </a:prstGeom>
        </p:spPr>
        <p:txBody>
          <a:bodyPr wrap="square" lIns="0" tIns="0" rIns="0" bIns="0" rtlCol="0" anchor="t">
            <a:spAutoFit/>
          </a:bodyPr>
          <a:lstStyle/>
          <a:p>
            <a:pPr>
              <a:spcBef>
                <a:spcPct val="0"/>
              </a:spcBef>
            </a:pPr>
            <a:r>
              <a:rPr lang="es-BO" sz="3000" spc="49" dirty="0">
                <a:solidFill>
                  <a:srgbClr val="002060"/>
                </a:solidFill>
                <a:ea typeface="Kollektif"/>
                <a:cs typeface="Times New Roman" panose="02020603050405020304" pitchFamily="18" charset="0"/>
                <a:sym typeface="Kollektif"/>
              </a:rPr>
              <a:t>Ejercitar la sintonización entre las personas, aprendiendo a ubicar los sentimientos que acompañan la información facilita el relacionamiento; convirtiéndonos en personas más acertadas, amplía la capacidad de interpretación y circunstancial de los mensajes y móviles de la comunicación.</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2219709" y="3811759"/>
            <a:ext cx="0" cy="5976000"/>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Diagrama de flujo: retraso 2">
            <a:extLst>
              <a:ext uri="{FF2B5EF4-FFF2-40B4-BE49-F238E27FC236}">
                <a16:creationId xmlns:a16="http://schemas.microsoft.com/office/drawing/2014/main" id="{3EBF3C1B-C048-FFB9-3024-9AE80DC41D59}"/>
              </a:ext>
            </a:extLst>
          </p:cNvPr>
          <p:cNvSpPr/>
          <p:nvPr/>
        </p:nvSpPr>
        <p:spPr>
          <a:xfrm>
            <a:off x="28074" y="0"/>
            <a:ext cx="6371952" cy="10287001"/>
          </a:xfrm>
          <a:prstGeom prst="flowChartDelay">
            <a:avLst/>
          </a:prstGeom>
          <a:solidFill>
            <a:srgbClr val="E4DCD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pic>
        <p:nvPicPr>
          <p:cNvPr id="4" name="Imagen 3">
            <a:extLst>
              <a:ext uri="{FF2B5EF4-FFF2-40B4-BE49-F238E27FC236}">
                <a16:creationId xmlns:a16="http://schemas.microsoft.com/office/drawing/2014/main" id="{D7A037F6-B799-DA5F-F196-AB75F10B6657}"/>
              </a:ext>
            </a:extLst>
          </p:cNvPr>
          <p:cNvPicPr>
            <a:picLocks noChangeAspect="1"/>
          </p:cNvPicPr>
          <p:nvPr/>
        </p:nvPicPr>
        <p:blipFill>
          <a:blip r:embed="rId2"/>
          <a:srcRect l="12995" t="2365" r="7039" b="2141"/>
          <a:stretch>
            <a:fillRect/>
          </a:stretch>
        </p:blipFill>
        <p:spPr>
          <a:xfrm>
            <a:off x="28074" y="1856321"/>
            <a:ext cx="5496591" cy="656377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435"/>
    </mc:Choice>
    <mc:Fallback xmlns="">
      <p:transition spd="slow" advTm="4435"/>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8" name="TextBox 28"/>
          <p:cNvSpPr txBox="1"/>
          <p:nvPr/>
        </p:nvSpPr>
        <p:spPr>
          <a:xfrm>
            <a:off x="6840662" y="305903"/>
            <a:ext cx="11659374" cy="1554272"/>
          </a:xfrm>
          <a:prstGeom prst="rect">
            <a:avLst/>
          </a:prstGeom>
        </p:spPr>
        <p:txBody>
          <a:bodyPr wrap="square" lIns="0" tIns="0" rIns="0" bIns="0" rtlCol="0" anchor="t">
            <a:spAutoFit/>
          </a:bodyPr>
          <a:lstStyle/>
          <a:p>
            <a:pPr>
              <a:lnSpc>
                <a:spcPts val="6000"/>
              </a:lnSpc>
            </a:pPr>
            <a:r>
              <a:rPr lang="es-BO" sz="5000" dirty="0">
                <a:solidFill>
                  <a:srgbClr val="002060"/>
                </a:solidFill>
                <a:latin typeface="Aharoni" panose="02010803020104030203" pitchFamily="2" charset="-79"/>
                <a:ea typeface="Times New Roman"/>
                <a:cs typeface="Aharoni" panose="02010803020104030203" pitchFamily="2" charset="-79"/>
                <a:sym typeface="Times New Roman"/>
              </a:rPr>
              <a:t>Nuestros Guiones de Vida en el Relacionamiento </a:t>
            </a:r>
          </a:p>
        </p:txBody>
      </p:sp>
      <p:sp>
        <p:nvSpPr>
          <p:cNvPr id="31" name="TextBox 31"/>
          <p:cNvSpPr txBox="1"/>
          <p:nvPr/>
        </p:nvSpPr>
        <p:spPr>
          <a:xfrm>
            <a:off x="12487019" y="5101861"/>
            <a:ext cx="5801789" cy="4965462"/>
          </a:xfrm>
          <a:prstGeom prst="rect">
            <a:avLst/>
          </a:prstGeom>
        </p:spPr>
        <p:txBody>
          <a:bodyPr wrap="square" lIns="0" tIns="0" rIns="0" bIns="0" rtlCol="0" anchor="t">
            <a:spAutoFit/>
          </a:bodyPr>
          <a:lstStyle/>
          <a:p>
            <a:pPr algn="l"/>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marL="651510" lvl="1" indent="-457200">
              <a:buFont typeface="Wingdings" panose="05000000000000000000" pitchFamily="2" charset="2"/>
              <a:buChar char="§"/>
            </a:pPr>
            <a:r>
              <a:rPr lang="es-BO" sz="2400" dirty="0">
                <a:solidFill>
                  <a:srgbClr val="002060"/>
                </a:solidFill>
                <a:cs typeface="Times New Roman" panose="02020603050405020304" pitchFamily="18" charset="0"/>
                <a:sym typeface="Times New Roman"/>
              </a:rPr>
              <a:t>emocional y cognitivo</a:t>
            </a:r>
          </a:p>
          <a:p>
            <a:pPr marL="651510" lvl="1" indent="-457200" algn="l">
              <a:lnSpc>
                <a:spcPts val="3150"/>
              </a:lnSpc>
              <a:buFont typeface="Wingdings" panose="05000000000000000000" pitchFamily="2" charset="2"/>
              <a:buChar char="§"/>
            </a:pPr>
            <a:r>
              <a:rPr lang="es-BO" sz="2400" dirty="0">
                <a:solidFill>
                  <a:srgbClr val="002060"/>
                </a:solidFill>
                <a:cs typeface="Times New Roman" panose="02020603050405020304" pitchFamily="18" charset="0"/>
                <a:sym typeface="Times New Roman"/>
              </a:rPr>
              <a:t>Comunicación empática</a:t>
            </a:r>
          </a:p>
          <a:p>
            <a:pPr marL="651510" lvl="1" indent="-457200" algn="l">
              <a:lnSpc>
                <a:spcPts val="3150"/>
              </a:lnSpc>
              <a:buFont typeface="Wingdings" panose="05000000000000000000" pitchFamily="2" charset="2"/>
              <a:buChar char="§"/>
            </a:pPr>
            <a:r>
              <a:rPr lang="es-BO" sz="2400" dirty="0">
                <a:solidFill>
                  <a:srgbClr val="002060"/>
                </a:solidFill>
                <a:cs typeface="Times New Roman" panose="02020603050405020304" pitchFamily="18" charset="0"/>
                <a:sym typeface="Times New Roman"/>
              </a:rPr>
              <a:t>Nuestros mensajes de vida</a:t>
            </a:r>
          </a:p>
          <a:p>
            <a:pPr marL="651510" lvl="1" indent="-457200" algn="l">
              <a:lnSpc>
                <a:spcPts val="3150"/>
              </a:lnSpc>
              <a:buFont typeface="Wingdings" panose="05000000000000000000" pitchFamily="2" charset="2"/>
              <a:buChar char="§"/>
            </a:pPr>
            <a:r>
              <a:rPr lang="es-BO" sz="2400" dirty="0">
                <a:solidFill>
                  <a:srgbClr val="002060"/>
                </a:solidFill>
                <a:cs typeface="Times New Roman" panose="02020603050405020304" pitchFamily="18" charset="0"/>
                <a:sym typeface="Times New Roman"/>
              </a:rPr>
              <a:t>Comunicación Corporal</a:t>
            </a:r>
          </a:p>
          <a:p>
            <a:pPr marL="388620" lvl="1" indent="-194310" algn="l">
              <a:lnSpc>
                <a:spcPts val="3150"/>
              </a:lnSpc>
              <a:buFont typeface="Arial"/>
              <a:buChar char="•"/>
            </a:pPr>
            <a:endParaRPr lang="es-BO" sz="2800" dirty="0">
              <a:solidFill>
                <a:srgbClr val="002060"/>
              </a:solidFill>
              <a:ea typeface="Times New Roman"/>
              <a:cs typeface="Times New Roman" panose="02020603050405020304" pitchFamily="18" charset="0"/>
              <a:sym typeface="Times New Roman"/>
            </a:endParaRPr>
          </a:p>
          <a:p>
            <a:pPr algn="l"/>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marL="651510" lvl="1" indent="-457200">
              <a:buFont typeface="Wingdings" panose="05000000000000000000" pitchFamily="2" charset="2"/>
              <a:buChar char="§"/>
            </a:pPr>
            <a:r>
              <a:rPr lang="es-MX" sz="2400" dirty="0">
                <a:solidFill>
                  <a:srgbClr val="002060"/>
                </a:solidFill>
                <a:cs typeface="Times New Roman" panose="02020603050405020304" pitchFamily="18" charset="0"/>
              </a:rPr>
              <a:t>Presencial</a:t>
            </a:r>
          </a:p>
          <a:p>
            <a:pPr marL="651510" lvl="1" indent="-457200">
              <a:lnSpc>
                <a:spcPts val="3150"/>
              </a:lnSpc>
              <a:buFont typeface="Wingdings" panose="05000000000000000000" pitchFamily="2" charset="2"/>
              <a:buChar char="§"/>
            </a:pPr>
            <a:r>
              <a:rPr lang="es-MX" sz="2400" dirty="0">
                <a:solidFill>
                  <a:srgbClr val="002060"/>
                </a:solidFill>
                <a:cs typeface="Times New Roman" panose="02020603050405020304" pitchFamily="18" charset="0"/>
              </a:rPr>
              <a:t>Jornada de 6 horas</a:t>
            </a:r>
          </a:p>
          <a:p>
            <a:pPr marL="651510" lvl="1" indent="-457200">
              <a:lnSpc>
                <a:spcPts val="3150"/>
              </a:lnSpc>
              <a:buFont typeface="Wingdings" panose="05000000000000000000" pitchFamily="2" charset="2"/>
              <a:buChar char="§"/>
            </a:pPr>
            <a:r>
              <a:rPr lang="es-MX" sz="2400" dirty="0">
                <a:solidFill>
                  <a:srgbClr val="002060"/>
                </a:solidFill>
                <a:cs typeface="Times New Roman" panose="02020603050405020304" pitchFamily="18" charset="0"/>
              </a:rPr>
              <a:t>Jornada de 8 hora </a:t>
            </a:r>
            <a:endParaRPr lang="es-BO" sz="2400" dirty="0">
              <a:solidFill>
                <a:srgbClr val="002060"/>
              </a:solidFill>
              <a:cs typeface="Times New Roman" panose="02020603050405020304" pitchFamily="18" charset="0"/>
            </a:endParaRPr>
          </a:p>
          <a:p>
            <a:pPr marL="651510" lvl="1" indent="-457200">
              <a:lnSpc>
                <a:spcPts val="3150"/>
              </a:lnSpc>
              <a:buFont typeface="Wingdings" panose="05000000000000000000" pitchFamily="2" charset="2"/>
              <a:buChar char="§"/>
            </a:pPr>
            <a:r>
              <a:rPr lang="es-BO" sz="2400" dirty="0">
                <a:solidFill>
                  <a:srgbClr val="002060"/>
                </a:solidFill>
                <a:cs typeface="Times New Roman" panose="02020603050405020304" pitchFamily="18" charset="0"/>
                <a:sym typeface="Times New Roman"/>
              </a:rPr>
              <a:t>Nuestro vocabulario emocional</a:t>
            </a:r>
          </a:p>
        </p:txBody>
      </p:sp>
      <p:sp>
        <p:nvSpPr>
          <p:cNvPr id="35" name="TextBox 35"/>
          <p:cNvSpPr txBox="1"/>
          <p:nvPr/>
        </p:nvSpPr>
        <p:spPr>
          <a:xfrm>
            <a:off x="6804567" y="2106762"/>
            <a:ext cx="11186478" cy="2769989"/>
          </a:xfrm>
          <a:prstGeom prst="rect">
            <a:avLst/>
          </a:prstGeom>
        </p:spPr>
        <p:txBody>
          <a:bodyPr wrap="square" lIns="0" tIns="0" rIns="0" bIns="0" rtlCol="0" anchor="t">
            <a:spAutoFit/>
          </a:bodyPr>
          <a:lstStyle/>
          <a:p>
            <a:pPr>
              <a:spcBef>
                <a:spcPct val="0"/>
              </a:spcBef>
            </a:pPr>
            <a:r>
              <a:rPr lang="es-BO" sz="3000" spc="49" dirty="0">
                <a:solidFill>
                  <a:srgbClr val="002060"/>
                </a:solidFill>
                <a:ea typeface="Kollektif"/>
                <a:cs typeface="Times New Roman" panose="02020603050405020304" pitchFamily="18" charset="0"/>
                <a:sym typeface="Kollektif"/>
              </a:rPr>
              <a:t>Nacemos con un conjunto de programas de vidas, como el conjunto de expectativas y temores que nos van generando desde la concepción. Estos programas generan en nosotros nuestros guiones de vida de roles, legados, cábalas y deudas emocionales que debemos reparar a lo largo de nuestras vidas. Tener contacto con nuestros guiones de vida nos permite poder racionalizarlos.</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1888815" y="5133364"/>
            <a:ext cx="0" cy="4860000"/>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4" name="CuadroTexto 3">
            <a:extLst>
              <a:ext uri="{FF2B5EF4-FFF2-40B4-BE49-F238E27FC236}">
                <a16:creationId xmlns:a16="http://schemas.microsoft.com/office/drawing/2014/main" id="{C1D16312-14B0-9F3D-69C5-FF44F09BD4FA}"/>
              </a:ext>
            </a:extLst>
          </p:cNvPr>
          <p:cNvSpPr txBox="1"/>
          <p:nvPr/>
        </p:nvSpPr>
        <p:spPr>
          <a:xfrm>
            <a:off x="6534186" y="5964594"/>
            <a:ext cx="5219627" cy="3764300"/>
          </a:xfrm>
          <a:prstGeom prst="rect">
            <a:avLst/>
          </a:prstGeom>
          <a:noFill/>
        </p:spPr>
        <p:txBody>
          <a:bodyPr wrap="square">
            <a:spAutoFit/>
          </a:bodyPr>
          <a:lstStyle/>
          <a:p>
            <a:pPr marL="651510" lvl="1" indent="-457200">
              <a:lnSpc>
                <a:spcPts val="3150"/>
              </a:lnSpc>
              <a:buFont typeface="Wingdings" panose="05000000000000000000" pitchFamily="2" charset="2"/>
              <a:buChar char="§"/>
            </a:pPr>
            <a:r>
              <a:rPr lang="es-BO" sz="2400" dirty="0">
                <a:solidFill>
                  <a:srgbClr val="002060"/>
                </a:solidFill>
                <a:cs typeface="Times New Roman" panose="02020603050405020304" pitchFamily="18" charset="0"/>
                <a:sym typeface="Times New Roman Bold"/>
              </a:rPr>
              <a:t>Desarrollar habilidades empáticas que permitan mejorar sus relaciones interpersonales.</a:t>
            </a:r>
          </a:p>
          <a:p>
            <a:pPr marL="651510" lvl="1" indent="-457200">
              <a:lnSpc>
                <a:spcPts val="3150"/>
              </a:lnSpc>
              <a:buFont typeface="Wingdings" panose="05000000000000000000" pitchFamily="2" charset="2"/>
              <a:buChar char="§"/>
            </a:pPr>
            <a:r>
              <a:rPr lang="es-BO" sz="2400" dirty="0">
                <a:solidFill>
                  <a:srgbClr val="002060"/>
                </a:solidFill>
                <a:cs typeface="Times New Roman" panose="02020603050405020304" pitchFamily="18" charset="0"/>
                <a:sym typeface="Times New Roman Bold"/>
              </a:rPr>
              <a:t>Mejorar su vocabulario emocional siendo capaz de diferenciar diferentes tipos de emociones.</a:t>
            </a:r>
          </a:p>
          <a:p>
            <a:pPr marL="651510" lvl="1" indent="-457200">
              <a:lnSpc>
                <a:spcPts val="3150"/>
              </a:lnSpc>
              <a:buFont typeface="Wingdings" panose="05000000000000000000" pitchFamily="2" charset="2"/>
              <a:buChar char="§"/>
            </a:pPr>
            <a:r>
              <a:rPr lang="es-BO" sz="2400" dirty="0">
                <a:solidFill>
                  <a:srgbClr val="002060"/>
                </a:solidFill>
                <a:cs typeface="Times New Roman" panose="02020603050405020304" pitchFamily="18" charset="0"/>
                <a:sym typeface="Times New Roman Bold"/>
              </a:rPr>
              <a:t>Reconocer nuestras conductas que frenan el desarrollo de nuestra empatía</a:t>
            </a:r>
            <a:endParaRPr lang="es-BO" sz="2400" dirty="0">
              <a:solidFill>
                <a:srgbClr val="002060"/>
              </a:solidFill>
              <a:cs typeface="Times New Roman" panose="02020603050405020304" pitchFamily="18" charset="0"/>
              <a:sym typeface="Times New Roman"/>
            </a:endParaRPr>
          </a:p>
        </p:txBody>
      </p:sp>
      <p:sp>
        <p:nvSpPr>
          <p:cNvPr id="5" name="TextBox 29"/>
          <p:cNvSpPr txBox="1"/>
          <p:nvPr/>
        </p:nvSpPr>
        <p:spPr>
          <a:xfrm>
            <a:off x="6804567" y="5345768"/>
            <a:ext cx="3330033" cy="490519"/>
          </a:xfrm>
          <a:prstGeom prst="rect">
            <a:avLst/>
          </a:prstGeom>
        </p:spPr>
        <p:txBody>
          <a:bodyPr wrap="square" lIns="0" tIns="0" rIns="0" bIns="0" rtlCol="0" anchor="t">
            <a:spAutoFit/>
          </a:bodyPr>
          <a:lstStyle/>
          <a:p>
            <a:pPr>
              <a:lnSpc>
                <a:spcPts val="3456"/>
              </a:lnSpc>
            </a:pPr>
            <a:r>
              <a:rPr lang="es-BO" sz="4000" b="1" dirty="0">
                <a:solidFill>
                  <a:srgbClr val="002060"/>
                </a:solidFill>
                <a:latin typeface="Aharoni" panose="02010803020104030203" pitchFamily="2" charset="-79"/>
                <a:cs typeface="Aharoni" panose="02010803020104030203" pitchFamily="2" charset="-79"/>
                <a:sym typeface="Times New Roman Bold"/>
              </a:rPr>
              <a:t>Objetivos:</a:t>
            </a:r>
          </a:p>
        </p:txBody>
      </p:sp>
      <p:sp>
        <p:nvSpPr>
          <p:cNvPr id="6" name="Diagrama de flujo: retraso 5">
            <a:extLst>
              <a:ext uri="{FF2B5EF4-FFF2-40B4-BE49-F238E27FC236}">
                <a16:creationId xmlns:a16="http://schemas.microsoft.com/office/drawing/2014/main" id="{FB3E7ABF-02B6-3914-54E2-710C1DF03739}"/>
              </a:ext>
            </a:extLst>
          </p:cNvPr>
          <p:cNvSpPr/>
          <p:nvPr/>
        </p:nvSpPr>
        <p:spPr>
          <a:xfrm>
            <a:off x="-28074" y="-41639"/>
            <a:ext cx="6371952" cy="10287001"/>
          </a:xfrm>
          <a:prstGeom prst="flowChartDelay">
            <a:avLst/>
          </a:prstGeom>
          <a:blipFill dpi="0" rotWithShape="1">
            <a:blip r:embed="rId2">
              <a:extLst>
                <a:ext uri="{28A0092B-C50C-407E-A947-70E740481C1C}">
                  <a14:useLocalDpi xmlns:a14="http://schemas.microsoft.com/office/drawing/2010/main" val="0"/>
                </a:ext>
              </a:extLst>
            </a:blip>
            <a:srcRect/>
            <a:stretch>
              <a:fillRect/>
            </a:stretch>
          </a:blip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Tree>
    <p:extLst>
      <p:ext uri="{BB962C8B-B14F-4D97-AF65-F5344CB8AC3E}">
        <p14:creationId xmlns:p14="http://schemas.microsoft.com/office/powerpoint/2010/main" val="91486969"/>
      </p:ext>
    </p:extLst>
  </p:cSld>
  <p:clrMapOvr>
    <a:masterClrMapping/>
  </p:clrMapOvr>
  <mc:AlternateContent xmlns:mc="http://schemas.openxmlformats.org/markup-compatibility/2006" xmlns:p14="http://schemas.microsoft.com/office/powerpoint/2010/main">
    <mc:Choice Requires="p14">
      <p:transition spd="slow" p14:dur="2000" advTm="4933"/>
    </mc:Choice>
    <mc:Fallback xmlns="">
      <p:transition spd="slow" advTm="4933"/>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8" name="TextBox 28"/>
          <p:cNvSpPr txBox="1"/>
          <p:nvPr/>
        </p:nvSpPr>
        <p:spPr>
          <a:xfrm>
            <a:off x="6669922" y="264349"/>
            <a:ext cx="10580091" cy="1554272"/>
          </a:xfrm>
          <a:prstGeom prst="rect">
            <a:avLst/>
          </a:prstGeom>
        </p:spPr>
        <p:txBody>
          <a:bodyPr wrap="square" lIns="0" tIns="0" rIns="0" bIns="0" rtlCol="0" anchor="t">
            <a:spAutoFit/>
          </a:bodyPr>
          <a:lstStyle/>
          <a:p>
            <a:pPr>
              <a:lnSpc>
                <a:spcPts val="6000"/>
              </a:lnSpc>
            </a:pPr>
            <a:r>
              <a:rPr lang="es-BO" sz="5400" dirty="0">
                <a:solidFill>
                  <a:srgbClr val="002060"/>
                </a:solidFill>
                <a:latin typeface="Aharoni" panose="02010803020104030203" pitchFamily="2" charset="-79"/>
                <a:ea typeface="Times New Roman"/>
                <a:cs typeface="Aharoni" panose="02010803020104030203" pitchFamily="2" charset="-79"/>
                <a:sym typeface="Times New Roman"/>
              </a:rPr>
              <a:t>Nuestras 4 Ventanas de Interacción </a:t>
            </a:r>
          </a:p>
        </p:txBody>
      </p:sp>
      <p:sp>
        <p:nvSpPr>
          <p:cNvPr id="29" name="TextBox 29"/>
          <p:cNvSpPr txBox="1"/>
          <p:nvPr/>
        </p:nvSpPr>
        <p:spPr>
          <a:xfrm>
            <a:off x="6669922" y="5288111"/>
            <a:ext cx="5068926" cy="4591000"/>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algn="l">
              <a:lnSpc>
                <a:spcPts val="3456"/>
              </a:lnSpc>
            </a:pPr>
            <a:endPar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endParaRPr>
          </a:p>
          <a:p>
            <a:pPr marL="651510" lvl="1" indent="-457200" algn="l">
              <a:lnSpc>
                <a:spcPts val="3150"/>
              </a:lnSpc>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Conocer la teoría de la Ventana de Johari </a:t>
            </a:r>
          </a:p>
          <a:p>
            <a:pPr marL="651510" lvl="1" indent="-457200" algn="l">
              <a:lnSpc>
                <a:spcPts val="3150"/>
              </a:lnSpc>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a ampliar las zonas de nuestra emocional que nos permita sentirnos más libres.</a:t>
            </a:r>
          </a:p>
          <a:p>
            <a:pPr marL="651510" lvl="1" indent="-457200" algn="l">
              <a:lnSpc>
                <a:spcPts val="3150"/>
              </a:lnSpc>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Desarrollar confianza en las personas.</a:t>
            </a:r>
          </a:p>
          <a:p>
            <a:pPr marL="651510" lvl="1" indent="-457200" algn="l">
              <a:lnSpc>
                <a:spcPts val="3150"/>
              </a:lnSpc>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a compartir de manera sana y sincera</a:t>
            </a:r>
            <a:r>
              <a:rPr lang="es-BO" sz="2800" spc="53" dirty="0">
                <a:solidFill>
                  <a:srgbClr val="002060"/>
                </a:solidFill>
                <a:ea typeface="Times New Roman Bold"/>
                <a:cs typeface="Times New Roman" panose="02020603050405020304" pitchFamily="18" charset="0"/>
                <a:sym typeface="Times New Roman Bold"/>
              </a:rPr>
              <a:t>.</a:t>
            </a:r>
          </a:p>
        </p:txBody>
      </p:sp>
      <p:sp>
        <p:nvSpPr>
          <p:cNvPr id="31" name="TextBox 31"/>
          <p:cNvSpPr txBox="1"/>
          <p:nvPr/>
        </p:nvSpPr>
        <p:spPr>
          <a:xfrm>
            <a:off x="12797553" y="5201651"/>
            <a:ext cx="4549094" cy="4821000"/>
          </a:xfrm>
          <a:prstGeom prst="rect">
            <a:avLst/>
          </a:prstGeom>
        </p:spPr>
        <p:txBody>
          <a:bodyPr wrap="square" lIns="0" tIns="0" rIns="0" bIns="0" rtlCol="0" anchor="t">
            <a:spAutoFit/>
          </a:bodyPr>
          <a:lstStyle/>
          <a:p>
            <a:pPr algn="l"/>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marL="651510" lvl="1" indent="-457200">
              <a:buFont typeface="Wingdings" panose="05000000000000000000" pitchFamily="2" charset="2"/>
              <a:buChar char="§"/>
            </a:pPr>
            <a:r>
              <a:rPr lang="es-BO" sz="2400" spc="53" dirty="0">
                <a:solidFill>
                  <a:srgbClr val="002060"/>
                </a:solidFill>
                <a:cs typeface="Times New Roman" panose="02020603050405020304" pitchFamily="18" charset="0"/>
                <a:sym typeface="Times New Roman"/>
              </a:rPr>
              <a:t>Las 4 ventanas de Johari</a:t>
            </a:r>
          </a:p>
          <a:p>
            <a:pPr marL="651510" lvl="1" indent="-457200">
              <a:lnSpc>
                <a:spcPts val="3150"/>
              </a:lnSpc>
              <a:buFont typeface="Wingdings" panose="05000000000000000000" pitchFamily="2" charset="2"/>
              <a:buChar char="§"/>
            </a:pPr>
            <a:r>
              <a:rPr lang="es-BO" sz="2400" spc="53" dirty="0">
                <a:solidFill>
                  <a:srgbClr val="002060"/>
                </a:solidFill>
                <a:cs typeface="Times New Roman" panose="02020603050405020304" pitchFamily="18" charset="0"/>
                <a:sym typeface="Times New Roman"/>
              </a:rPr>
              <a:t>Nuestras proyecciones</a:t>
            </a:r>
          </a:p>
          <a:p>
            <a:pPr marL="651510" lvl="1" indent="-457200">
              <a:lnSpc>
                <a:spcPts val="3150"/>
              </a:lnSpc>
              <a:buFont typeface="Wingdings" panose="05000000000000000000" pitchFamily="2" charset="2"/>
              <a:buChar char="§"/>
            </a:pPr>
            <a:r>
              <a:rPr lang="es-BO" sz="2400" spc="53" dirty="0">
                <a:solidFill>
                  <a:srgbClr val="002060"/>
                </a:solidFill>
                <a:cs typeface="Times New Roman" panose="02020603050405020304" pitchFamily="18" charset="0"/>
                <a:sym typeface="Times New Roman"/>
              </a:rPr>
              <a:t>Nuestra vida inconsciente y los roles que la determinan.</a:t>
            </a:r>
          </a:p>
          <a:p>
            <a:pPr marL="651510" lvl="1" indent="-457200">
              <a:lnSpc>
                <a:spcPts val="3150"/>
              </a:lnSpc>
              <a:buFont typeface="Wingdings" panose="05000000000000000000" pitchFamily="2" charset="2"/>
              <a:buChar char="§"/>
            </a:pPr>
            <a:r>
              <a:rPr lang="es-BO" sz="2400" spc="53" dirty="0">
                <a:solidFill>
                  <a:srgbClr val="002060"/>
                </a:solidFill>
                <a:cs typeface="Times New Roman" panose="02020603050405020304" pitchFamily="18" charset="0"/>
                <a:sym typeface="Times New Roman"/>
              </a:rPr>
              <a:t>Nuestra foto emocional</a:t>
            </a:r>
          </a:p>
          <a:p>
            <a:pPr marL="388620" lvl="1" indent="-194310" algn="l">
              <a:lnSpc>
                <a:spcPts val="3150"/>
              </a:lnSpc>
              <a:buFont typeface="Arial"/>
              <a:buChar char="•"/>
            </a:pPr>
            <a:endParaRPr lang="es-BO" sz="2800" dirty="0">
              <a:solidFill>
                <a:srgbClr val="002060"/>
              </a:solidFill>
              <a:ea typeface="Times New Roman"/>
              <a:cs typeface="Times New Roman" panose="02020603050405020304" pitchFamily="18" charset="0"/>
              <a:sym typeface="Times New Roman"/>
            </a:endParaRPr>
          </a:p>
          <a:p>
            <a:pPr algn="l"/>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marL="651510" lvl="1" indent="-457200">
              <a:buFont typeface="Wingdings" panose="05000000000000000000" pitchFamily="2" charset="2"/>
              <a:buChar char="§"/>
            </a:pPr>
            <a:r>
              <a:rPr lang="es-MX" sz="2400" spc="53" dirty="0">
                <a:solidFill>
                  <a:srgbClr val="002060"/>
                </a:solidFill>
                <a:cs typeface="Times New Roman" panose="02020603050405020304" pitchFamily="18" charset="0"/>
              </a:rPr>
              <a:t>Presencial</a:t>
            </a:r>
          </a:p>
          <a:p>
            <a:pPr marL="651510" lvl="1" indent="-457200">
              <a:lnSpc>
                <a:spcPts val="3150"/>
              </a:lnSpc>
              <a:buFont typeface="Wingdings" panose="05000000000000000000" pitchFamily="2" charset="2"/>
              <a:buChar char="§"/>
            </a:pPr>
            <a:r>
              <a:rPr lang="es-MX" sz="2400" spc="53" dirty="0">
                <a:solidFill>
                  <a:srgbClr val="002060"/>
                </a:solidFill>
                <a:cs typeface="Times New Roman" panose="02020603050405020304" pitchFamily="18" charset="0"/>
              </a:rPr>
              <a:t>Jornada de 6 horas</a:t>
            </a:r>
          </a:p>
          <a:p>
            <a:pPr marL="651510" lvl="1" indent="-457200">
              <a:lnSpc>
                <a:spcPts val="3150"/>
              </a:lnSpc>
              <a:buFont typeface="Wingdings" panose="05000000000000000000" pitchFamily="2" charset="2"/>
              <a:buChar char="§"/>
            </a:pPr>
            <a:r>
              <a:rPr lang="es-MX" sz="2400" spc="53" dirty="0">
                <a:solidFill>
                  <a:srgbClr val="002060"/>
                </a:solidFill>
                <a:cs typeface="Times New Roman" panose="02020603050405020304" pitchFamily="18" charset="0"/>
              </a:rPr>
              <a:t>Jornada de 8 hora </a:t>
            </a:r>
            <a:endParaRPr lang="es-BO" sz="2400" spc="53" dirty="0">
              <a:solidFill>
                <a:srgbClr val="002060"/>
              </a:solidFill>
              <a:cs typeface="Times New Roman" panose="02020603050405020304" pitchFamily="18" charset="0"/>
              <a:sym typeface="Times New Roman"/>
            </a:endParaRPr>
          </a:p>
        </p:txBody>
      </p:sp>
      <p:sp>
        <p:nvSpPr>
          <p:cNvPr id="35" name="TextBox 35"/>
          <p:cNvSpPr txBox="1"/>
          <p:nvPr/>
        </p:nvSpPr>
        <p:spPr>
          <a:xfrm>
            <a:off x="6694599" y="1926808"/>
            <a:ext cx="10280346" cy="2769989"/>
          </a:xfrm>
          <a:prstGeom prst="rect">
            <a:avLst/>
          </a:prstGeom>
        </p:spPr>
        <p:txBody>
          <a:bodyPr wrap="square" lIns="0" tIns="0" rIns="0" bIns="0" rtlCol="0" anchor="t">
            <a:spAutoFit/>
          </a:bodyPr>
          <a:lstStyle/>
          <a:p>
            <a:pPr>
              <a:spcBef>
                <a:spcPct val="0"/>
              </a:spcBef>
            </a:pPr>
            <a:r>
              <a:rPr lang="es-BO" sz="3000" spc="49" dirty="0">
                <a:solidFill>
                  <a:srgbClr val="002060"/>
                </a:solidFill>
                <a:ea typeface="Kollektif"/>
                <a:cs typeface="Times New Roman" panose="02020603050405020304" pitchFamily="18" charset="0"/>
                <a:sym typeface="Kollektif"/>
              </a:rPr>
              <a:t>Este taller busca aprender a manejar nuestra ventana de Johari en un curso dinámico de corte psicológico que te enfrente con 4 formas de manejar nuestras redes sociales. Manejar productivamente nuestras ventanas permitirá desarrollar la capacidad de tener más libertad emocional, de aceptarnos y alivianar el peso de nuestras cargas.</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2268200" y="5243611"/>
            <a:ext cx="0" cy="4680000"/>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Diagrama de flujo: retraso 1">
            <a:extLst>
              <a:ext uri="{FF2B5EF4-FFF2-40B4-BE49-F238E27FC236}">
                <a16:creationId xmlns:a16="http://schemas.microsoft.com/office/drawing/2014/main" id="{D6B9FB34-1249-7AAF-CC66-392A18617BE4}"/>
              </a:ext>
            </a:extLst>
          </p:cNvPr>
          <p:cNvSpPr/>
          <p:nvPr/>
        </p:nvSpPr>
        <p:spPr>
          <a:xfrm>
            <a:off x="0" y="-1"/>
            <a:ext cx="6371952" cy="10287001"/>
          </a:xfrm>
          <a:prstGeom prst="flowChartDelay">
            <a:avLst/>
          </a:prstGeom>
          <a:solidFill>
            <a:srgbClr val="BAD165"/>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pic>
        <p:nvPicPr>
          <p:cNvPr id="4098" name="Picture 2" descr="Ventana Johari">
            <a:extLst>
              <a:ext uri="{FF2B5EF4-FFF2-40B4-BE49-F238E27FC236}">
                <a16:creationId xmlns:a16="http://schemas.microsoft.com/office/drawing/2014/main" id="{034453F0-A4C7-95B2-6558-3C10C68466A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765" t="8552" r="27529" b="14308"/>
          <a:stretch>
            <a:fillRect/>
          </a:stretch>
        </p:blipFill>
        <p:spPr bwMode="auto">
          <a:xfrm>
            <a:off x="152401" y="2133599"/>
            <a:ext cx="5486400"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5766166"/>
      </p:ext>
    </p:extLst>
  </p:cSld>
  <p:clrMapOvr>
    <a:masterClrMapping/>
  </p:clrMapOvr>
  <mc:AlternateContent xmlns:mc="http://schemas.openxmlformats.org/markup-compatibility/2006" xmlns:p14="http://schemas.microsoft.com/office/powerpoint/2010/main">
    <mc:Choice Requires="p14">
      <p:transition spd="slow" p14:dur="2000" advTm="6102"/>
    </mc:Choice>
    <mc:Fallback xmlns="">
      <p:transition spd="slow" advTm="6102"/>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8" name="TextBox 28"/>
          <p:cNvSpPr txBox="1"/>
          <p:nvPr/>
        </p:nvSpPr>
        <p:spPr>
          <a:xfrm>
            <a:off x="4765713" y="506158"/>
            <a:ext cx="14448260" cy="784830"/>
          </a:xfrm>
          <a:prstGeom prst="rect">
            <a:avLst/>
          </a:prstGeom>
        </p:spPr>
        <p:txBody>
          <a:bodyPr lIns="0" tIns="0" rIns="0" bIns="0" rtlCol="0" anchor="t">
            <a:spAutoFit/>
          </a:bodyPr>
          <a:lstStyle/>
          <a:p>
            <a:pPr algn="ctr">
              <a:lnSpc>
                <a:spcPts val="6000"/>
              </a:lnSpc>
            </a:pPr>
            <a:r>
              <a:rPr lang="es-BO" sz="5400" b="1" dirty="0">
                <a:solidFill>
                  <a:srgbClr val="002060"/>
                </a:solidFill>
                <a:latin typeface="Aharoni" panose="02010803020104030203" pitchFamily="2" charset="-79"/>
                <a:ea typeface="Times New Roman"/>
                <a:cs typeface="Aharoni" panose="02010803020104030203" pitchFamily="2" charset="-79"/>
                <a:sym typeface="Times New Roman"/>
              </a:rPr>
              <a:t>Nuestra Posición en la Actuación </a:t>
            </a:r>
          </a:p>
        </p:txBody>
      </p:sp>
      <p:sp>
        <p:nvSpPr>
          <p:cNvPr id="29" name="TextBox 29"/>
          <p:cNvSpPr txBox="1"/>
          <p:nvPr/>
        </p:nvSpPr>
        <p:spPr>
          <a:xfrm>
            <a:off x="6572384" y="4782346"/>
            <a:ext cx="5217026" cy="4591000"/>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marL="285750" indent="-285750" algn="l">
              <a:lnSpc>
                <a:spcPts val="3456"/>
              </a:lnSpc>
              <a:buFont typeface="Wingdings" panose="05000000000000000000" pitchFamily="2" charset="2"/>
              <a:buChar char="§"/>
            </a:pPr>
            <a:endParaRPr lang="es-BO" sz="2800" b="1" spc="59" dirty="0">
              <a:solidFill>
                <a:srgbClr val="002060"/>
              </a:solidFill>
              <a:ea typeface="Times New Roman Bold"/>
              <a:cs typeface="Times New Roman" panose="02020603050405020304" pitchFamily="18" charset="0"/>
              <a:sym typeface="Times New Roman Bold"/>
            </a:endParaRPr>
          </a:p>
          <a:p>
            <a:pPr marL="651510" lvl="1" indent="-457200" algn="l">
              <a:lnSpc>
                <a:spcPts val="3150"/>
              </a:lnSpc>
              <a:buFont typeface="Wingdings" panose="05000000000000000000" pitchFamily="2" charset="2"/>
              <a:buChar char="§"/>
            </a:pPr>
            <a:r>
              <a:rPr lang="es-BO" sz="2800" spc="53" dirty="0">
                <a:solidFill>
                  <a:srgbClr val="002060"/>
                </a:solidFill>
                <a:ea typeface="Times New Roman Bold"/>
                <a:cs typeface="Times New Roman" panose="02020603050405020304" pitchFamily="18" charset="0"/>
                <a:sym typeface="Times New Roman Bold"/>
              </a:rPr>
              <a:t>Mejorar nuestra actuación ubicando las pociones de vida que asumimos.</a:t>
            </a:r>
          </a:p>
          <a:p>
            <a:pPr marL="651510" lvl="1" indent="-457200" algn="l">
              <a:lnSpc>
                <a:spcPts val="3150"/>
              </a:lnSpc>
              <a:buFont typeface="Wingdings" panose="05000000000000000000" pitchFamily="2" charset="2"/>
              <a:buChar char="§"/>
            </a:pPr>
            <a:r>
              <a:rPr lang="es-BO" sz="2800" spc="53" dirty="0">
                <a:solidFill>
                  <a:srgbClr val="002060"/>
                </a:solidFill>
                <a:ea typeface="Times New Roman Bold"/>
                <a:cs typeface="Times New Roman" panose="02020603050405020304" pitchFamily="18" charset="0"/>
                <a:sym typeface="Times New Roman Bold"/>
              </a:rPr>
              <a:t>Ubicar posiciones no favorables que nos sometan las demás personas.</a:t>
            </a:r>
          </a:p>
          <a:p>
            <a:pPr marL="651510" lvl="1" indent="-457200" algn="l">
              <a:lnSpc>
                <a:spcPts val="3150"/>
              </a:lnSpc>
              <a:buFont typeface="Wingdings" panose="05000000000000000000" pitchFamily="2" charset="2"/>
              <a:buChar char="§"/>
            </a:pPr>
            <a:r>
              <a:rPr lang="es-BO" sz="2800" spc="53" dirty="0">
                <a:solidFill>
                  <a:srgbClr val="002060"/>
                </a:solidFill>
                <a:ea typeface="Times New Roman Bold"/>
                <a:cs typeface="Times New Roman" panose="02020603050405020304" pitchFamily="18" charset="0"/>
                <a:sym typeface="Times New Roman Bold"/>
              </a:rPr>
              <a:t>Ubicar las relaciones tóxicas.</a:t>
            </a:r>
          </a:p>
          <a:p>
            <a:pPr marL="651510" lvl="1" indent="-457200" algn="l">
              <a:lnSpc>
                <a:spcPts val="3150"/>
              </a:lnSpc>
              <a:buFont typeface="Wingdings" panose="05000000000000000000" pitchFamily="2" charset="2"/>
              <a:buChar char="§"/>
            </a:pPr>
            <a:r>
              <a:rPr lang="es-BO" sz="2800" spc="53" dirty="0">
                <a:solidFill>
                  <a:srgbClr val="002060"/>
                </a:solidFill>
                <a:ea typeface="Times New Roman Bold"/>
                <a:cs typeface="Times New Roman" panose="02020603050405020304" pitchFamily="18" charset="0"/>
                <a:sym typeface="Times New Roman Bold"/>
              </a:rPr>
              <a:t>Ubicar a las personas disfuncionales</a:t>
            </a:r>
          </a:p>
        </p:txBody>
      </p:sp>
      <p:sp>
        <p:nvSpPr>
          <p:cNvPr id="31" name="TextBox 31"/>
          <p:cNvSpPr txBox="1"/>
          <p:nvPr/>
        </p:nvSpPr>
        <p:spPr>
          <a:xfrm>
            <a:off x="12486211" y="4035679"/>
            <a:ext cx="5801789" cy="5745163"/>
          </a:xfrm>
          <a:prstGeom prst="rect">
            <a:avLst/>
          </a:prstGeom>
        </p:spPr>
        <p:txBody>
          <a:bodyPr wrap="square" lIns="0" tIns="0" rIns="0" bIns="0" rtlCol="0" anchor="t">
            <a:spAutoFit/>
          </a:bodyPr>
          <a:lstStyle/>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marL="285750" indent="-285750" algn="l">
              <a:lnSpc>
                <a:spcPts val="3150"/>
              </a:lnSpc>
              <a:buFont typeface="Wingdings" panose="05000000000000000000" pitchFamily="2" charset="2"/>
              <a:buChar char="§"/>
            </a:pPr>
            <a:endParaRPr lang="es-BO" b="1" dirty="0">
              <a:latin typeface="Times New Roman" panose="02020603050405020304" pitchFamily="18" charset="0"/>
              <a:ea typeface="Times New Roman Bold"/>
              <a:cs typeface="Times New Roman" panose="02020603050405020304" pitchFamily="18" charset="0"/>
              <a:sym typeface="Times New Roman Bold"/>
            </a:endParaRPr>
          </a:p>
          <a:p>
            <a:pPr marL="651510" lvl="1" indent="-457200" algn="l">
              <a:lnSpc>
                <a:spcPts val="3150"/>
              </a:lnSpc>
              <a:buFont typeface="Wingdings" panose="05000000000000000000" pitchFamily="2" charset="2"/>
              <a:buChar char="§"/>
            </a:pPr>
            <a:r>
              <a:rPr lang="es-BO" sz="2800" dirty="0">
                <a:solidFill>
                  <a:srgbClr val="002060"/>
                </a:solidFill>
                <a:ea typeface="Times New Roman"/>
                <a:cs typeface="Times New Roman" panose="02020603050405020304" pitchFamily="18" charset="0"/>
                <a:sym typeface="Times New Roman"/>
              </a:rPr>
              <a:t>Las 4 posiciones existenciales </a:t>
            </a:r>
          </a:p>
          <a:p>
            <a:pPr marL="651510" lvl="1" indent="-457200" algn="l">
              <a:lnSpc>
                <a:spcPts val="3150"/>
              </a:lnSpc>
              <a:buFont typeface="Wingdings" panose="05000000000000000000" pitchFamily="2" charset="2"/>
              <a:buChar char="§"/>
            </a:pPr>
            <a:r>
              <a:rPr lang="es-BO" sz="2800" dirty="0">
                <a:solidFill>
                  <a:srgbClr val="002060"/>
                </a:solidFill>
                <a:ea typeface="Times New Roman"/>
                <a:cs typeface="Times New Roman" panose="02020603050405020304" pitchFamily="18" charset="0"/>
                <a:sym typeface="Times New Roman"/>
              </a:rPr>
              <a:t>Nuestros roles y nuestras posiciones </a:t>
            </a:r>
          </a:p>
          <a:p>
            <a:pPr marL="651510" lvl="1" indent="-457200" algn="l">
              <a:lnSpc>
                <a:spcPts val="3150"/>
              </a:lnSpc>
              <a:buFont typeface="Wingdings" panose="05000000000000000000" pitchFamily="2" charset="2"/>
              <a:buChar char="§"/>
            </a:pPr>
            <a:r>
              <a:rPr lang="es-BO" sz="2800" dirty="0">
                <a:solidFill>
                  <a:srgbClr val="002060"/>
                </a:solidFill>
                <a:ea typeface="Times New Roman"/>
                <a:cs typeface="Times New Roman" panose="02020603050405020304" pitchFamily="18" charset="0"/>
                <a:sym typeface="Times New Roman"/>
              </a:rPr>
              <a:t>Personas disfuncionales</a:t>
            </a:r>
          </a:p>
          <a:p>
            <a:pPr marL="651510" lvl="1" indent="-457200" algn="l">
              <a:lnSpc>
                <a:spcPts val="3150"/>
              </a:lnSpc>
              <a:buFont typeface="Wingdings" panose="05000000000000000000" pitchFamily="2" charset="2"/>
              <a:buChar char="§"/>
            </a:pPr>
            <a:r>
              <a:rPr lang="es-BO" sz="2800" dirty="0">
                <a:solidFill>
                  <a:srgbClr val="002060"/>
                </a:solidFill>
                <a:ea typeface="Times New Roman"/>
                <a:cs typeface="Times New Roman" panose="02020603050405020304" pitchFamily="18" charset="0"/>
                <a:sym typeface="Times New Roman"/>
              </a:rPr>
              <a:t>Manejo productivo con personas tóxicas</a:t>
            </a:r>
          </a:p>
          <a:p>
            <a:pPr marL="194310" lvl="1" algn="l">
              <a:lnSpc>
                <a:spcPts val="3150"/>
              </a:lnSpc>
            </a:pPr>
            <a:endParaRPr lang="es-BO" sz="2800" dirty="0">
              <a:solidFill>
                <a:srgbClr val="002060"/>
              </a:solidFill>
              <a:ea typeface="Times New Roman"/>
              <a:cs typeface="Times New Roman" panose="02020603050405020304" pitchFamily="18" charset="0"/>
              <a:sym typeface="Times New Roman"/>
            </a:endParaRPr>
          </a:p>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algn="l">
              <a:lnSpc>
                <a:spcPts val="3150"/>
              </a:lnSpc>
            </a:pPr>
            <a:endParaRPr lang="en-US" sz="4000" b="1" dirty="0">
              <a:solidFill>
                <a:srgbClr val="002060"/>
              </a:solidFill>
              <a:latin typeface="Times New Roman" panose="02020603050405020304" pitchFamily="18" charset="0"/>
              <a:ea typeface="Times New Roman Bold"/>
              <a:cs typeface="Times New Roman" panose="02020603050405020304" pitchFamily="18" charset="0"/>
              <a:sym typeface="Times New Roman Bold"/>
            </a:endParaRPr>
          </a:p>
          <a:p>
            <a:pPr marL="480060" lvl="1" indent="-285750">
              <a:lnSpc>
                <a:spcPts val="3150"/>
              </a:lnSpc>
              <a:buFont typeface="Wingdings" panose="05000000000000000000" pitchFamily="2" charset="2"/>
              <a:buChar char="§"/>
            </a:pPr>
            <a:r>
              <a:rPr lang="es-MX" sz="2800" spc="53" noProof="0" dirty="0">
                <a:solidFill>
                  <a:srgbClr val="002060"/>
                </a:solidFill>
                <a:latin typeface="+mj-lt"/>
                <a:cs typeface="Times New Roman" panose="02020603050405020304" pitchFamily="18" charset="0"/>
              </a:rPr>
              <a:t>Presencial</a:t>
            </a:r>
          </a:p>
          <a:p>
            <a:pPr marL="480060" lvl="1" indent="-285750">
              <a:lnSpc>
                <a:spcPts val="3150"/>
              </a:lnSpc>
              <a:buFont typeface="Wingdings" panose="05000000000000000000" pitchFamily="2" charset="2"/>
              <a:buChar char="§"/>
            </a:pPr>
            <a:r>
              <a:rPr lang="es-MX" sz="2800" spc="53" dirty="0">
                <a:solidFill>
                  <a:srgbClr val="002060"/>
                </a:solidFill>
                <a:latin typeface="+mj-lt"/>
                <a:cs typeface="Times New Roman" panose="02020603050405020304" pitchFamily="18" charset="0"/>
              </a:rPr>
              <a:t>Jornada de 6 horas</a:t>
            </a:r>
          </a:p>
          <a:p>
            <a:pPr marL="480060" lvl="1" indent="-285750">
              <a:lnSpc>
                <a:spcPts val="3150"/>
              </a:lnSpc>
              <a:buFont typeface="Wingdings" panose="05000000000000000000" pitchFamily="2" charset="2"/>
              <a:buChar char="§"/>
            </a:pPr>
            <a:r>
              <a:rPr lang="es-MX" sz="2800" spc="53" noProof="0" dirty="0">
                <a:solidFill>
                  <a:srgbClr val="002060"/>
                </a:solidFill>
                <a:latin typeface="+mj-lt"/>
                <a:cs typeface="Times New Roman" panose="02020603050405020304" pitchFamily="18" charset="0"/>
              </a:rPr>
              <a:t>Jornada de 8 hora </a:t>
            </a:r>
            <a:endParaRPr lang="es-BO" sz="2800" dirty="0">
              <a:solidFill>
                <a:srgbClr val="002060"/>
              </a:solidFill>
              <a:ea typeface="Times New Roman"/>
              <a:cs typeface="Times New Roman" panose="02020603050405020304" pitchFamily="18" charset="0"/>
              <a:sym typeface="Times New Roman"/>
            </a:endParaRPr>
          </a:p>
        </p:txBody>
      </p:sp>
      <p:sp>
        <p:nvSpPr>
          <p:cNvPr id="35" name="TextBox 35"/>
          <p:cNvSpPr txBox="1"/>
          <p:nvPr/>
        </p:nvSpPr>
        <p:spPr>
          <a:xfrm>
            <a:off x="6705600" y="1465136"/>
            <a:ext cx="11433860" cy="2051844"/>
          </a:xfrm>
          <a:prstGeom prst="rect">
            <a:avLst/>
          </a:prstGeom>
        </p:spPr>
        <p:txBody>
          <a:bodyPr wrap="square" lIns="0" tIns="0" rIns="0" bIns="0" rtlCol="0" anchor="t">
            <a:spAutoFit/>
          </a:bodyPr>
          <a:lstStyle/>
          <a:p>
            <a:pPr>
              <a:lnSpc>
                <a:spcPts val="3160"/>
              </a:lnSpc>
              <a:spcBef>
                <a:spcPct val="0"/>
              </a:spcBef>
            </a:pPr>
            <a:r>
              <a:rPr lang="es-BO" sz="3000" spc="49" dirty="0">
                <a:solidFill>
                  <a:srgbClr val="002060"/>
                </a:solidFill>
                <a:ea typeface="Kollektif"/>
                <a:cs typeface="Times New Roman" panose="02020603050405020304" pitchFamily="18" charset="0"/>
                <a:sym typeface="Kollektif"/>
              </a:rPr>
              <a:t>Este taller busca aprender a manejar nuestra ventana de Johari en un curso dinámico de corte psicológico que te enfrente con 4 formas de manejar nuestras redes sociales. Manejar productivamente nuestras ventanas permitirá desarrollar la capacidad de tener más libertad emocional, de aceptarnos y alivianar el peso de nuestras cargas.</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1989843" y="3865277"/>
            <a:ext cx="0" cy="5686603"/>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Diagrama de flujo: retraso 1">
            <a:extLst>
              <a:ext uri="{FF2B5EF4-FFF2-40B4-BE49-F238E27FC236}">
                <a16:creationId xmlns:a16="http://schemas.microsoft.com/office/drawing/2014/main" id="{8D89CD7C-BB0B-E325-1B9F-24BC568922B6}"/>
              </a:ext>
            </a:extLst>
          </p:cNvPr>
          <p:cNvSpPr/>
          <p:nvPr/>
        </p:nvSpPr>
        <p:spPr>
          <a:xfrm>
            <a:off x="-68871" y="-2509"/>
            <a:ext cx="6371952" cy="10287001"/>
          </a:xfrm>
          <a:prstGeom prst="flowChartDelay">
            <a:avLst/>
          </a:prstGeom>
          <a:blipFill dpi="0" rotWithShape="1">
            <a:blip r:embed="rId2">
              <a:extLst>
                <a:ext uri="{28A0092B-C50C-407E-A947-70E740481C1C}">
                  <a14:useLocalDpi xmlns:a14="http://schemas.microsoft.com/office/drawing/2010/main" val="0"/>
                </a:ext>
              </a:extLst>
            </a:blip>
            <a:srcRect/>
            <a:stretch>
              <a:fillRect/>
            </a:stretch>
          </a:blip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Tree>
    <p:extLst>
      <p:ext uri="{BB962C8B-B14F-4D97-AF65-F5344CB8AC3E}">
        <p14:creationId xmlns:p14="http://schemas.microsoft.com/office/powerpoint/2010/main" val="394498608"/>
      </p:ext>
    </p:extLst>
  </p:cSld>
  <p:clrMapOvr>
    <a:masterClrMapping/>
  </p:clrMapOvr>
  <mc:AlternateContent xmlns:mc="http://schemas.openxmlformats.org/markup-compatibility/2006" xmlns:p14="http://schemas.microsoft.com/office/powerpoint/2010/main">
    <mc:Choice Requires="p14">
      <p:transition spd="slow" p14:dur="2000" advTm="5652"/>
    </mc:Choice>
    <mc:Fallback xmlns="">
      <p:transition spd="slow" advTm="5652"/>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Diagrama de flujo: retraso 20">
            <a:extLst>
              <a:ext uri="{FF2B5EF4-FFF2-40B4-BE49-F238E27FC236}">
                <a16:creationId xmlns:a16="http://schemas.microsoft.com/office/drawing/2014/main" id="{E6C0C547-40EB-E2C4-6EEF-B683888BC044}"/>
              </a:ext>
            </a:extLst>
          </p:cNvPr>
          <p:cNvSpPr/>
          <p:nvPr/>
        </p:nvSpPr>
        <p:spPr>
          <a:xfrm>
            <a:off x="0" y="2005"/>
            <a:ext cx="6371952" cy="10287000"/>
          </a:xfrm>
          <a:prstGeom prst="flowChartDelay">
            <a:avLst/>
          </a:prstGeom>
          <a:solidFill>
            <a:schemeClr val="accent6">
              <a:lumMod val="60000"/>
              <a:lumOff val="40000"/>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
        <p:nvSpPr>
          <p:cNvPr id="14" name="Freeform 14"/>
          <p:cNvSpPr/>
          <p:nvPr/>
        </p:nvSpPr>
        <p:spPr>
          <a:xfrm>
            <a:off x="490255" y="6406792"/>
            <a:ext cx="4818018" cy="1914444"/>
          </a:xfrm>
          <a:custGeom>
            <a:avLst/>
            <a:gdLst/>
            <a:ahLst/>
            <a:cxnLst/>
            <a:rect l="l" t="t" r="r" b="b"/>
            <a:pathLst>
              <a:path w="4818018" h="1914444">
                <a:moveTo>
                  <a:pt x="0" y="0"/>
                </a:moveTo>
                <a:lnTo>
                  <a:pt x="4818018" y="0"/>
                </a:lnTo>
                <a:lnTo>
                  <a:pt x="4818018" y="1914445"/>
                </a:lnTo>
                <a:lnTo>
                  <a:pt x="0" y="1914445"/>
                </a:lnTo>
                <a:lnTo>
                  <a:pt x="0" y="0"/>
                </a:lnTo>
                <a:close/>
              </a:path>
            </a:pathLst>
          </a:custGeom>
          <a:blipFill>
            <a:blip r:embed="rId2"/>
            <a:stretch>
              <a:fillRect/>
            </a:stretch>
          </a:blipFill>
        </p:spPr>
      </p:sp>
      <p:sp>
        <p:nvSpPr>
          <p:cNvPr id="15" name="TextBox 15"/>
          <p:cNvSpPr txBox="1"/>
          <p:nvPr/>
        </p:nvSpPr>
        <p:spPr>
          <a:xfrm>
            <a:off x="6934200" y="300233"/>
            <a:ext cx="10143850" cy="1846659"/>
          </a:xfrm>
          <a:prstGeom prst="rect">
            <a:avLst/>
          </a:prstGeom>
        </p:spPr>
        <p:txBody>
          <a:bodyPr wrap="square" lIns="0" tIns="0" rIns="0" bIns="0" rtlCol="0" anchor="t">
            <a:spAutoFit/>
          </a:bodyPr>
          <a:lstStyle/>
          <a:p>
            <a:pPr marL="0" indent="0">
              <a:buNone/>
            </a:pPr>
            <a:r>
              <a:rPr lang="es-BO" sz="6000" dirty="0">
                <a:solidFill>
                  <a:srgbClr val="002060"/>
                </a:solidFill>
                <a:latin typeface="Aharoni" panose="02010803020104030203" pitchFamily="2" charset="-79"/>
                <a:ea typeface="Unbounded Bold" pitchFamily="34" charset="-122"/>
                <a:cs typeface="Aharoni" panose="02010803020104030203" pitchFamily="2" charset="-79"/>
              </a:rPr>
              <a:t>Programa desarrollo de liderazgo </a:t>
            </a:r>
            <a:endParaRPr lang="es-BO" sz="6000" dirty="0">
              <a:solidFill>
                <a:srgbClr val="002060"/>
              </a:solidFill>
              <a:latin typeface="Aharoni" panose="02010803020104030203" pitchFamily="2" charset="-79"/>
              <a:cs typeface="Aharoni" panose="02010803020104030203" pitchFamily="2" charset="-79"/>
            </a:endParaRPr>
          </a:p>
        </p:txBody>
      </p:sp>
      <p:sp>
        <p:nvSpPr>
          <p:cNvPr id="19" name="TextBox 19"/>
          <p:cNvSpPr txBox="1"/>
          <p:nvPr/>
        </p:nvSpPr>
        <p:spPr>
          <a:xfrm>
            <a:off x="6974545" y="2146892"/>
            <a:ext cx="10551455" cy="4083810"/>
          </a:xfrm>
          <a:prstGeom prst="rect">
            <a:avLst/>
          </a:prstGeom>
        </p:spPr>
        <p:txBody>
          <a:bodyPr wrap="square" lIns="0" tIns="0" rIns="0" bIns="0" rtlCol="0" anchor="t">
            <a:spAutoFit/>
          </a:bodyPr>
          <a:lstStyle/>
          <a:p>
            <a:r>
              <a:rPr lang="es-BO" sz="3200" spc="30" dirty="0">
                <a:solidFill>
                  <a:srgbClr val="002060"/>
                </a:solidFill>
                <a:ea typeface="Montserrat"/>
                <a:cs typeface="Times New Roman" panose="02020603050405020304" pitchFamily="18" charset="0"/>
                <a:sym typeface="Montserrat"/>
              </a:rPr>
              <a:t>Esta dimensión esta destinada a desarrollar competencias en los lideres o futuros líderes de la empresa producto de un plan de </a:t>
            </a:r>
            <a:r>
              <a:rPr lang="es-BO" sz="3200" spc="30" dirty="0" err="1">
                <a:solidFill>
                  <a:srgbClr val="002060"/>
                </a:solidFill>
                <a:ea typeface="Montserrat"/>
                <a:cs typeface="Times New Roman" panose="02020603050405020304" pitchFamily="18" charset="0"/>
                <a:sym typeface="Montserrat"/>
              </a:rPr>
              <a:t>high</a:t>
            </a:r>
            <a:r>
              <a:rPr lang="es-BO" sz="3200" spc="30" dirty="0">
                <a:solidFill>
                  <a:srgbClr val="002060"/>
                </a:solidFill>
                <a:ea typeface="Montserrat"/>
                <a:cs typeface="Times New Roman" panose="02020603050405020304" pitchFamily="18" charset="0"/>
                <a:sym typeface="Montserrat"/>
              </a:rPr>
              <a:t> </a:t>
            </a:r>
            <a:r>
              <a:rPr lang="es-BO" sz="3200" spc="30" dirty="0" err="1">
                <a:solidFill>
                  <a:srgbClr val="002060"/>
                </a:solidFill>
                <a:ea typeface="Montserrat"/>
                <a:cs typeface="Times New Roman" panose="02020603050405020304" pitchFamily="18" charset="0"/>
                <a:sym typeface="Montserrat"/>
              </a:rPr>
              <a:t>potential</a:t>
            </a:r>
            <a:r>
              <a:rPr lang="es-BO" sz="3200" spc="30" dirty="0">
                <a:solidFill>
                  <a:srgbClr val="002060"/>
                </a:solidFill>
                <a:ea typeface="Montserrat"/>
                <a:cs typeface="Times New Roman" panose="02020603050405020304" pitchFamily="18" charset="0"/>
                <a:sym typeface="Montserrat"/>
              </a:rPr>
              <a:t>. Tenemos la orientación a desarrollar competencial para que la persona que ejerza el liderazgo sea capaz de ubicar la mejor manera de ejercerlo relacionado con el nivel de madurez del equipo a su cargo. Está dimensión de Liderazgo esta compuesta por 4 talleres y dos Programas: 12 Competencias de un Líder Eficaz y Train </a:t>
            </a:r>
            <a:r>
              <a:rPr lang="es-BO" sz="3200" spc="30" dirty="0" err="1">
                <a:solidFill>
                  <a:srgbClr val="002060"/>
                </a:solidFill>
                <a:ea typeface="Montserrat"/>
                <a:cs typeface="Times New Roman" panose="02020603050405020304" pitchFamily="18" charset="0"/>
                <a:sym typeface="Montserrat"/>
              </a:rPr>
              <a:t>The</a:t>
            </a:r>
            <a:r>
              <a:rPr lang="es-BO" sz="3200" spc="30" dirty="0">
                <a:solidFill>
                  <a:srgbClr val="002060"/>
                </a:solidFill>
                <a:ea typeface="Montserrat"/>
                <a:cs typeface="Times New Roman" panose="02020603050405020304" pitchFamily="18" charset="0"/>
                <a:sym typeface="Montserrat"/>
              </a:rPr>
              <a:t> </a:t>
            </a:r>
            <a:r>
              <a:rPr lang="es-BO" sz="3200" spc="30" dirty="0" err="1">
                <a:solidFill>
                  <a:srgbClr val="002060"/>
                </a:solidFill>
                <a:ea typeface="Montserrat"/>
                <a:cs typeface="Times New Roman" panose="02020603050405020304" pitchFamily="18" charset="0"/>
                <a:sym typeface="Montserrat"/>
              </a:rPr>
              <a:t>Trainer</a:t>
            </a:r>
            <a:endParaRPr lang="es-BO" sz="3200" spc="30" dirty="0">
              <a:solidFill>
                <a:srgbClr val="002060"/>
              </a:solidFill>
              <a:ea typeface="Montserrat"/>
              <a:cs typeface="Times New Roman" panose="02020603050405020304" pitchFamily="18" charset="0"/>
              <a:sym typeface="Montserrat"/>
            </a:endParaRPr>
          </a:p>
        </p:txBody>
      </p:sp>
      <p:grpSp>
        <p:nvGrpSpPr>
          <p:cNvPr id="30" name="Grupo 29">
            <a:extLst>
              <a:ext uri="{FF2B5EF4-FFF2-40B4-BE49-F238E27FC236}">
                <a16:creationId xmlns:a16="http://schemas.microsoft.com/office/drawing/2014/main" id="{2A25B37D-DDA7-2EA3-A748-97BD90FC7F9E}"/>
              </a:ext>
            </a:extLst>
          </p:cNvPr>
          <p:cNvGrpSpPr/>
          <p:nvPr/>
        </p:nvGrpSpPr>
        <p:grpSpPr>
          <a:xfrm>
            <a:off x="2180065" y="3277195"/>
            <a:ext cx="3340888" cy="3269517"/>
            <a:chOff x="11421499" y="303647"/>
            <a:chExt cx="3340888" cy="3269517"/>
          </a:xfrm>
          <a:solidFill>
            <a:srgbClr val="B3A2C7"/>
          </a:solidFill>
        </p:grpSpPr>
        <p:sp>
          <p:nvSpPr>
            <p:cNvPr id="26" name="Rectángulo 25">
              <a:extLst>
                <a:ext uri="{FF2B5EF4-FFF2-40B4-BE49-F238E27FC236}">
                  <a16:creationId xmlns:a16="http://schemas.microsoft.com/office/drawing/2014/main" id="{2B42E8F7-A6DB-E482-16FA-2F3E08AF2F4C}"/>
                </a:ext>
              </a:extLst>
            </p:cNvPr>
            <p:cNvSpPr/>
            <p:nvPr/>
          </p:nvSpPr>
          <p:spPr>
            <a:xfrm>
              <a:off x="12024092" y="303647"/>
              <a:ext cx="2135702" cy="2264548"/>
            </a:xfrm>
            <a:prstGeom prst="rect">
              <a:avLst/>
            </a:prstGeom>
            <a:solidFill>
              <a:schemeClr val="accent6">
                <a:lumMod val="60000"/>
                <a:lumOff val="40000"/>
              </a:schemeClr>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
          <p:nvSpPr>
            <p:cNvPr id="27" name="Flecha: cheurón 26">
              <a:extLst>
                <a:ext uri="{FF2B5EF4-FFF2-40B4-BE49-F238E27FC236}">
                  <a16:creationId xmlns:a16="http://schemas.microsoft.com/office/drawing/2014/main" id="{2F58077B-1DB8-ABA4-945E-4095DAFB0F80}"/>
                </a:ext>
              </a:extLst>
            </p:cNvPr>
            <p:cNvSpPr/>
            <p:nvPr/>
          </p:nvSpPr>
          <p:spPr>
            <a:xfrm rot="16200000">
              <a:off x="12146739" y="1560109"/>
              <a:ext cx="1890408" cy="2135702"/>
            </a:xfrm>
            <a:prstGeom prst="chevron">
              <a:avLst>
                <a:gd name="adj" fmla="val 38301"/>
              </a:avLst>
            </a:prstGeom>
            <a:solidFill>
              <a:schemeClr val="accent6">
                <a:lumMod val="60000"/>
                <a:lumOff val="40000"/>
              </a:schemeClr>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solidFill>
                  <a:schemeClr val="tx1"/>
                </a:solidFill>
              </a:endParaRPr>
            </a:p>
          </p:txBody>
        </p:sp>
        <p:sp>
          <p:nvSpPr>
            <p:cNvPr id="28" name="Flecha: cheurón 27">
              <a:extLst>
                <a:ext uri="{FF2B5EF4-FFF2-40B4-BE49-F238E27FC236}">
                  <a16:creationId xmlns:a16="http://schemas.microsoft.com/office/drawing/2014/main" id="{16E5755D-A3F8-E0D1-1140-6A123BE3B00D}"/>
                </a:ext>
              </a:extLst>
            </p:cNvPr>
            <p:cNvSpPr/>
            <p:nvPr/>
          </p:nvSpPr>
          <p:spPr>
            <a:xfrm rot="16200000" flipV="1">
              <a:off x="12410829" y="1131754"/>
              <a:ext cx="1320762" cy="2082320"/>
            </a:xfrm>
            <a:prstGeom prst="chevron">
              <a:avLst/>
            </a:prstGeom>
            <a:solidFill>
              <a:schemeClr val="accent6">
                <a:lumMod val="60000"/>
                <a:lumOff val="40000"/>
              </a:schemeClr>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solidFill>
                  <a:schemeClr val="tx1"/>
                </a:solidFill>
              </a:endParaRPr>
            </a:p>
          </p:txBody>
        </p:sp>
        <p:sp>
          <p:nvSpPr>
            <p:cNvPr id="29" name="CuadroTexto 28">
              <a:extLst>
                <a:ext uri="{FF2B5EF4-FFF2-40B4-BE49-F238E27FC236}">
                  <a16:creationId xmlns:a16="http://schemas.microsoft.com/office/drawing/2014/main" id="{4CCE78C4-1321-CA72-DDBE-7DF70FA4D26F}"/>
                </a:ext>
              </a:extLst>
            </p:cNvPr>
            <p:cNvSpPr txBox="1"/>
            <p:nvPr/>
          </p:nvSpPr>
          <p:spPr>
            <a:xfrm>
              <a:off x="11421499" y="1402555"/>
              <a:ext cx="3340888" cy="1077218"/>
            </a:xfrm>
            <a:prstGeom prst="rect">
              <a:avLst/>
            </a:prstGeom>
            <a:solidFill>
              <a:schemeClr val="tx1"/>
            </a:solidFill>
            <a:ln>
              <a:solidFill>
                <a:schemeClr val="tx1"/>
              </a:solidFill>
            </a:ln>
          </p:spPr>
          <p:txBody>
            <a:bodyPr wrap="square">
              <a:spAutoFit/>
            </a:bodyPr>
            <a:lstStyle/>
            <a:p>
              <a:pPr algn="ctr"/>
              <a:r>
                <a:rPr lang="es-MX" sz="3200" b="1" dirty="0">
                  <a:solidFill>
                    <a:schemeClr val="bg1"/>
                  </a:solidFill>
                </a:rPr>
                <a:t>Desarrollo del liderazgo</a:t>
              </a:r>
              <a:endParaRPr lang="es-BO" sz="3200" b="1" dirty="0">
                <a:solidFill>
                  <a:schemeClr val="bg1"/>
                </a:solidFill>
              </a:endParaRPr>
            </a:p>
          </p:txBody>
        </p:sp>
      </p:grpSp>
      <p:sp>
        <p:nvSpPr>
          <p:cNvPr id="34" name="CuadroTexto 33">
            <a:extLst>
              <a:ext uri="{FF2B5EF4-FFF2-40B4-BE49-F238E27FC236}">
                <a16:creationId xmlns:a16="http://schemas.microsoft.com/office/drawing/2014/main" id="{75B83450-161F-4D34-8010-DE3AC7483F10}"/>
              </a:ext>
            </a:extLst>
          </p:cNvPr>
          <p:cNvSpPr txBox="1"/>
          <p:nvPr/>
        </p:nvSpPr>
        <p:spPr>
          <a:xfrm>
            <a:off x="7696200" y="6580244"/>
            <a:ext cx="8153400" cy="595035"/>
          </a:xfrm>
          <a:prstGeom prst="rect">
            <a:avLst/>
          </a:prstGeom>
          <a:noFill/>
        </p:spPr>
        <p:txBody>
          <a:bodyPr wrap="square" rtlCol="0">
            <a:spAutoFit/>
          </a:bodyPr>
          <a:lstStyle/>
          <a:p>
            <a:pPr marL="0" lvl="0" indent="0" algn="l">
              <a:lnSpc>
                <a:spcPts val="4140"/>
              </a:lnSpc>
              <a:spcBef>
                <a:spcPct val="0"/>
              </a:spcBef>
            </a:pPr>
            <a:r>
              <a:rPr lang="es-BO" sz="3000" b="1" spc="294" dirty="0">
                <a:ea typeface="Times New Roman Bold"/>
                <a:cs typeface="Times New Roman" panose="02020603050405020304" pitchFamily="18" charset="0"/>
                <a:sym typeface="Times New Roman Bold"/>
              </a:rPr>
              <a:t>Comunicación Efectiva </a:t>
            </a:r>
          </a:p>
        </p:txBody>
      </p:sp>
      <p:sp>
        <p:nvSpPr>
          <p:cNvPr id="36" name="CuadroTexto 35">
            <a:extLst>
              <a:ext uri="{FF2B5EF4-FFF2-40B4-BE49-F238E27FC236}">
                <a16:creationId xmlns:a16="http://schemas.microsoft.com/office/drawing/2014/main" id="{B8028A6A-533B-4C44-8008-FBED7BD4E8DD}"/>
              </a:ext>
            </a:extLst>
          </p:cNvPr>
          <p:cNvSpPr txBox="1"/>
          <p:nvPr/>
        </p:nvSpPr>
        <p:spPr>
          <a:xfrm>
            <a:off x="7696199" y="7428298"/>
            <a:ext cx="10101545" cy="595035"/>
          </a:xfrm>
          <a:prstGeom prst="rect">
            <a:avLst/>
          </a:prstGeom>
          <a:noFill/>
        </p:spPr>
        <p:txBody>
          <a:bodyPr wrap="square" rtlCol="0">
            <a:spAutoFit/>
          </a:bodyPr>
          <a:lstStyle/>
          <a:p>
            <a:pPr marL="0" lvl="0" indent="0" algn="l">
              <a:lnSpc>
                <a:spcPts val="4140"/>
              </a:lnSpc>
              <a:spcBef>
                <a:spcPct val="0"/>
              </a:spcBef>
            </a:pPr>
            <a:r>
              <a:rPr lang="es-BO" sz="3000" b="1" spc="294">
                <a:ea typeface="Times New Roman"/>
                <a:cs typeface="Times New Roman" panose="02020603050405020304" pitchFamily="18" charset="0"/>
                <a:sym typeface="Times New Roman"/>
              </a:rPr>
              <a:t>Liderazgo: Una Perspectiva de Equipo</a:t>
            </a:r>
          </a:p>
        </p:txBody>
      </p:sp>
      <p:sp>
        <p:nvSpPr>
          <p:cNvPr id="38" name="CuadroTexto 37">
            <a:extLst>
              <a:ext uri="{FF2B5EF4-FFF2-40B4-BE49-F238E27FC236}">
                <a16:creationId xmlns:a16="http://schemas.microsoft.com/office/drawing/2014/main" id="{7E809D89-9D35-3319-BCA1-B53C80157B8C}"/>
              </a:ext>
            </a:extLst>
          </p:cNvPr>
          <p:cNvSpPr txBox="1"/>
          <p:nvPr/>
        </p:nvSpPr>
        <p:spPr>
          <a:xfrm>
            <a:off x="7696199" y="8221813"/>
            <a:ext cx="8153400" cy="595035"/>
          </a:xfrm>
          <a:prstGeom prst="rect">
            <a:avLst/>
          </a:prstGeom>
          <a:noFill/>
        </p:spPr>
        <p:txBody>
          <a:bodyPr wrap="square" rtlCol="0">
            <a:spAutoFit/>
          </a:bodyPr>
          <a:lstStyle/>
          <a:p>
            <a:pPr marL="0" lvl="0" indent="0" algn="l">
              <a:lnSpc>
                <a:spcPts val="4140"/>
              </a:lnSpc>
              <a:spcBef>
                <a:spcPct val="0"/>
              </a:spcBef>
            </a:pPr>
            <a:r>
              <a:rPr lang="es-BO" sz="3000" b="1" spc="294" dirty="0">
                <a:ea typeface="Times New Roman"/>
                <a:cs typeface="Times New Roman" panose="02020603050405020304" pitchFamily="18" charset="0"/>
                <a:sym typeface="Times New Roman"/>
              </a:rPr>
              <a:t>Formación de Equipo de Alto Desempeño </a:t>
            </a:r>
          </a:p>
        </p:txBody>
      </p:sp>
      <p:sp>
        <p:nvSpPr>
          <p:cNvPr id="18" name="CuadroTexto 17">
            <a:extLst>
              <a:ext uri="{FF2B5EF4-FFF2-40B4-BE49-F238E27FC236}">
                <a16:creationId xmlns:a16="http://schemas.microsoft.com/office/drawing/2014/main" id="{100CD617-F56B-4AD9-B024-890E359907BB}"/>
              </a:ext>
            </a:extLst>
          </p:cNvPr>
          <p:cNvSpPr txBox="1"/>
          <p:nvPr/>
        </p:nvSpPr>
        <p:spPr>
          <a:xfrm>
            <a:off x="7672881" y="9153629"/>
            <a:ext cx="8153400" cy="595035"/>
          </a:xfrm>
          <a:prstGeom prst="rect">
            <a:avLst/>
          </a:prstGeom>
          <a:noFill/>
        </p:spPr>
        <p:txBody>
          <a:bodyPr wrap="square" rtlCol="0">
            <a:spAutoFit/>
          </a:bodyPr>
          <a:lstStyle/>
          <a:p>
            <a:pPr marL="0" lvl="0" indent="0" algn="l">
              <a:lnSpc>
                <a:spcPts val="4140"/>
              </a:lnSpc>
              <a:spcBef>
                <a:spcPct val="0"/>
              </a:spcBef>
            </a:pPr>
            <a:r>
              <a:rPr lang="es-BO" sz="3000" b="1" spc="294" dirty="0">
                <a:ea typeface="Times New Roman"/>
                <a:cs typeface="Times New Roman" panose="02020603050405020304" pitchFamily="18" charset="0"/>
                <a:sym typeface="Times New Roman"/>
              </a:rPr>
              <a:t>Reuniones Efectivas </a:t>
            </a:r>
          </a:p>
        </p:txBody>
      </p:sp>
      <p:grpSp>
        <p:nvGrpSpPr>
          <p:cNvPr id="4" name="Grupo 3">
            <a:extLst>
              <a:ext uri="{FF2B5EF4-FFF2-40B4-BE49-F238E27FC236}">
                <a16:creationId xmlns:a16="http://schemas.microsoft.com/office/drawing/2014/main" id="{5F99C164-C432-4D21-A8CE-7C2B43AC1E28}"/>
              </a:ext>
            </a:extLst>
          </p:cNvPr>
          <p:cNvGrpSpPr/>
          <p:nvPr/>
        </p:nvGrpSpPr>
        <p:grpSpPr>
          <a:xfrm>
            <a:off x="6797311" y="9168869"/>
            <a:ext cx="688176" cy="688605"/>
            <a:chOff x="6406877" y="9441171"/>
            <a:chExt cx="688176" cy="688605"/>
          </a:xfrm>
          <a:solidFill>
            <a:srgbClr val="002060"/>
          </a:solidFill>
        </p:grpSpPr>
        <p:sp>
          <p:nvSpPr>
            <p:cNvPr id="25" name="Freeform 21">
              <a:extLst>
                <a:ext uri="{FF2B5EF4-FFF2-40B4-BE49-F238E27FC236}">
                  <a16:creationId xmlns:a16="http://schemas.microsoft.com/office/drawing/2014/main" id="{463D55B7-1AF3-43C9-A796-DE24025CC3D8}"/>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31" name="TextBox 22">
              <a:extLst>
                <a:ext uri="{FF2B5EF4-FFF2-40B4-BE49-F238E27FC236}">
                  <a16:creationId xmlns:a16="http://schemas.microsoft.com/office/drawing/2014/main" id="{017BF93C-1025-490A-9094-8742BE3FB07C}"/>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4</a:t>
              </a:r>
            </a:p>
          </p:txBody>
        </p:sp>
      </p:grpSp>
      <p:grpSp>
        <p:nvGrpSpPr>
          <p:cNvPr id="32" name="Grupo 31">
            <a:extLst>
              <a:ext uri="{FF2B5EF4-FFF2-40B4-BE49-F238E27FC236}">
                <a16:creationId xmlns:a16="http://schemas.microsoft.com/office/drawing/2014/main" id="{FE1FC4C4-4FBB-4AF4-B9D2-316F55F6D799}"/>
              </a:ext>
            </a:extLst>
          </p:cNvPr>
          <p:cNvGrpSpPr/>
          <p:nvPr/>
        </p:nvGrpSpPr>
        <p:grpSpPr>
          <a:xfrm>
            <a:off x="6797311" y="8259862"/>
            <a:ext cx="688176" cy="688605"/>
            <a:chOff x="6406877" y="9441171"/>
            <a:chExt cx="688176" cy="688605"/>
          </a:xfrm>
          <a:solidFill>
            <a:srgbClr val="002060"/>
          </a:solidFill>
        </p:grpSpPr>
        <p:sp>
          <p:nvSpPr>
            <p:cNvPr id="39" name="Freeform 21">
              <a:extLst>
                <a:ext uri="{FF2B5EF4-FFF2-40B4-BE49-F238E27FC236}">
                  <a16:creationId xmlns:a16="http://schemas.microsoft.com/office/drawing/2014/main" id="{DAE4AC9D-03C5-4827-B05F-5576FFD3679F}"/>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0" name="TextBox 22">
              <a:extLst>
                <a:ext uri="{FF2B5EF4-FFF2-40B4-BE49-F238E27FC236}">
                  <a16:creationId xmlns:a16="http://schemas.microsoft.com/office/drawing/2014/main" id="{D27D851A-7F39-419D-A917-6CCEB0737920}"/>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3</a:t>
              </a:r>
            </a:p>
          </p:txBody>
        </p:sp>
      </p:grpSp>
      <p:grpSp>
        <p:nvGrpSpPr>
          <p:cNvPr id="41" name="Grupo 40">
            <a:extLst>
              <a:ext uri="{FF2B5EF4-FFF2-40B4-BE49-F238E27FC236}">
                <a16:creationId xmlns:a16="http://schemas.microsoft.com/office/drawing/2014/main" id="{751AA0A4-534A-4EDE-97FA-C33B57732AB1}"/>
              </a:ext>
            </a:extLst>
          </p:cNvPr>
          <p:cNvGrpSpPr/>
          <p:nvPr/>
        </p:nvGrpSpPr>
        <p:grpSpPr>
          <a:xfrm>
            <a:off x="6797311" y="7403287"/>
            <a:ext cx="688176" cy="688605"/>
            <a:chOff x="6406877" y="9441171"/>
            <a:chExt cx="688176" cy="688605"/>
          </a:xfrm>
          <a:solidFill>
            <a:srgbClr val="002060"/>
          </a:solidFill>
        </p:grpSpPr>
        <p:sp>
          <p:nvSpPr>
            <p:cNvPr id="42" name="Freeform 21">
              <a:extLst>
                <a:ext uri="{FF2B5EF4-FFF2-40B4-BE49-F238E27FC236}">
                  <a16:creationId xmlns:a16="http://schemas.microsoft.com/office/drawing/2014/main" id="{3481381A-1B85-4BCB-A73C-367C50FE5D28}"/>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3" name="TextBox 22">
              <a:extLst>
                <a:ext uri="{FF2B5EF4-FFF2-40B4-BE49-F238E27FC236}">
                  <a16:creationId xmlns:a16="http://schemas.microsoft.com/office/drawing/2014/main" id="{E8C6253B-0663-4BAC-8FAF-CAC1D1F49369}"/>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2</a:t>
              </a:r>
            </a:p>
          </p:txBody>
        </p:sp>
      </p:grpSp>
      <p:grpSp>
        <p:nvGrpSpPr>
          <p:cNvPr id="44" name="Grupo 43">
            <a:extLst>
              <a:ext uri="{FF2B5EF4-FFF2-40B4-BE49-F238E27FC236}">
                <a16:creationId xmlns:a16="http://schemas.microsoft.com/office/drawing/2014/main" id="{64AE0E81-80C5-4C99-BF54-7F509F543584}"/>
              </a:ext>
            </a:extLst>
          </p:cNvPr>
          <p:cNvGrpSpPr/>
          <p:nvPr/>
        </p:nvGrpSpPr>
        <p:grpSpPr>
          <a:xfrm>
            <a:off x="6797311" y="6546712"/>
            <a:ext cx="688176" cy="688605"/>
            <a:chOff x="6406877" y="9441171"/>
            <a:chExt cx="688176" cy="688605"/>
          </a:xfrm>
          <a:solidFill>
            <a:srgbClr val="002060"/>
          </a:solidFill>
        </p:grpSpPr>
        <p:sp>
          <p:nvSpPr>
            <p:cNvPr id="45" name="Freeform 21">
              <a:extLst>
                <a:ext uri="{FF2B5EF4-FFF2-40B4-BE49-F238E27FC236}">
                  <a16:creationId xmlns:a16="http://schemas.microsoft.com/office/drawing/2014/main" id="{8165326A-8300-49BD-B105-7441BF2FB4E9}"/>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6" name="TextBox 22">
              <a:extLst>
                <a:ext uri="{FF2B5EF4-FFF2-40B4-BE49-F238E27FC236}">
                  <a16:creationId xmlns:a16="http://schemas.microsoft.com/office/drawing/2014/main" id="{4B4C29F5-B8D9-4F65-A822-929AB6C9286C}"/>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1</a:t>
              </a:r>
            </a:p>
          </p:txBody>
        </p:sp>
      </p:grpSp>
    </p:spTree>
    <p:extLst>
      <p:ext uri="{BB962C8B-B14F-4D97-AF65-F5344CB8AC3E}">
        <p14:creationId xmlns:p14="http://schemas.microsoft.com/office/powerpoint/2010/main" val="249598868"/>
      </p:ext>
    </p:extLst>
  </p:cSld>
  <p:clrMapOvr>
    <a:masterClrMapping/>
  </p:clrMapOvr>
  <mc:AlternateContent xmlns:mc="http://schemas.openxmlformats.org/markup-compatibility/2006" xmlns:p14="http://schemas.microsoft.com/office/powerpoint/2010/main">
    <mc:Choice Requires="p14">
      <p:transition spd="slow" p14:dur="2000" advTm="3564"/>
    </mc:Choice>
    <mc:Fallback xmlns="">
      <p:transition spd="slow" advTm="3564"/>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7C298"/>
        </a:solidFill>
        <a:effectLst/>
      </p:bgPr>
    </p:bg>
    <p:spTree>
      <p:nvGrpSpPr>
        <p:cNvPr id="1" name=""/>
        <p:cNvGrpSpPr/>
        <p:nvPr/>
      </p:nvGrpSpPr>
      <p:grpSpPr>
        <a:xfrm>
          <a:off x="0" y="0"/>
          <a:ext cx="0" cy="0"/>
          <a:chOff x="0" y="0"/>
          <a:chExt cx="0" cy="0"/>
        </a:xfrm>
      </p:grpSpPr>
      <p:sp>
        <p:nvSpPr>
          <p:cNvPr id="28" name="TextBox 28"/>
          <p:cNvSpPr txBox="1"/>
          <p:nvPr/>
        </p:nvSpPr>
        <p:spPr>
          <a:xfrm>
            <a:off x="6705602" y="726000"/>
            <a:ext cx="8943640" cy="602088"/>
          </a:xfrm>
          <a:prstGeom prst="rect">
            <a:avLst/>
          </a:prstGeom>
        </p:spPr>
        <p:txBody>
          <a:bodyPr wrap="square" lIns="0" tIns="0" rIns="0" bIns="0" rtlCol="0" anchor="t">
            <a:spAutoFit/>
          </a:bodyPr>
          <a:lstStyle/>
          <a:p>
            <a:pPr marL="0" lvl="0" indent="0" algn="l">
              <a:lnSpc>
                <a:spcPts val="4140"/>
              </a:lnSpc>
              <a:spcBef>
                <a:spcPct val="0"/>
              </a:spcBef>
            </a:pPr>
            <a:r>
              <a:rPr lang="es-BO" sz="5400" b="1" spc="294" dirty="0">
                <a:solidFill>
                  <a:srgbClr val="002060"/>
                </a:solidFill>
                <a:latin typeface="Aharoni" panose="02010803020104030203" pitchFamily="2" charset="-79"/>
                <a:ea typeface="Times New Roman Bold"/>
                <a:cs typeface="Aharoni" panose="02010803020104030203" pitchFamily="2" charset="-79"/>
                <a:sym typeface="Times New Roman Bold"/>
              </a:rPr>
              <a:t>Comunicación Efectiva </a:t>
            </a:r>
          </a:p>
        </p:txBody>
      </p:sp>
      <p:sp>
        <p:nvSpPr>
          <p:cNvPr id="29" name="TextBox 29"/>
          <p:cNvSpPr txBox="1"/>
          <p:nvPr/>
        </p:nvSpPr>
        <p:spPr>
          <a:xfrm>
            <a:off x="6721332" y="4618621"/>
            <a:ext cx="4861068" cy="4573047"/>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marL="457200" indent="-457200" algn="l">
              <a:buFont typeface="Wingdings" panose="05000000000000000000" pitchFamily="2" charset="2"/>
              <a:buChar char="§"/>
            </a:pPr>
            <a:endParaRPr lang="es-BO" sz="2800" b="1" spc="59" dirty="0">
              <a:solidFill>
                <a:srgbClr val="002060"/>
              </a:solidFill>
              <a:ea typeface="Times New Roman Bold"/>
              <a:cs typeface="Times New Roman" panose="02020603050405020304" pitchFamily="18" charset="0"/>
              <a:sym typeface="Times New Roman Bold"/>
            </a:endParaRP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técnicas de comunicación que me permitan cuidar tus intereses sin agredir o aprovecharse del resto</a:t>
            </a: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competencias para mejorar el impacto positivo de nuestra comunicación</a:t>
            </a: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Técnicas de manipulación a través de la comunicación</a:t>
            </a:r>
          </a:p>
        </p:txBody>
      </p:sp>
      <p:sp>
        <p:nvSpPr>
          <p:cNvPr id="31" name="TextBox 31"/>
          <p:cNvSpPr txBox="1"/>
          <p:nvPr/>
        </p:nvSpPr>
        <p:spPr>
          <a:xfrm>
            <a:off x="12496800" y="4113817"/>
            <a:ext cx="4477344" cy="5006499"/>
          </a:xfrm>
          <a:prstGeom prst="rect">
            <a:avLst/>
          </a:prstGeom>
        </p:spPr>
        <p:txBody>
          <a:bodyPr wrap="square" lIns="0" tIns="0" rIns="0" bIns="0" rtlCol="0" anchor="t">
            <a:spAutoFit/>
          </a:bodyPr>
          <a:lstStyle/>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algn="l">
              <a:lnSpc>
                <a:spcPts val="3150"/>
              </a:lnSpc>
            </a:pPr>
            <a:endParaRPr lang="es-BO" b="1" dirty="0">
              <a:latin typeface="Times New Roman" panose="02020603050405020304" pitchFamily="18" charset="0"/>
              <a:ea typeface="Times New Roman Bold"/>
              <a:cs typeface="Times New Roman" panose="02020603050405020304" pitchFamily="18" charset="0"/>
              <a:sym typeface="Times New Roman Bold"/>
            </a:endParaRP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Posición Del Comportamiento Frente A Los Demás</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Técnicas De Comunicación Efectiva</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Técnicas De Manipulación</a:t>
            </a:r>
          </a:p>
          <a:p>
            <a:pPr marL="194310" lvl="1" algn="l">
              <a:lnSpc>
                <a:spcPts val="3150"/>
              </a:lnSpc>
            </a:pPr>
            <a:endParaRPr lang="es-BO" sz="2800" dirty="0">
              <a:solidFill>
                <a:srgbClr val="002060"/>
              </a:solidFill>
              <a:ea typeface="Times New Roman"/>
              <a:cs typeface="Times New Roman" panose="02020603050405020304" pitchFamily="18" charset="0"/>
              <a:sym typeface="Times New Roman"/>
            </a:endParaRPr>
          </a:p>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algn="l">
              <a:lnSpc>
                <a:spcPts val="3150"/>
              </a:lnSpc>
            </a:pPr>
            <a:endParaRPr lang="en-US" sz="4000" b="1" dirty="0">
              <a:solidFill>
                <a:srgbClr val="002060"/>
              </a:solidFill>
              <a:latin typeface="Times New Roman" panose="02020603050405020304" pitchFamily="18" charset="0"/>
              <a:ea typeface="Times New Roman Bold"/>
              <a:cs typeface="Times New Roman" panose="02020603050405020304" pitchFamily="18" charset="0"/>
              <a:sym typeface="Times New Roman Bold"/>
            </a:endParaRPr>
          </a:p>
          <a:p>
            <a:pPr marL="480060" lvl="1" indent="-285750">
              <a:buFont typeface="Wingdings" panose="05000000000000000000" pitchFamily="2" charset="2"/>
              <a:buChar char="§"/>
            </a:pPr>
            <a:r>
              <a:rPr lang="es-MX" sz="2400" spc="53" noProof="0" dirty="0">
                <a:solidFill>
                  <a:srgbClr val="002060"/>
                </a:solidFill>
                <a:latin typeface="+mj-lt"/>
                <a:cs typeface="Times New Roman" panose="02020603050405020304" pitchFamily="18" charset="0"/>
              </a:rPr>
              <a:t>Presencial</a:t>
            </a:r>
          </a:p>
          <a:p>
            <a:pPr marL="480060" lvl="1" indent="-285750">
              <a:buFont typeface="Wingdings" panose="05000000000000000000" pitchFamily="2" charset="2"/>
              <a:buChar char="§"/>
            </a:pPr>
            <a:r>
              <a:rPr lang="es-MX" sz="2400" spc="53" dirty="0">
                <a:solidFill>
                  <a:srgbClr val="002060"/>
                </a:solidFill>
                <a:latin typeface="+mj-lt"/>
                <a:cs typeface="Times New Roman" panose="02020603050405020304" pitchFamily="18" charset="0"/>
              </a:rPr>
              <a:t>Jornada de 6 horas</a:t>
            </a:r>
          </a:p>
          <a:p>
            <a:pPr marL="480060" lvl="1" indent="-285750">
              <a:buFont typeface="Wingdings" panose="05000000000000000000" pitchFamily="2" charset="2"/>
              <a:buChar char="§"/>
            </a:pPr>
            <a:r>
              <a:rPr lang="es-MX" sz="2400" spc="53" noProof="0" dirty="0">
                <a:solidFill>
                  <a:srgbClr val="002060"/>
                </a:solidFill>
                <a:latin typeface="+mj-lt"/>
                <a:cs typeface="Times New Roman" panose="02020603050405020304" pitchFamily="18" charset="0"/>
              </a:rPr>
              <a:t>Jornada de 8 hora </a:t>
            </a:r>
            <a:endParaRPr lang="es-BO" sz="2400" dirty="0">
              <a:solidFill>
                <a:srgbClr val="002060"/>
              </a:solidFill>
              <a:ea typeface="Times New Roman"/>
              <a:cs typeface="Times New Roman" panose="02020603050405020304" pitchFamily="18" charset="0"/>
              <a:sym typeface="Times New Roman"/>
            </a:endParaRPr>
          </a:p>
        </p:txBody>
      </p:sp>
      <p:sp>
        <p:nvSpPr>
          <p:cNvPr id="35" name="TextBox 35"/>
          <p:cNvSpPr txBox="1"/>
          <p:nvPr/>
        </p:nvSpPr>
        <p:spPr>
          <a:xfrm>
            <a:off x="6705602" y="1459844"/>
            <a:ext cx="10667996" cy="2308324"/>
          </a:xfrm>
          <a:prstGeom prst="rect">
            <a:avLst/>
          </a:prstGeom>
        </p:spPr>
        <p:txBody>
          <a:bodyPr wrap="square" lIns="0" tIns="0" rIns="0" bIns="0" rtlCol="0" anchor="t">
            <a:spAutoFit/>
          </a:bodyPr>
          <a:lstStyle/>
          <a:p>
            <a:pPr>
              <a:spcBef>
                <a:spcPct val="0"/>
              </a:spcBef>
            </a:pPr>
            <a:r>
              <a:rPr lang="es-BO" sz="3000" spc="50" dirty="0">
                <a:solidFill>
                  <a:srgbClr val="002060"/>
                </a:solidFill>
                <a:ea typeface="Kollektif"/>
                <a:cs typeface="Times New Roman" panose="02020603050405020304" pitchFamily="18" charset="0"/>
                <a:sym typeface="Kollektif"/>
              </a:rPr>
              <a:t>El programa se enfoca en mejorar las habilidades de comunicación para una mejor interacción e impacto. En este taller las personas podrán comprender nuestras tendencias de pensamiento y el curso del lenguaje que los argumentan, encontrando una sintonía entre lo que queremos decir y lo que transmitimos.</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1811000" y="4113817"/>
            <a:ext cx="0" cy="5936724"/>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8" name="Diagrama de flujo: retraso 7">
            <a:extLst>
              <a:ext uri="{FF2B5EF4-FFF2-40B4-BE49-F238E27FC236}">
                <a16:creationId xmlns:a16="http://schemas.microsoft.com/office/drawing/2014/main" id="{62BA4160-999A-44E2-9409-B8ED2EDC4FB8}"/>
              </a:ext>
            </a:extLst>
          </p:cNvPr>
          <p:cNvSpPr/>
          <p:nvPr/>
        </p:nvSpPr>
        <p:spPr>
          <a:xfrm>
            <a:off x="6481" y="0"/>
            <a:ext cx="6371952" cy="10287000"/>
          </a:xfrm>
          <a:prstGeom prst="flowChartDelay">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
        <p:nvSpPr>
          <p:cNvPr id="2" name="Diagrama de flujo: retraso 1">
            <a:extLst>
              <a:ext uri="{FF2B5EF4-FFF2-40B4-BE49-F238E27FC236}">
                <a16:creationId xmlns:a16="http://schemas.microsoft.com/office/drawing/2014/main" id="{4878088E-234D-39B8-BD0A-86B447BE73AC}"/>
              </a:ext>
            </a:extLst>
          </p:cNvPr>
          <p:cNvSpPr/>
          <p:nvPr/>
        </p:nvSpPr>
        <p:spPr>
          <a:xfrm>
            <a:off x="26534" y="-18047"/>
            <a:ext cx="6371952" cy="10287000"/>
          </a:xfrm>
          <a:prstGeom prst="flowChartDelay">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Tree>
    <p:extLst>
      <p:ext uri="{BB962C8B-B14F-4D97-AF65-F5344CB8AC3E}">
        <p14:creationId xmlns:p14="http://schemas.microsoft.com/office/powerpoint/2010/main" val="3790984055"/>
      </p:ext>
    </p:extLst>
  </p:cSld>
  <p:clrMapOvr>
    <a:masterClrMapping/>
  </p:clrMapOvr>
  <mc:AlternateContent xmlns:mc="http://schemas.openxmlformats.org/markup-compatibility/2006" xmlns:p14="http://schemas.microsoft.com/office/powerpoint/2010/main">
    <mc:Choice Requires="p14">
      <p:transition spd="slow" p14:dur="2000" advTm="6774"/>
    </mc:Choice>
    <mc:Fallback xmlns="">
      <p:transition spd="slow" advTm="6774"/>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C298"/>
        </a:solidFill>
        <a:effectLst/>
      </p:bgPr>
    </p:bg>
    <p:spTree>
      <p:nvGrpSpPr>
        <p:cNvPr id="1" name=""/>
        <p:cNvGrpSpPr/>
        <p:nvPr/>
      </p:nvGrpSpPr>
      <p:grpSpPr>
        <a:xfrm>
          <a:off x="0" y="0"/>
          <a:ext cx="0" cy="0"/>
          <a:chOff x="0" y="0"/>
          <a:chExt cx="0" cy="0"/>
        </a:xfrm>
      </p:grpSpPr>
      <p:sp>
        <p:nvSpPr>
          <p:cNvPr id="28" name="TextBox 28"/>
          <p:cNvSpPr txBox="1"/>
          <p:nvPr/>
        </p:nvSpPr>
        <p:spPr>
          <a:xfrm>
            <a:off x="6787589" y="317183"/>
            <a:ext cx="11929686" cy="1661993"/>
          </a:xfrm>
          <a:prstGeom prst="rect">
            <a:avLst/>
          </a:prstGeom>
        </p:spPr>
        <p:txBody>
          <a:bodyPr wrap="square" lIns="0" tIns="0" rIns="0" bIns="0" rtlCol="0" anchor="t">
            <a:spAutoFit/>
          </a:bodyPr>
          <a:lstStyle/>
          <a:p>
            <a:pPr marL="0" lvl="0" indent="0">
              <a:spcBef>
                <a:spcPct val="0"/>
              </a:spcBef>
            </a:pPr>
            <a:r>
              <a:rPr lang="es-BO" sz="5400" b="1" spc="294" dirty="0">
                <a:solidFill>
                  <a:srgbClr val="002060"/>
                </a:solidFill>
                <a:latin typeface="Aharoni" panose="02010803020104030203" pitchFamily="2" charset="-79"/>
                <a:ea typeface="Times New Roman"/>
                <a:cs typeface="Aharoni" panose="02010803020104030203" pitchFamily="2" charset="-79"/>
                <a:sym typeface="Times New Roman"/>
              </a:rPr>
              <a:t>Liderazgo: Una Perspectiva de Equipo</a:t>
            </a:r>
          </a:p>
        </p:txBody>
      </p:sp>
      <p:sp>
        <p:nvSpPr>
          <p:cNvPr id="29" name="TextBox 29"/>
          <p:cNvSpPr txBox="1"/>
          <p:nvPr/>
        </p:nvSpPr>
        <p:spPr>
          <a:xfrm>
            <a:off x="6787589" y="5574835"/>
            <a:ext cx="4757715" cy="4511491"/>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a convertir un grupo de trabajo en un equipo eficiente a través de la valoración de diferencias personales.</a:t>
            </a: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Desarrollar habilidades personales relacionadas con las etapas de madurez de los equipos de trabajo</a:t>
            </a: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Mejorar la integración de las personas en sus equipos </a:t>
            </a:r>
          </a:p>
        </p:txBody>
      </p:sp>
      <p:sp>
        <p:nvSpPr>
          <p:cNvPr id="31" name="TextBox 31"/>
          <p:cNvSpPr txBox="1"/>
          <p:nvPr/>
        </p:nvSpPr>
        <p:spPr>
          <a:xfrm>
            <a:off x="12338975" y="5784056"/>
            <a:ext cx="5545442" cy="4185761"/>
          </a:xfrm>
          <a:prstGeom prst="rect">
            <a:avLst/>
          </a:prstGeom>
        </p:spPr>
        <p:txBody>
          <a:bodyPr wrap="square" lIns="0" tIns="0" rIns="0" bIns="0" rtlCol="0" anchor="t">
            <a:spAutoFit/>
          </a:bodyPr>
          <a:lstStyle/>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Etapas de desarrollo de un equipo.</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Teoría del liderazgo situacional.</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Estilos de liderazgo.</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Habilidad de actuación de un líder y herramientas gestiónales</a:t>
            </a:r>
          </a:p>
          <a:p>
            <a:pPr marL="194310" lvl="1" algn="l">
              <a:lnSpc>
                <a:spcPts val="3150"/>
              </a:lnSpc>
            </a:pPr>
            <a:endParaRPr lang="es-BO" sz="2800" dirty="0">
              <a:solidFill>
                <a:srgbClr val="002060"/>
              </a:solidFill>
              <a:ea typeface="Times New Roman"/>
              <a:cs typeface="Times New Roman" panose="02020603050405020304" pitchFamily="18" charset="0"/>
              <a:sym typeface="Times New Roman"/>
            </a:endParaRPr>
          </a:p>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marL="480060" lvl="1" indent="-285750">
              <a:buFont typeface="Wingdings" panose="05000000000000000000" pitchFamily="2" charset="2"/>
              <a:buChar char="§"/>
            </a:pPr>
            <a:r>
              <a:rPr lang="es-MX" sz="2400" spc="53" noProof="0" dirty="0">
                <a:solidFill>
                  <a:srgbClr val="002060"/>
                </a:solidFill>
                <a:latin typeface="+mj-lt"/>
                <a:cs typeface="Times New Roman" panose="02020603050405020304" pitchFamily="18" charset="0"/>
              </a:rPr>
              <a:t>Presencial</a:t>
            </a:r>
          </a:p>
          <a:p>
            <a:pPr marL="480060" lvl="1" indent="-285750">
              <a:buFont typeface="Wingdings" panose="05000000000000000000" pitchFamily="2" charset="2"/>
              <a:buChar char="§"/>
            </a:pPr>
            <a:r>
              <a:rPr lang="es-MX" sz="2400" spc="53" dirty="0">
                <a:solidFill>
                  <a:srgbClr val="002060"/>
                </a:solidFill>
                <a:latin typeface="+mj-lt"/>
                <a:cs typeface="Times New Roman" panose="02020603050405020304" pitchFamily="18" charset="0"/>
              </a:rPr>
              <a:t>Jornada de 6 horas</a:t>
            </a:r>
          </a:p>
          <a:p>
            <a:pPr marL="480060" lvl="1" indent="-285750">
              <a:buFont typeface="Wingdings" panose="05000000000000000000" pitchFamily="2" charset="2"/>
              <a:buChar char="§"/>
            </a:pPr>
            <a:r>
              <a:rPr lang="es-MX" sz="2400" spc="53" noProof="0" dirty="0">
                <a:solidFill>
                  <a:srgbClr val="002060"/>
                </a:solidFill>
                <a:latin typeface="+mj-lt"/>
                <a:cs typeface="Times New Roman" panose="02020603050405020304" pitchFamily="18" charset="0"/>
              </a:rPr>
              <a:t>Jornada de 8 hora </a:t>
            </a:r>
            <a:endParaRPr lang="es-BO" sz="2400" dirty="0">
              <a:solidFill>
                <a:srgbClr val="002060"/>
              </a:solidFill>
              <a:ea typeface="Times New Roman"/>
              <a:cs typeface="Times New Roman" panose="02020603050405020304" pitchFamily="18" charset="0"/>
              <a:sym typeface="Times New Roman"/>
            </a:endParaRPr>
          </a:p>
        </p:txBody>
      </p:sp>
      <p:sp>
        <p:nvSpPr>
          <p:cNvPr id="35" name="TextBox 35"/>
          <p:cNvSpPr txBox="1"/>
          <p:nvPr/>
        </p:nvSpPr>
        <p:spPr>
          <a:xfrm>
            <a:off x="6819673" y="2044822"/>
            <a:ext cx="11134856" cy="3231654"/>
          </a:xfrm>
          <a:prstGeom prst="rect">
            <a:avLst/>
          </a:prstGeom>
        </p:spPr>
        <p:txBody>
          <a:bodyPr wrap="square" lIns="0" tIns="0" rIns="0" bIns="0" rtlCol="0" anchor="t">
            <a:spAutoFit/>
          </a:bodyPr>
          <a:lstStyle/>
          <a:p>
            <a:pPr>
              <a:spcBef>
                <a:spcPct val="0"/>
              </a:spcBef>
            </a:pPr>
            <a:r>
              <a:rPr lang="es-BO" sz="3000" spc="50" dirty="0">
                <a:solidFill>
                  <a:srgbClr val="002060"/>
                </a:solidFill>
                <a:ea typeface="Kollektif"/>
                <a:cs typeface="Times New Roman" panose="02020603050405020304" pitchFamily="18" charset="0"/>
                <a:sym typeface="Kollektif"/>
              </a:rPr>
              <a:t>Basado en el enfoque de liderazgo situacional, permite mejorar sus oportunidades de actuación como líderes en las diferentes etapas de madurez que atraviesa un equipo, aprendiendo a desarrollar compromiso y mejorando el impacto. Es un paradigma pensar que hay una mejor forma de actuar con el equipo, la mejor forma es la que está relacionada con el nivel de madurez y la dinámica del grupo a su cargo</a:t>
            </a:r>
            <a:r>
              <a:rPr lang="es-BO" sz="3000" spc="50" dirty="0">
                <a:solidFill>
                  <a:srgbClr val="000000"/>
                </a:solidFill>
                <a:ea typeface="Kollektif"/>
                <a:cs typeface="Times New Roman" panose="02020603050405020304" pitchFamily="18" charset="0"/>
                <a:sym typeface="Kollektif"/>
              </a:rPr>
              <a:t>.</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1811000" y="5482491"/>
            <a:ext cx="0" cy="444310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8" name="Diagrama de flujo: retraso 7">
            <a:extLst>
              <a:ext uri="{FF2B5EF4-FFF2-40B4-BE49-F238E27FC236}">
                <a16:creationId xmlns:a16="http://schemas.microsoft.com/office/drawing/2014/main" id="{67B2EAD2-5BB5-4340-8199-66BA081261F1}"/>
              </a:ext>
            </a:extLst>
          </p:cNvPr>
          <p:cNvSpPr/>
          <p:nvPr/>
        </p:nvSpPr>
        <p:spPr>
          <a:xfrm>
            <a:off x="-2486" y="0"/>
            <a:ext cx="6371952" cy="10287000"/>
          </a:xfrm>
          <a:prstGeom prst="flowChartDelay">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Tree>
    <p:extLst>
      <p:ext uri="{BB962C8B-B14F-4D97-AF65-F5344CB8AC3E}">
        <p14:creationId xmlns:p14="http://schemas.microsoft.com/office/powerpoint/2010/main" val="595189591"/>
      </p:ext>
    </p:extLst>
  </p:cSld>
  <p:clrMapOvr>
    <a:masterClrMapping/>
  </p:clrMapOvr>
  <mc:AlternateContent xmlns:mc="http://schemas.openxmlformats.org/markup-compatibility/2006" xmlns:p14="http://schemas.microsoft.com/office/powerpoint/2010/main">
    <mc:Choice Requires="p14">
      <p:transition spd="slow" p14:dur="2000" advTm="4009"/>
    </mc:Choice>
    <mc:Fallback xmlns="">
      <p:transition spd="slow" advTm="4009"/>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7C298"/>
        </a:solidFill>
        <a:effectLst/>
      </p:bgPr>
    </p:bg>
    <p:spTree>
      <p:nvGrpSpPr>
        <p:cNvPr id="1" name=""/>
        <p:cNvGrpSpPr/>
        <p:nvPr/>
      </p:nvGrpSpPr>
      <p:grpSpPr>
        <a:xfrm>
          <a:off x="0" y="0"/>
          <a:ext cx="0" cy="0"/>
          <a:chOff x="0" y="0"/>
          <a:chExt cx="0" cy="0"/>
        </a:xfrm>
      </p:grpSpPr>
      <p:sp>
        <p:nvSpPr>
          <p:cNvPr id="28" name="TextBox 28"/>
          <p:cNvSpPr txBox="1"/>
          <p:nvPr/>
        </p:nvSpPr>
        <p:spPr>
          <a:xfrm>
            <a:off x="6875228" y="508344"/>
            <a:ext cx="10417673" cy="1554272"/>
          </a:xfrm>
          <a:prstGeom prst="rect">
            <a:avLst/>
          </a:prstGeom>
        </p:spPr>
        <p:txBody>
          <a:bodyPr wrap="square" lIns="0" tIns="0" rIns="0" bIns="0" rtlCol="0" anchor="t">
            <a:spAutoFit/>
          </a:bodyPr>
          <a:lstStyle/>
          <a:p>
            <a:pPr>
              <a:lnSpc>
                <a:spcPts val="6000"/>
              </a:lnSpc>
            </a:pPr>
            <a:r>
              <a:rPr lang="es-BO" sz="5400" dirty="0">
                <a:solidFill>
                  <a:srgbClr val="002060"/>
                </a:solidFill>
                <a:latin typeface="Aharoni" panose="02010803020104030203" pitchFamily="2" charset="-79"/>
                <a:ea typeface="Times New Roman"/>
                <a:cs typeface="Aharoni" panose="02010803020104030203" pitchFamily="2" charset="-79"/>
                <a:sym typeface="Times New Roman"/>
              </a:rPr>
              <a:t>Formación de Equipo de Alto Desempeño </a:t>
            </a:r>
          </a:p>
        </p:txBody>
      </p:sp>
      <p:sp>
        <p:nvSpPr>
          <p:cNvPr id="29" name="TextBox 29"/>
          <p:cNvSpPr txBox="1"/>
          <p:nvPr/>
        </p:nvSpPr>
        <p:spPr>
          <a:xfrm>
            <a:off x="6875228" y="5173548"/>
            <a:ext cx="4550553" cy="4203715"/>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marL="457200" indent="-457200" algn="l">
              <a:buFont typeface="Wingdings" panose="05000000000000000000" pitchFamily="2" charset="2"/>
              <a:buChar char="§"/>
            </a:pPr>
            <a:endParaRPr lang="es-BO" sz="2800" b="1" spc="59" dirty="0">
              <a:solidFill>
                <a:srgbClr val="002060"/>
              </a:solidFill>
              <a:ea typeface="Times New Roman Bold"/>
              <a:cs typeface="Times New Roman" panose="02020603050405020304" pitchFamily="18" charset="0"/>
              <a:sym typeface="Times New Roman Bold"/>
            </a:endParaRP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Comprender los etapas que deben pasar los grupos humanos que se convierten en equipos de alto desempeño</a:t>
            </a: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el Diagnóstico MAP (MOTIVACIÓN-ACTITUD-PERSONALIDAD) para equipos de alto rendimiento</a:t>
            </a:r>
          </a:p>
        </p:txBody>
      </p:sp>
      <p:sp>
        <p:nvSpPr>
          <p:cNvPr id="31" name="TextBox 31"/>
          <p:cNvSpPr txBox="1"/>
          <p:nvPr/>
        </p:nvSpPr>
        <p:spPr>
          <a:xfrm>
            <a:off x="12182361" y="4772157"/>
            <a:ext cx="5266989" cy="5006499"/>
          </a:xfrm>
          <a:prstGeom prst="rect">
            <a:avLst/>
          </a:prstGeom>
        </p:spPr>
        <p:txBody>
          <a:bodyPr wrap="square" lIns="0" tIns="0" rIns="0" bIns="0" rtlCol="0" anchor="t">
            <a:spAutoFit/>
          </a:bodyPr>
          <a:lstStyle/>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algn="l">
              <a:lnSpc>
                <a:spcPts val="3150"/>
              </a:lnSpc>
            </a:pPr>
            <a:endParaRPr lang="es-BO" b="1" dirty="0">
              <a:latin typeface="Times New Roman" panose="02020603050405020304" pitchFamily="18" charset="0"/>
              <a:ea typeface="Times New Roman Bold"/>
              <a:cs typeface="Times New Roman" panose="02020603050405020304" pitchFamily="18" charset="0"/>
              <a:sym typeface="Times New Roman Bold"/>
            </a:endParaRP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Características y competencias de equipos de alto rendimiento</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Valorando las diferencias </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Manejo de Conflictos y Ambiente en los equipos</a:t>
            </a:r>
          </a:p>
          <a:p>
            <a:pPr marL="194310" lvl="1" algn="l">
              <a:lnSpc>
                <a:spcPts val="3150"/>
              </a:lnSpc>
            </a:pPr>
            <a:endParaRPr lang="es-BO" sz="2800" dirty="0">
              <a:solidFill>
                <a:srgbClr val="002060"/>
              </a:solidFill>
              <a:ea typeface="Times New Roman"/>
              <a:cs typeface="Times New Roman" panose="02020603050405020304" pitchFamily="18" charset="0"/>
              <a:sym typeface="Times New Roman"/>
            </a:endParaRPr>
          </a:p>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algn="l">
              <a:lnSpc>
                <a:spcPts val="3150"/>
              </a:lnSpc>
            </a:pPr>
            <a:endParaRPr lang="en-US" sz="4000" b="1" dirty="0">
              <a:solidFill>
                <a:srgbClr val="002060"/>
              </a:solidFill>
              <a:latin typeface="Times New Roman" panose="02020603050405020304" pitchFamily="18" charset="0"/>
              <a:ea typeface="Times New Roman Bold"/>
              <a:cs typeface="Times New Roman" panose="02020603050405020304" pitchFamily="18" charset="0"/>
              <a:sym typeface="Times New Roman Bold"/>
            </a:endParaRPr>
          </a:p>
          <a:p>
            <a:pPr marL="480060" lvl="1" indent="-285750">
              <a:buFont typeface="Wingdings" panose="05000000000000000000" pitchFamily="2" charset="2"/>
              <a:buChar char="§"/>
            </a:pPr>
            <a:r>
              <a:rPr lang="es-MX" sz="2400" spc="53" noProof="0" dirty="0">
                <a:solidFill>
                  <a:srgbClr val="002060"/>
                </a:solidFill>
                <a:latin typeface="+mj-lt"/>
                <a:cs typeface="Times New Roman" panose="02020603050405020304" pitchFamily="18" charset="0"/>
              </a:rPr>
              <a:t>Presencial</a:t>
            </a:r>
          </a:p>
          <a:p>
            <a:pPr marL="480060" lvl="1" indent="-285750">
              <a:buFont typeface="Wingdings" panose="05000000000000000000" pitchFamily="2" charset="2"/>
              <a:buChar char="§"/>
            </a:pPr>
            <a:r>
              <a:rPr lang="es-MX" sz="2400" spc="53" dirty="0">
                <a:solidFill>
                  <a:srgbClr val="002060"/>
                </a:solidFill>
                <a:latin typeface="+mj-lt"/>
                <a:cs typeface="Times New Roman" panose="02020603050405020304" pitchFamily="18" charset="0"/>
              </a:rPr>
              <a:t>Jornada de 6 horas</a:t>
            </a:r>
          </a:p>
          <a:p>
            <a:pPr marL="480060" lvl="1" indent="-285750">
              <a:buFont typeface="Wingdings" panose="05000000000000000000" pitchFamily="2" charset="2"/>
              <a:buChar char="§"/>
            </a:pPr>
            <a:r>
              <a:rPr lang="es-MX" sz="2400" spc="53" noProof="0" dirty="0">
                <a:solidFill>
                  <a:srgbClr val="002060"/>
                </a:solidFill>
                <a:latin typeface="+mj-lt"/>
                <a:cs typeface="Times New Roman" panose="02020603050405020304" pitchFamily="18" charset="0"/>
              </a:rPr>
              <a:t>Jornada de 8 hora </a:t>
            </a:r>
            <a:endParaRPr lang="es-BO" sz="2400" dirty="0">
              <a:solidFill>
                <a:srgbClr val="002060"/>
              </a:solidFill>
              <a:ea typeface="Times New Roman"/>
              <a:cs typeface="Times New Roman" panose="02020603050405020304" pitchFamily="18" charset="0"/>
              <a:sym typeface="Times New Roman"/>
            </a:endParaRPr>
          </a:p>
        </p:txBody>
      </p:sp>
      <p:sp>
        <p:nvSpPr>
          <p:cNvPr id="35" name="TextBox 35"/>
          <p:cNvSpPr txBox="1"/>
          <p:nvPr/>
        </p:nvSpPr>
        <p:spPr>
          <a:xfrm>
            <a:off x="6875228" y="2099252"/>
            <a:ext cx="10560267" cy="2308324"/>
          </a:xfrm>
          <a:prstGeom prst="rect">
            <a:avLst/>
          </a:prstGeom>
        </p:spPr>
        <p:txBody>
          <a:bodyPr wrap="square" lIns="0" tIns="0" rIns="0" bIns="0" rtlCol="0" anchor="t">
            <a:spAutoFit/>
          </a:bodyPr>
          <a:lstStyle/>
          <a:p>
            <a:pPr>
              <a:spcBef>
                <a:spcPct val="0"/>
              </a:spcBef>
            </a:pPr>
            <a:r>
              <a:rPr lang="es-BO" sz="3000" spc="50" dirty="0">
                <a:solidFill>
                  <a:srgbClr val="002060"/>
                </a:solidFill>
                <a:ea typeface="Kollektif"/>
                <a:cs typeface="Times New Roman" panose="02020603050405020304" pitchFamily="18" charset="0"/>
                <a:sym typeface="Kollektif"/>
              </a:rPr>
              <a:t>Este es un taller dirigido a equipos reales, porque de manera guiada emprendan durante los programas compromisos y tareas que le permite pasar por las etapas para convertirse en un Equipo de Alto rendimiento por tanto los participantes estarán liderados por sus jefes estructurales.</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1811000" y="4585662"/>
            <a:ext cx="0" cy="5379490"/>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8" name="Diagrama de flujo: retraso 7">
            <a:extLst>
              <a:ext uri="{FF2B5EF4-FFF2-40B4-BE49-F238E27FC236}">
                <a16:creationId xmlns:a16="http://schemas.microsoft.com/office/drawing/2014/main" id="{30ECBA31-6DBB-4227-BD23-B4A32AE99D26}"/>
              </a:ext>
            </a:extLst>
          </p:cNvPr>
          <p:cNvSpPr/>
          <p:nvPr/>
        </p:nvSpPr>
        <p:spPr>
          <a:xfrm>
            <a:off x="28690" y="-37734"/>
            <a:ext cx="6371952" cy="10287000"/>
          </a:xfrm>
          <a:prstGeom prst="flowChartDelay">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Tree>
    <p:extLst>
      <p:ext uri="{BB962C8B-B14F-4D97-AF65-F5344CB8AC3E}">
        <p14:creationId xmlns:p14="http://schemas.microsoft.com/office/powerpoint/2010/main" val="2566038404"/>
      </p:ext>
    </p:extLst>
  </p:cSld>
  <p:clrMapOvr>
    <a:masterClrMapping/>
  </p:clrMapOvr>
  <mc:AlternateContent xmlns:mc="http://schemas.openxmlformats.org/markup-compatibility/2006" xmlns:p14="http://schemas.microsoft.com/office/powerpoint/2010/main">
    <mc:Choice Requires="p14">
      <p:transition spd="slow" p14:dur="2000" advTm="4375"/>
    </mc:Choice>
    <mc:Fallback xmlns="">
      <p:transition spd="slow" advTm="437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5EFE3"/>
        </a:solid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69E18F0B-20C8-275F-F8DC-1B9D13A4C2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972"/>
            <a:ext cx="18288000" cy="5880065"/>
          </a:xfrm>
          <a:prstGeom prst="rect">
            <a:avLst/>
          </a:prstGeom>
        </p:spPr>
      </p:pic>
      <p:graphicFrame>
        <p:nvGraphicFramePr>
          <p:cNvPr id="12" name="Diagrama 11">
            <a:extLst>
              <a:ext uri="{FF2B5EF4-FFF2-40B4-BE49-F238E27FC236}">
                <a16:creationId xmlns:a16="http://schemas.microsoft.com/office/drawing/2014/main" id="{895F30EA-4DBE-4457-B991-1638CD145666}"/>
              </a:ext>
            </a:extLst>
          </p:cNvPr>
          <p:cNvGraphicFramePr/>
          <p:nvPr/>
        </p:nvGraphicFramePr>
        <p:xfrm>
          <a:off x="228600" y="4457700"/>
          <a:ext cx="18288000" cy="4648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ítulo 6">
            <a:extLst>
              <a:ext uri="{FF2B5EF4-FFF2-40B4-BE49-F238E27FC236}">
                <a16:creationId xmlns:a16="http://schemas.microsoft.com/office/drawing/2014/main" id="{7DCE1739-665E-4036-9A40-D0F12FAB7825}"/>
              </a:ext>
            </a:extLst>
          </p:cNvPr>
          <p:cNvSpPr txBox="1">
            <a:spLocks/>
          </p:cNvSpPr>
          <p:nvPr/>
        </p:nvSpPr>
        <p:spPr>
          <a:xfrm>
            <a:off x="8777384" y="2366431"/>
            <a:ext cx="9220199" cy="1291249"/>
          </a:xfrm>
          <a:prstGeom prst="rect">
            <a:avLst/>
          </a:prstGeom>
        </p:spPr>
        <p:txBody>
          <a:bodyPr rtlCol="0">
            <a:noAutofit/>
          </a:bodyPr>
          <a:lstStyle>
            <a:lvl1pPr algn="l" rtl="0" eaLnBrk="1" latinLnBrk="0" hangingPunct="1">
              <a:spcBef>
                <a:spcPct val="0"/>
              </a:spcBef>
              <a:buNone/>
              <a:defRPr kumimoji="0" sz="3200" cap="all" baseline="0">
                <a:solidFill>
                  <a:schemeClr val="tx2"/>
                </a:solidFill>
                <a:effectLst>
                  <a:outerShdw blurRad="51000" dist="37000" dir="5400000" algn="tl" rotWithShape="0">
                    <a:srgbClr val="000000">
                      <a:alpha val="25000"/>
                    </a:srgbClr>
                  </a:outerShdw>
                </a:effectLst>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extLst/>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8000" b="0" i="0" u="none" strike="noStrike" kern="1200" cap="none" spc="0" normalizeH="0" baseline="0" noProof="0" dirty="0">
                <a:ln>
                  <a:noFill/>
                </a:ln>
                <a:solidFill>
                  <a:srgbClr val="002060"/>
                </a:solidFill>
                <a:effectLst/>
                <a:uLnTx/>
                <a:uFillTx/>
                <a:latin typeface="Aharoni" panose="02010803020104030203" pitchFamily="2" charset="-79"/>
                <a:ea typeface="+mj-ea"/>
                <a:cs typeface="Aharoni" panose="02010803020104030203" pitchFamily="2" charset="-79"/>
              </a:rPr>
              <a:t>Nuestros valores</a:t>
            </a:r>
          </a:p>
        </p:txBody>
      </p:sp>
      <p:sp>
        <p:nvSpPr>
          <p:cNvPr id="4" name="TextBox 18">
            <a:extLst>
              <a:ext uri="{FF2B5EF4-FFF2-40B4-BE49-F238E27FC236}">
                <a16:creationId xmlns:a16="http://schemas.microsoft.com/office/drawing/2014/main" id="{F5C777C3-7D9B-2382-9E70-7871AF5C2BD1}"/>
              </a:ext>
            </a:extLst>
          </p:cNvPr>
          <p:cNvSpPr txBox="1"/>
          <p:nvPr/>
        </p:nvSpPr>
        <p:spPr>
          <a:xfrm rot="21582263">
            <a:off x="10212118" y="9658614"/>
            <a:ext cx="7488146" cy="530082"/>
          </a:xfrm>
          <a:prstGeom prst="rect">
            <a:avLst/>
          </a:prstGeom>
        </p:spPr>
        <p:txBody>
          <a:bodyPr wrap="square" lIns="0" tIns="0" rIns="0" bIns="0" rtlCol="0" anchor="t">
            <a:spAutoFit/>
          </a:bodyPr>
          <a:lstStyle/>
          <a:p>
            <a:pPr marL="0" marR="0" lvl="0" indent="0" algn="l" defTabSz="914400" rtl="0" eaLnBrk="1" fontAlgn="auto" latinLnBrk="0" hangingPunct="1">
              <a:lnSpc>
                <a:spcPts val="2033"/>
              </a:lnSpc>
              <a:spcBef>
                <a:spcPts val="0"/>
              </a:spcBef>
              <a:spcAft>
                <a:spcPts val="0"/>
              </a:spcAft>
              <a:buClrTx/>
              <a:buSzTx/>
              <a:buFontTx/>
              <a:buNone/>
              <a:tabLst/>
              <a:defRPr/>
            </a:pPr>
            <a:r>
              <a:rPr kumimoji="0" lang="en-US" sz="2400" b="0" i="0" u="sng" strike="noStrike" kern="1200" cap="none" spc="91" normalizeH="0" baseline="0" noProof="0" dirty="0">
                <a:ln>
                  <a:noFill/>
                </a:ln>
                <a:solidFill>
                  <a:srgbClr val="002060"/>
                </a:solidFill>
                <a:effectLst/>
                <a:uLnTx/>
                <a:uFillTx/>
                <a:latin typeface="Calibri" panose="020F0502020204030204"/>
                <a:ea typeface="Garet"/>
                <a:cs typeface="Aharoni" panose="02010803020104030203" pitchFamily="2" charset="-79"/>
                <a:sym typeface="Garet"/>
                <a:hlinkClick r:id="" action="ppaction://noaction">
                  <a:extLst>
                    <a:ext uri="{A12FA001-AC4F-418D-AE19-62706E023703}">
                      <ahyp:hlinkClr xmlns:ahyp="http://schemas.microsoft.com/office/drawing/2018/hyperlinkcolor" val="tx"/>
                    </a:ext>
                  </a:extLst>
                </a:hlinkClick>
              </a:rPr>
              <a:t>www.consulters-home.com / WhatsApp +591 76347751</a:t>
            </a:r>
          </a:p>
          <a:p>
            <a:pPr marL="0" marR="0" lvl="0" indent="0" algn="l" defTabSz="914400" rtl="0" eaLnBrk="1" fontAlgn="auto" latinLnBrk="0" hangingPunct="1">
              <a:lnSpc>
                <a:spcPts val="2033"/>
              </a:lnSpc>
              <a:spcBef>
                <a:spcPct val="0"/>
              </a:spcBef>
              <a:spcAft>
                <a:spcPts val="0"/>
              </a:spcAft>
              <a:buClrTx/>
              <a:buSzTx/>
              <a:buFontTx/>
              <a:buNone/>
              <a:tabLst/>
              <a:defRPr/>
            </a:pPr>
            <a:endParaRPr kumimoji="0" lang="en-US" sz="2400" b="0" i="0" u="sng" strike="noStrike" kern="1200" cap="none" spc="91" normalizeH="0" baseline="0" noProof="0" dirty="0">
              <a:ln>
                <a:noFill/>
              </a:ln>
              <a:solidFill>
                <a:srgbClr val="002060"/>
              </a:solidFill>
              <a:effectLst/>
              <a:uLnTx/>
              <a:uFillTx/>
              <a:latin typeface="Calibri" panose="020F0502020204030204"/>
              <a:ea typeface="Garet"/>
              <a:cs typeface="Aharoni" panose="02010803020104030203" pitchFamily="2" charset="-79"/>
              <a:sym typeface="Garet"/>
              <a:hlinkClick r:id="" action="ppaction://noaction">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107569843"/>
      </p:ext>
    </p:extLst>
  </p:cSld>
  <p:clrMapOvr>
    <a:masterClrMapping/>
  </p:clrMapOvr>
  <mc:AlternateContent xmlns:mc="http://schemas.openxmlformats.org/markup-compatibility/2006" xmlns:p14="http://schemas.microsoft.com/office/powerpoint/2010/main">
    <mc:Choice Requires="p14">
      <p:transition spd="slow" p14:dur="2000" advTm="3005"/>
    </mc:Choice>
    <mc:Fallback xmlns="">
      <p:transition spd="slow" advTm="3005"/>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8" name="TextBox 28"/>
          <p:cNvSpPr txBox="1"/>
          <p:nvPr/>
        </p:nvSpPr>
        <p:spPr>
          <a:xfrm>
            <a:off x="6528392" y="431478"/>
            <a:ext cx="7467598" cy="784830"/>
          </a:xfrm>
          <a:prstGeom prst="rect">
            <a:avLst/>
          </a:prstGeom>
        </p:spPr>
        <p:txBody>
          <a:bodyPr wrap="square" lIns="0" tIns="0" rIns="0" bIns="0" rtlCol="0" anchor="t">
            <a:spAutoFit/>
          </a:bodyPr>
          <a:lstStyle/>
          <a:p>
            <a:pPr algn="ctr">
              <a:lnSpc>
                <a:spcPts val="6000"/>
              </a:lnSpc>
            </a:pPr>
            <a:r>
              <a:rPr lang="en-US" sz="5400" dirty="0">
                <a:solidFill>
                  <a:srgbClr val="002060"/>
                </a:solidFill>
                <a:latin typeface="Aharoni" panose="02010803020104030203" pitchFamily="2" charset="-79"/>
                <a:ea typeface="Times New Roman"/>
                <a:cs typeface="Aharoni" panose="02010803020104030203" pitchFamily="2" charset="-79"/>
                <a:sym typeface="Times New Roman"/>
              </a:rPr>
              <a:t>Coach and Feed Back </a:t>
            </a:r>
          </a:p>
        </p:txBody>
      </p:sp>
      <p:sp>
        <p:nvSpPr>
          <p:cNvPr id="29" name="TextBox 29"/>
          <p:cNvSpPr txBox="1"/>
          <p:nvPr/>
        </p:nvSpPr>
        <p:spPr>
          <a:xfrm>
            <a:off x="6857999" y="4999417"/>
            <a:ext cx="4438591" cy="4573047"/>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marL="457200" indent="-457200" algn="l">
              <a:buFont typeface="Wingdings" panose="05000000000000000000" pitchFamily="2" charset="2"/>
              <a:buChar char="§"/>
            </a:pPr>
            <a:endParaRPr lang="es-BO" sz="2800" b="1" spc="59" dirty="0">
              <a:solidFill>
                <a:srgbClr val="002060"/>
              </a:solidFill>
              <a:ea typeface="Times New Roman Bold"/>
              <a:cs typeface="Times New Roman" panose="02020603050405020304" pitchFamily="18" charset="0"/>
              <a:sym typeface="Times New Roman Bold"/>
            </a:endParaRP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Comprender los etapas que deben pasar los grupos humanos que se convierten en equipos de alto desempeño</a:t>
            </a: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el Diagnóstico MAP (MOTIVACIÓN-ACTITUD-PERSONALIDAD) para equipos de alto rendimiento</a:t>
            </a:r>
          </a:p>
        </p:txBody>
      </p:sp>
      <p:sp>
        <p:nvSpPr>
          <p:cNvPr id="31" name="TextBox 31"/>
          <p:cNvSpPr txBox="1"/>
          <p:nvPr/>
        </p:nvSpPr>
        <p:spPr>
          <a:xfrm>
            <a:off x="12191999" y="4571899"/>
            <a:ext cx="5359268" cy="5191165"/>
          </a:xfrm>
          <a:prstGeom prst="rect">
            <a:avLst/>
          </a:prstGeom>
        </p:spPr>
        <p:txBody>
          <a:bodyPr wrap="square" lIns="0" tIns="0" rIns="0" bIns="0" rtlCol="0" anchor="t">
            <a:spAutoFit/>
          </a:bodyPr>
          <a:lstStyle/>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algn="l">
              <a:lnSpc>
                <a:spcPts val="3150"/>
              </a:lnSpc>
            </a:pPr>
            <a:endParaRPr lang="es-BO" b="1" dirty="0">
              <a:latin typeface="Times New Roman" panose="02020603050405020304" pitchFamily="18" charset="0"/>
              <a:ea typeface="Times New Roman Bold"/>
              <a:cs typeface="Times New Roman" panose="02020603050405020304" pitchFamily="18" charset="0"/>
              <a:sym typeface="Times New Roman Bold"/>
            </a:endParaRP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Características y competencias de equipos de alto rendimiento</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Valorando las diferencias </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Manejo de Conflictos y Ambiente en los equipos</a:t>
            </a:r>
          </a:p>
          <a:p>
            <a:pPr marL="194310" lvl="1" algn="l">
              <a:lnSpc>
                <a:spcPts val="3150"/>
              </a:lnSpc>
            </a:pPr>
            <a:endParaRPr lang="es-BO" sz="2800" dirty="0">
              <a:solidFill>
                <a:srgbClr val="002060"/>
              </a:solidFill>
              <a:ea typeface="Times New Roman"/>
              <a:cs typeface="Times New Roman" panose="02020603050405020304" pitchFamily="18" charset="0"/>
              <a:sym typeface="Times New Roman"/>
            </a:endParaRPr>
          </a:p>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algn="l"/>
            <a:endParaRPr lang="en-US" sz="2400" b="1" dirty="0">
              <a:solidFill>
                <a:srgbClr val="002060"/>
              </a:solidFill>
              <a:ea typeface="Times New Roman Bold"/>
              <a:cs typeface="Times New Roman" panose="02020603050405020304" pitchFamily="18" charset="0"/>
              <a:sym typeface="Times New Roman Bold"/>
            </a:endParaRPr>
          </a:p>
          <a:p>
            <a:pPr marL="480060" lvl="1" indent="-285750">
              <a:buFont typeface="Wingdings" panose="05000000000000000000" pitchFamily="2" charset="2"/>
              <a:buChar char="§"/>
            </a:pPr>
            <a:r>
              <a:rPr lang="es-MX" sz="2400" spc="53" noProof="0" dirty="0">
                <a:solidFill>
                  <a:srgbClr val="002060"/>
                </a:solidFill>
                <a:cs typeface="Times New Roman" panose="02020603050405020304" pitchFamily="18" charset="0"/>
              </a:rPr>
              <a:t>Presencial</a:t>
            </a:r>
          </a:p>
          <a:p>
            <a:pPr marL="480060" lvl="1" indent="-285750">
              <a:buFont typeface="Wingdings" panose="05000000000000000000" pitchFamily="2" charset="2"/>
              <a:buChar char="§"/>
            </a:pPr>
            <a:r>
              <a:rPr lang="es-MX" sz="2400" spc="53" dirty="0">
                <a:solidFill>
                  <a:srgbClr val="002060"/>
                </a:solidFill>
                <a:cs typeface="Times New Roman" panose="02020603050405020304" pitchFamily="18" charset="0"/>
              </a:rPr>
              <a:t>Jornada de 6 horas</a:t>
            </a:r>
          </a:p>
          <a:p>
            <a:pPr marL="480060" lvl="1" indent="-285750">
              <a:buFont typeface="Wingdings" panose="05000000000000000000" pitchFamily="2" charset="2"/>
              <a:buChar char="§"/>
            </a:pPr>
            <a:r>
              <a:rPr lang="es-MX" sz="2400" spc="53" noProof="0" dirty="0">
                <a:solidFill>
                  <a:srgbClr val="002060"/>
                </a:solidFill>
                <a:cs typeface="Times New Roman" panose="02020603050405020304" pitchFamily="18" charset="0"/>
              </a:rPr>
              <a:t>Jornada de 8 </a:t>
            </a:r>
            <a:r>
              <a:rPr lang="es-MX" sz="2800" spc="53" noProof="0" dirty="0">
                <a:solidFill>
                  <a:srgbClr val="002060"/>
                </a:solidFill>
                <a:latin typeface="+mj-lt"/>
                <a:cs typeface="Times New Roman" panose="02020603050405020304" pitchFamily="18" charset="0"/>
              </a:rPr>
              <a:t>hora </a:t>
            </a:r>
            <a:endParaRPr lang="es-BO" sz="2800" dirty="0">
              <a:solidFill>
                <a:srgbClr val="002060"/>
              </a:solidFill>
              <a:ea typeface="Times New Roman"/>
              <a:cs typeface="Times New Roman" panose="02020603050405020304" pitchFamily="18" charset="0"/>
              <a:sym typeface="Times New Roman"/>
            </a:endParaRPr>
          </a:p>
        </p:txBody>
      </p:sp>
      <p:sp>
        <p:nvSpPr>
          <p:cNvPr id="35" name="TextBox 35"/>
          <p:cNvSpPr txBox="1"/>
          <p:nvPr/>
        </p:nvSpPr>
        <p:spPr>
          <a:xfrm>
            <a:off x="6858000" y="1350452"/>
            <a:ext cx="10667998" cy="3231654"/>
          </a:xfrm>
          <a:prstGeom prst="rect">
            <a:avLst/>
          </a:prstGeom>
        </p:spPr>
        <p:txBody>
          <a:bodyPr wrap="square" lIns="0" tIns="0" rIns="0" bIns="0" rtlCol="0" anchor="t">
            <a:spAutoFit/>
          </a:bodyPr>
          <a:lstStyle/>
          <a:p>
            <a:pPr>
              <a:spcBef>
                <a:spcPct val="0"/>
              </a:spcBef>
            </a:pPr>
            <a:r>
              <a:rPr lang="es-MX" sz="3000" dirty="0">
                <a:solidFill>
                  <a:srgbClr val="002060"/>
                </a:solidFill>
              </a:rPr>
              <a:t>En este taller aprenderán la técnica del coaching como una habilidad de orientación eficaz, que pueden aplicar los jefes u asesores para acompañar a personas o equipos en la solución de problemas o para el crecimiento y desarrollo de habilidades. El coach es una práctica importante porque permite empoderar a cada persona orientándolas pero sin quitarle la responsabilidad sobre los resultados.</a:t>
            </a:r>
            <a:endParaRPr lang="es-BO" sz="3000" spc="50" dirty="0">
              <a:solidFill>
                <a:srgbClr val="002060"/>
              </a:solidFill>
              <a:ea typeface="Kollektif"/>
              <a:cs typeface="Times New Roman" panose="02020603050405020304" pitchFamily="18" charset="0"/>
              <a:sym typeface="Kollektif"/>
            </a:endParaRP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1811000" y="4762500"/>
            <a:ext cx="0" cy="4809964"/>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8" name="Diagrama de flujo: retraso 7">
            <a:extLst>
              <a:ext uri="{FF2B5EF4-FFF2-40B4-BE49-F238E27FC236}">
                <a16:creationId xmlns:a16="http://schemas.microsoft.com/office/drawing/2014/main" id="{2C34FBC7-E3BB-47CC-A6CC-05CD7089BBEE}"/>
              </a:ext>
            </a:extLst>
          </p:cNvPr>
          <p:cNvSpPr/>
          <p:nvPr/>
        </p:nvSpPr>
        <p:spPr>
          <a:xfrm>
            <a:off x="0" y="0"/>
            <a:ext cx="6371952" cy="10287000"/>
          </a:xfrm>
          <a:prstGeom prst="flowChartDelay">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Tree>
    <p:extLst>
      <p:ext uri="{BB962C8B-B14F-4D97-AF65-F5344CB8AC3E}">
        <p14:creationId xmlns:p14="http://schemas.microsoft.com/office/powerpoint/2010/main" val="2313607052"/>
      </p:ext>
    </p:extLst>
  </p:cSld>
  <p:clrMapOvr>
    <a:masterClrMapping/>
  </p:clrMapOvr>
  <mc:AlternateContent xmlns:mc="http://schemas.openxmlformats.org/markup-compatibility/2006" xmlns:p14="http://schemas.microsoft.com/office/powerpoint/2010/main">
    <mc:Choice Requires="p14">
      <p:transition spd="slow" p14:dur="2000" advTm="4451"/>
    </mc:Choice>
    <mc:Fallback xmlns="">
      <p:transition spd="slow" advTm="4451"/>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7C298"/>
        </a:solidFill>
        <a:effectLst/>
      </p:bgPr>
    </p:bg>
    <p:spTree>
      <p:nvGrpSpPr>
        <p:cNvPr id="1" name=""/>
        <p:cNvGrpSpPr/>
        <p:nvPr/>
      </p:nvGrpSpPr>
      <p:grpSpPr>
        <a:xfrm>
          <a:off x="0" y="0"/>
          <a:ext cx="0" cy="0"/>
          <a:chOff x="0" y="0"/>
          <a:chExt cx="0" cy="0"/>
        </a:xfrm>
      </p:grpSpPr>
      <p:sp>
        <p:nvSpPr>
          <p:cNvPr id="21" name="Diagrama de flujo: retraso 20">
            <a:extLst>
              <a:ext uri="{FF2B5EF4-FFF2-40B4-BE49-F238E27FC236}">
                <a16:creationId xmlns:a16="http://schemas.microsoft.com/office/drawing/2014/main" id="{E6C0C547-40EB-E2C4-6EEF-B683888BC044}"/>
              </a:ext>
            </a:extLst>
          </p:cNvPr>
          <p:cNvSpPr/>
          <p:nvPr/>
        </p:nvSpPr>
        <p:spPr>
          <a:xfrm>
            <a:off x="0" y="-1"/>
            <a:ext cx="6553200" cy="10287001"/>
          </a:xfrm>
          <a:prstGeom prst="flowChartDelay">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
        <p:nvSpPr>
          <p:cNvPr id="15" name="TextBox 15"/>
          <p:cNvSpPr txBox="1"/>
          <p:nvPr/>
        </p:nvSpPr>
        <p:spPr>
          <a:xfrm>
            <a:off x="5943600" y="1009371"/>
            <a:ext cx="11486522" cy="881010"/>
          </a:xfrm>
          <a:prstGeom prst="rect">
            <a:avLst/>
          </a:prstGeom>
        </p:spPr>
        <p:txBody>
          <a:bodyPr wrap="square" lIns="0" tIns="0" rIns="0" bIns="0" rtlCol="0" anchor="t">
            <a:spAutoFit/>
          </a:bodyPr>
          <a:lstStyle/>
          <a:p>
            <a:pPr>
              <a:lnSpc>
                <a:spcPts val="6999"/>
              </a:lnSpc>
            </a:pPr>
            <a:r>
              <a:rPr lang="es-BO" sz="5400" b="1" dirty="0">
                <a:solidFill>
                  <a:srgbClr val="002060"/>
                </a:solidFill>
                <a:latin typeface="Aharoni" panose="02010803020104030203" pitchFamily="2" charset="-79"/>
                <a:ea typeface="Times New Roman"/>
                <a:cs typeface="Aharoni" panose="02010803020104030203" pitchFamily="2" charset="-79"/>
                <a:sym typeface="Times New Roman"/>
              </a:rPr>
              <a:t>12 Competencias de un Líder Eficaz</a:t>
            </a:r>
          </a:p>
        </p:txBody>
      </p:sp>
      <p:sp>
        <p:nvSpPr>
          <p:cNvPr id="19" name="TextBox 19"/>
          <p:cNvSpPr txBox="1"/>
          <p:nvPr/>
        </p:nvSpPr>
        <p:spPr>
          <a:xfrm>
            <a:off x="6981472" y="2689929"/>
            <a:ext cx="10448650" cy="5706690"/>
          </a:xfrm>
          <a:prstGeom prst="rect">
            <a:avLst/>
          </a:prstGeom>
        </p:spPr>
        <p:txBody>
          <a:bodyPr wrap="square" lIns="0" tIns="0" rIns="0" bIns="0" rtlCol="0" anchor="t">
            <a:spAutoFit/>
          </a:bodyPr>
          <a:lstStyle/>
          <a:p>
            <a:pPr>
              <a:lnSpc>
                <a:spcPts val="5000"/>
              </a:lnSpc>
            </a:pPr>
            <a:r>
              <a:rPr lang="es-BO" sz="3200" dirty="0">
                <a:solidFill>
                  <a:srgbClr val="002060"/>
                </a:solidFill>
                <a:ea typeface="Montserrat"/>
                <a:cs typeface="Times New Roman" panose="02020603050405020304" pitchFamily="18" charset="0"/>
                <a:sym typeface="Montserrat"/>
              </a:rPr>
              <a:t>Este es un programa muy recomendable para que participe el Gerente General con su equipo de dependientes directos, porque permite alinear el liderazgo y empoderar a sus líderes. Todos los participantes antes de empezar las sesiones son evaluados psicológicamente en su estilo de dirección ubicando sus capacidades y dificultades, las mismas que son trabajadas con sus compañeros durante las 12 sesiones que hacen directamente de coach, orientados por un especialista de </a:t>
            </a:r>
            <a:r>
              <a:rPr lang="es-BO" sz="3200" dirty="0" err="1">
                <a:solidFill>
                  <a:srgbClr val="002060"/>
                </a:solidFill>
                <a:ea typeface="Montserrat"/>
                <a:cs typeface="Times New Roman" panose="02020603050405020304" pitchFamily="18" charset="0"/>
                <a:sym typeface="Montserrat"/>
              </a:rPr>
              <a:t>Consulters</a:t>
            </a:r>
            <a:r>
              <a:rPr lang="es-BO" sz="3200" dirty="0">
                <a:solidFill>
                  <a:srgbClr val="002060"/>
                </a:solidFill>
                <a:ea typeface="Montserrat"/>
                <a:cs typeface="Times New Roman" panose="02020603050405020304" pitchFamily="18" charset="0"/>
                <a:sym typeface="Montserrat"/>
              </a:rPr>
              <a:t>-Home.</a:t>
            </a:r>
          </a:p>
        </p:txBody>
      </p:sp>
    </p:spTree>
    <p:extLst>
      <p:ext uri="{BB962C8B-B14F-4D97-AF65-F5344CB8AC3E}">
        <p14:creationId xmlns:p14="http://schemas.microsoft.com/office/powerpoint/2010/main" val="2605777000"/>
      </p:ext>
    </p:extLst>
  </p:cSld>
  <p:clrMapOvr>
    <a:masterClrMapping/>
  </p:clrMapOvr>
  <mc:AlternateContent xmlns:mc="http://schemas.openxmlformats.org/markup-compatibility/2006" xmlns:p14="http://schemas.microsoft.com/office/powerpoint/2010/main">
    <mc:Choice Requires="p14">
      <p:transition spd="slow" p14:dur="2000" advTm="4368"/>
    </mc:Choice>
    <mc:Fallback xmlns="">
      <p:transition spd="slow" advTm="4368"/>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7C298"/>
        </a:solidFill>
        <a:effectLst/>
      </p:bgPr>
    </p:bg>
    <p:spTree>
      <p:nvGrpSpPr>
        <p:cNvPr id="1" name=""/>
        <p:cNvGrpSpPr/>
        <p:nvPr/>
      </p:nvGrpSpPr>
      <p:grpSpPr>
        <a:xfrm>
          <a:off x="0" y="0"/>
          <a:ext cx="0" cy="0"/>
          <a:chOff x="0" y="0"/>
          <a:chExt cx="0" cy="0"/>
        </a:xfrm>
      </p:grpSpPr>
      <p:sp>
        <p:nvSpPr>
          <p:cNvPr id="25" name="Diagrama de flujo: retraso 24">
            <a:extLst>
              <a:ext uri="{FF2B5EF4-FFF2-40B4-BE49-F238E27FC236}">
                <a16:creationId xmlns:a16="http://schemas.microsoft.com/office/drawing/2014/main" id="{27C8506F-87E1-4399-B5D9-37013CDF3603}"/>
              </a:ext>
            </a:extLst>
          </p:cNvPr>
          <p:cNvSpPr/>
          <p:nvPr/>
        </p:nvSpPr>
        <p:spPr>
          <a:xfrm>
            <a:off x="0" y="0"/>
            <a:ext cx="6371952" cy="10287000"/>
          </a:xfrm>
          <a:prstGeom prst="flowChartDelay">
            <a:avLst/>
          </a:prstGeom>
          <a:solidFill>
            <a:srgbClr val="FEFE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grpSp>
        <p:nvGrpSpPr>
          <p:cNvPr id="5" name="Group 5"/>
          <p:cNvGrpSpPr/>
          <p:nvPr/>
        </p:nvGrpSpPr>
        <p:grpSpPr>
          <a:xfrm>
            <a:off x="7010400" y="1501131"/>
            <a:ext cx="904524" cy="90452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3223"/>
            </a:solidFill>
            <a:ln cap="sq">
              <a:noFill/>
              <a:prstDash val="solid"/>
              <a:miter/>
            </a:ln>
          </p:spPr>
        </p:sp>
        <p:sp>
          <p:nvSpPr>
            <p:cNvPr id="7" name="TextBox 7"/>
            <p:cNvSpPr txBox="1"/>
            <p:nvPr/>
          </p:nvSpPr>
          <p:spPr>
            <a:xfrm>
              <a:off x="76200" y="47625"/>
              <a:ext cx="660400" cy="688975"/>
            </a:xfrm>
            <a:prstGeom prst="rect">
              <a:avLst/>
            </a:prstGeom>
          </p:spPr>
          <p:txBody>
            <a:bodyPr lIns="50800" tIns="50800" rIns="50800" bIns="50800" rtlCol="0" anchor="ctr"/>
            <a:lstStyle/>
            <a:p>
              <a:pPr algn="ctr">
                <a:lnSpc>
                  <a:spcPts val="3899"/>
                </a:lnSpc>
              </a:pPr>
              <a:r>
                <a:rPr lang="en-US" sz="2999">
                  <a:solidFill>
                    <a:srgbClr val="FFFFFF"/>
                  </a:solidFill>
                  <a:latin typeface="TT Drugs"/>
                  <a:ea typeface="TT Drugs"/>
                  <a:cs typeface="TT Drugs"/>
                  <a:sym typeface="TT Drugs"/>
                </a:rPr>
                <a:t>01</a:t>
              </a:r>
            </a:p>
          </p:txBody>
        </p:sp>
      </p:grpSp>
      <p:grpSp>
        <p:nvGrpSpPr>
          <p:cNvPr id="8" name="Group 8"/>
          <p:cNvGrpSpPr/>
          <p:nvPr/>
        </p:nvGrpSpPr>
        <p:grpSpPr>
          <a:xfrm>
            <a:off x="7013902" y="2993715"/>
            <a:ext cx="904524" cy="904524"/>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3223"/>
            </a:solidFill>
            <a:ln cap="sq">
              <a:noFill/>
              <a:prstDash val="solid"/>
              <a:miter/>
            </a:ln>
          </p:spPr>
        </p:sp>
        <p:sp>
          <p:nvSpPr>
            <p:cNvPr id="10" name="TextBox 10"/>
            <p:cNvSpPr txBox="1"/>
            <p:nvPr/>
          </p:nvSpPr>
          <p:spPr>
            <a:xfrm>
              <a:off x="76200" y="47625"/>
              <a:ext cx="660400" cy="688975"/>
            </a:xfrm>
            <a:prstGeom prst="rect">
              <a:avLst/>
            </a:prstGeom>
          </p:spPr>
          <p:txBody>
            <a:bodyPr lIns="50800" tIns="50800" rIns="50800" bIns="50800" rtlCol="0" anchor="ctr"/>
            <a:lstStyle/>
            <a:p>
              <a:pPr algn="ctr">
                <a:lnSpc>
                  <a:spcPts val="3899"/>
                </a:lnSpc>
              </a:pPr>
              <a:r>
                <a:rPr lang="en-US" sz="2999">
                  <a:solidFill>
                    <a:srgbClr val="FFFFFF"/>
                  </a:solidFill>
                  <a:latin typeface="TT Drugs"/>
                  <a:ea typeface="TT Drugs"/>
                  <a:cs typeface="TT Drugs"/>
                  <a:sym typeface="TT Drugs"/>
                </a:rPr>
                <a:t>02</a:t>
              </a:r>
            </a:p>
          </p:txBody>
        </p:sp>
      </p:grpSp>
      <p:grpSp>
        <p:nvGrpSpPr>
          <p:cNvPr id="11" name="Group 11"/>
          <p:cNvGrpSpPr/>
          <p:nvPr/>
        </p:nvGrpSpPr>
        <p:grpSpPr>
          <a:xfrm>
            <a:off x="7010975" y="4693355"/>
            <a:ext cx="904524" cy="90452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3223"/>
            </a:solidFill>
            <a:ln cap="sq">
              <a:noFill/>
              <a:prstDash val="solid"/>
              <a:miter/>
            </a:ln>
          </p:spPr>
        </p:sp>
        <p:sp>
          <p:nvSpPr>
            <p:cNvPr id="13" name="TextBox 13"/>
            <p:cNvSpPr txBox="1"/>
            <p:nvPr/>
          </p:nvSpPr>
          <p:spPr>
            <a:xfrm>
              <a:off x="76200" y="47625"/>
              <a:ext cx="660400" cy="688975"/>
            </a:xfrm>
            <a:prstGeom prst="rect">
              <a:avLst/>
            </a:prstGeom>
          </p:spPr>
          <p:txBody>
            <a:bodyPr lIns="50800" tIns="50800" rIns="50800" bIns="50800" rtlCol="0" anchor="ctr"/>
            <a:lstStyle/>
            <a:p>
              <a:pPr algn="ctr">
                <a:lnSpc>
                  <a:spcPts val="3899"/>
                </a:lnSpc>
              </a:pPr>
              <a:r>
                <a:rPr lang="en-US" sz="2999" dirty="0">
                  <a:solidFill>
                    <a:srgbClr val="FFFFFF"/>
                  </a:solidFill>
                  <a:latin typeface="TT Drugs"/>
                  <a:ea typeface="TT Drugs"/>
                  <a:cs typeface="TT Drugs"/>
                  <a:sym typeface="TT Drugs"/>
                </a:rPr>
                <a:t>03</a:t>
              </a:r>
            </a:p>
          </p:txBody>
        </p:sp>
      </p:grpSp>
      <p:sp>
        <p:nvSpPr>
          <p:cNvPr id="14" name="TextBox 14"/>
          <p:cNvSpPr txBox="1"/>
          <p:nvPr/>
        </p:nvSpPr>
        <p:spPr>
          <a:xfrm>
            <a:off x="6419799" y="398067"/>
            <a:ext cx="10199914" cy="881010"/>
          </a:xfrm>
          <a:prstGeom prst="rect">
            <a:avLst/>
          </a:prstGeom>
        </p:spPr>
        <p:txBody>
          <a:bodyPr wrap="square" lIns="0" tIns="0" rIns="0" bIns="0" rtlCol="0" anchor="t">
            <a:spAutoFit/>
          </a:bodyPr>
          <a:lstStyle/>
          <a:p>
            <a:pPr algn="ctr">
              <a:lnSpc>
                <a:spcPts val="6999"/>
              </a:lnSpc>
            </a:pPr>
            <a:r>
              <a:rPr lang="en-US" sz="5400" dirty="0">
                <a:solidFill>
                  <a:srgbClr val="002060"/>
                </a:solidFill>
                <a:latin typeface="Aharoni" panose="02010803020104030203" pitchFamily="2" charset="-79"/>
                <a:ea typeface="Times New Roman"/>
                <a:cs typeface="Aharoni" panose="02010803020104030203" pitchFamily="2" charset="-79"/>
                <a:sym typeface="Times New Roman"/>
              </a:rPr>
              <a:t>12 </a:t>
            </a:r>
            <a:r>
              <a:rPr lang="es-BO" sz="5400" dirty="0">
                <a:solidFill>
                  <a:srgbClr val="002060"/>
                </a:solidFill>
                <a:latin typeface="Aharoni" panose="02010803020104030203" pitchFamily="2" charset="-79"/>
                <a:ea typeface="Times New Roman"/>
                <a:cs typeface="Aharoni" panose="02010803020104030203" pitchFamily="2" charset="-79"/>
                <a:sym typeface="Times New Roman"/>
              </a:rPr>
              <a:t>Competencias</a:t>
            </a:r>
            <a:r>
              <a:rPr lang="en-US" sz="5400" dirty="0">
                <a:solidFill>
                  <a:srgbClr val="002060"/>
                </a:solidFill>
                <a:latin typeface="Aharoni" panose="02010803020104030203" pitchFamily="2" charset="-79"/>
                <a:ea typeface="Times New Roman"/>
                <a:cs typeface="Aharoni" panose="02010803020104030203" pitchFamily="2" charset="-79"/>
                <a:sym typeface="Times New Roman"/>
              </a:rPr>
              <a:t> - </a:t>
            </a:r>
            <a:r>
              <a:rPr lang="es-BO" sz="5400" dirty="0">
                <a:solidFill>
                  <a:srgbClr val="002060"/>
                </a:solidFill>
                <a:latin typeface="Aharoni" panose="02010803020104030203" pitchFamily="2" charset="-79"/>
                <a:ea typeface="Times New Roman"/>
                <a:cs typeface="Aharoni" panose="02010803020104030203" pitchFamily="2" charset="-79"/>
                <a:sym typeface="Times New Roman"/>
              </a:rPr>
              <a:t>Propuesta</a:t>
            </a:r>
            <a:r>
              <a:rPr lang="en-US" sz="5400" dirty="0">
                <a:solidFill>
                  <a:srgbClr val="002060"/>
                </a:solidFill>
                <a:latin typeface="Aharoni" panose="02010803020104030203" pitchFamily="2" charset="-79"/>
                <a:ea typeface="Times New Roman"/>
                <a:cs typeface="Aharoni" panose="02010803020104030203" pitchFamily="2" charset="-79"/>
                <a:sym typeface="Times New Roman"/>
              </a:rPr>
              <a:t> </a:t>
            </a:r>
          </a:p>
        </p:txBody>
      </p:sp>
      <p:sp>
        <p:nvSpPr>
          <p:cNvPr id="15" name="TextBox 15"/>
          <p:cNvSpPr txBox="1"/>
          <p:nvPr/>
        </p:nvSpPr>
        <p:spPr>
          <a:xfrm>
            <a:off x="8207395" y="1601362"/>
            <a:ext cx="7261206" cy="872034"/>
          </a:xfrm>
          <a:prstGeom prst="rect">
            <a:avLst/>
          </a:prstGeom>
        </p:spPr>
        <p:txBody>
          <a:bodyPr wrap="square" lIns="0" tIns="0" rIns="0" bIns="0" rtlCol="0" anchor="t">
            <a:spAutoFit/>
          </a:bodyPr>
          <a:lstStyle/>
          <a:p>
            <a:pPr marL="0" lvl="0" indent="0" algn="l">
              <a:lnSpc>
                <a:spcPts val="3449"/>
              </a:lnSpc>
              <a:spcBef>
                <a:spcPct val="0"/>
              </a:spcBef>
            </a:pPr>
            <a:r>
              <a:rPr lang="es-BO" sz="3000" spc="244" dirty="0">
                <a:solidFill>
                  <a:srgbClr val="002060"/>
                </a:solidFill>
                <a:ea typeface="Times New Roman"/>
                <a:cs typeface="Times New Roman"/>
                <a:sym typeface="Times New Roman"/>
              </a:rPr>
              <a:t>Permite orientar el Estilo de Dirección alineando a sus Gerentes y Ejecutivos</a:t>
            </a:r>
          </a:p>
        </p:txBody>
      </p:sp>
      <p:sp>
        <p:nvSpPr>
          <p:cNvPr id="16" name="TextBox 16"/>
          <p:cNvSpPr txBox="1"/>
          <p:nvPr/>
        </p:nvSpPr>
        <p:spPr>
          <a:xfrm>
            <a:off x="8207394" y="2945596"/>
            <a:ext cx="8861406" cy="1308050"/>
          </a:xfrm>
          <a:prstGeom prst="rect">
            <a:avLst/>
          </a:prstGeom>
        </p:spPr>
        <p:txBody>
          <a:bodyPr wrap="square" lIns="0" tIns="0" rIns="0" bIns="0" rtlCol="0" anchor="t">
            <a:spAutoFit/>
          </a:bodyPr>
          <a:lstStyle/>
          <a:p>
            <a:pPr marL="0" lvl="0" indent="0" algn="l">
              <a:lnSpc>
                <a:spcPts val="3449"/>
              </a:lnSpc>
              <a:spcBef>
                <a:spcPct val="0"/>
              </a:spcBef>
            </a:pPr>
            <a:r>
              <a:rPr lang="es-BO" sz="3000" spc="244" dirty="0">
                <a:solidFill>
                  <a:srgbClr val="002060"/>
                </a:solidFill>
                <a:ea typeface="Times New Roman"/>
                <a:cs typeface="Times New Roman"/>
                <a:sym typeface="Times New Roman"/>
              </a:rPr>
              <a:t>Dan Información confiable de la tendencia de liderazgo de cada participante en un informe individualizado.</a:t>
            </a:r>
          </a:p>
        </p:txBody>
      </p:sp>
      <p:sp>
        <p:nvSpPr>
          <p:cNvPr id="17" name="TextBox 17"/>
          <p:cNvSpPr txBox="1"/>
          <p:nvPr/>
        </p:nvSpPr>
        <p:spPr>
          <a:xfrm>
            <a:off x="8207394" y="4725846"/>
            <a:ext cx="8412319" cy="1744067"/>
          </a:xfrm>
          <a:prstGeom prst="rect">
            <a:avLst/>
          </a:prstGeom>
        </p:spPr>
        <p:txBody>
          <a:bodyPr wrap="square" lIns="0" tIns="0" rIns="0" bIns="0" rtlCol="0" anchor="t">
            <a:spAutoFit/>
          </a:bodyPr>
          <a:lstStyle/>
          <a:p>
            <a:pPr marL="0" lvl="0" indent="0" algn="l">
              <a:lnSpc>
                <a:spcPts val="3449"/>
              </a:lnSpc>
              <a:spcBef>
                <a:spcPct val="0"/>
              </a:spcBef>
            </a:pPr>
            <a:r>
              <a:rPr lang="es-BO" sz="3000" spc="244" dirty="0">
                <a:solidFill>
                  <a:srgbClr val="002060"/>
                </a:solidFill>
                <a:ea typeface="Times New Roman"/>
                <a:cs typeface="Times New Roman"/>
                <a:sym typeface="Times New Roman"/>
              </a:rPr>
              <a:t>No es un programa de un liderazgo de moda como la mayoría de los programas, sino por el contrario describe el liderazgo real de cada participante.</a:t>
            </a:r>
          </a:p>
        </p:txBody>
      </p:sp>
      <p:grpSp>
        <p:nvGrpSpPr>
          <p:cNvPr id="18" name="Group 18"/>
          <p:cNvGrpSpPr/>
          <p:nvPr/>
        </p:nvGrpSpPr>
        <p:grpSpPr>
          <a:xfrm>
            <a:off x="7013902" y="6875253"/>
            <a:ext cx="904524" cy="904524"/>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3223"/>
            </a:solidFill>
            <a:ln cap="sq">
              <a:noFill/>
              <a:prstDash val="solid"/>
              <a:miter/>
            </a:ln>
          </p:spPr>
        </p:sp>
        <p:sp>
          <p:nvSpPr>
            <p:cNvPr id="20" name="TextBox 20"/>
            <p:cNvSpPr txBox="1"/>
            <p:nvPr/>
          </p:nvSpPr>
          <p:spPr>
            <a:xfrm>
              <a:off x="76200" y="47625"/>
              <a:ext cx="660400" cy="688975"/>
            </a:xfrm>
            <a:prstGeom prst="rect">
              <a:avLst/>
            </a:prstGeom>
          </p:spPr>
          <p:txBody>
            <a:bodyPr lIns="50800" tIns="50800" rIns="50800" bIns="50800" rtlCol="0" anchor="ctr"/>
            <a:lstStyle/>
            <a:p>
              <a:pPr algn="ctr">
                <a:lnSpc>
                  <a:spcPts val="3899"/>
                </a:lnSpc>
              </a:pPr>
              <a:r>
                <a:rPr lang="en-US" sz="2999" dirty="0">
                  <a:solidFill>
                    <a:srgbClr val="FFFFFF"/>
                  </a:solidFill>
                  <a:latin typeface="TT Drugs"/>
                  <a:ea typeface="TT Drugs"/>
                  <a:cs typeface="TT Drugs"/>
                  <a:sym typeface="TT Drugs"/>
                </a:rPr>
                <a:t>04</a:t>
              </a:r>
            </a:p>
          </p:txBody>
        </p:sp>
      </p:grpSp>
      <p:sp>
        <p:nvSpPr>
          <p:cNvPr id="21" name="TextBox 21"/>
          <p:cNvSpPr txBox="1"/>
          <p:nvPr/>
        </p:nvSpPr>
        <p:spPr>
          <a:xfrm>
            <a:off x="8169294" y="6747672"/>
            <a:ext cx="8412319" cy="1744067"/>
          </a:xfrm>
          <a:prstGeom prst="rect">
            <a:avLst/>
          </a:prstGeom>
        </p:spPr>
        <p:txBody>
          <a:bodyPr wrap="square" lIns="0" tIns="0" rIns="0" bIns="0" rtlCol="0" anchor="t">
            <a:spAutoFit/>
          </a:bodyPr>
          <a:lstStyle/>
          <a:p>
            <a:pPr marL="0" lvl="0" indent="0" algn="l">
              <a:lnSpc>
                <a:spcPts val="3449"/>
              </a:lnSpc>
              <a:spcBef>
                <a:spcPct val="0"/>
              </a:spcBef>
            </a:pPr>
            <a:r>
              <a:rPr lang="es-BO" sz="3000" spc="244" dirty="0">
                <a:solidFill>
                  <a:srgbClr val="002060"/>
                </a:solidFill>
                <a:ea typeface="Times New Roman"/>
                <a:cs typeface="Times New Roman"/>
                <a:sym typeface="Times New Roman"/>
              </a:rPr>
              <a:t>Permite tener un programa in Company donde los temas pueden exponerse en un ambiente de privacidad y desde su casa u oficina vía </a:t>
            </a:r>
            <a:r>
              <a:rPr lang="es-BO" sz="3000" spc="244" dirty="0" err="1">
                <a:solidFill>
                  <a:srgbClr val="002060"/>
                </a:solidFill>
                <a:ea typeface="Times New Roman"/>
                <a:cs typeface="Times New Roman"/>
                <a:sym typeface="Times New Roman"/>
              </a:rPr>
              <a:t>on</a:t>
            </a:r>
            <a:r>
              <a:rPr lang="es-BO" sz="3000" spc="244" dirty="0">
                <a:solidFill>
                  <a:srgbClr val="002060"/>
                </a:solidFill>
                <a:ea typeface="Times New Roman"/>
                <a:cs typeface="Times New Roman"/>
                <a:sym typeface="Times New Roman"/>
              </a:rPr>
              <a:t> line.</a:t>
            </a:r>
          </a:p>
        </p:txBody>
      </p:sp>
      <p:grpSp>
        <p:nvGrpSpPr>
          <p:cNvPr id="22" name="Group 22"/>
          <p:cNvGrpSpPr/>
          <p:nvPr/>
        </p:nvGrpSpPr>
        <p:grpSpPr>
          <a:xfrm>
            <a:off x="7010400" y="8702067"/>
            <a:ext cx="904524" cy="904524"/>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3223"/>
            </a:solidFill>
            <a:ln cap="sq">
              <a:noFill/>
              <a:prstDash val="solid"/>
              <a:miter/>
            </a:ln>
          </p:spPr>
        </p:sp>
        <p:sp>
          <p:nvSpPr>
            <p:cNvPr id="24" name="TextBox 24"/>
            <p:cNvSpPr txBox="1"/>
            <p:nvPr/>
          </p:nvSpPr>
          <p:spPr>
            <a:xfrm>
              <a:off x="76200" y="47625"/>
              <a:ext cx="660400" cy="688975"/>
            </a:xfrm>
            <a:prstGeom prst="rect">
              <a:avLst/>
            </a:prstGeom>
          </p:spPr>
          <p:txBody>
            <a:bodyPr lIns="50800" tIns="50800" rIns="50800" bIns="50800" rtlCol="0" anchor="ctr"/>
            <a:lstStyle/>
            <a:p>
              <a:pPr algn="ctr">
                <a:lnSpc>
                  <a:spcPts val="3899"/>
                </a:lnSpc>
              </a:pPr>
              <a:r>
                <a:rPr lang="en-US" sz="2999">
                  <a:solidFill>
                    <a:srgbClr val="FFFFFF"/>
                  </a:solidFill>
                  <a:latin typeface="TT Drugs"/>
                  <a:ea typeface="TT Drugs"/>
                  <a:cs typeface="TT Drugs"/>
                  <a:sym typeface="TT Drugs"/>
                </a:rPr>
                <a:t>05</a:t>
              </a:r>
            </a:p>
          </p:txBody>
        </p:sp>
      </p:grpSp>
      <p:sp>
        <p:nvSpPr>
          <p:cNvPr id="28" name="TextBox 28"/>
          <p:cNvSpPr txBox="1"/>
          <p:nvPr/>
        </p:nvSpPr>
        <p:spPr>
          <a:xfrm>
            <a:off x="8207394" y="8702067"/>
            <a:ext cx="8412319" cy="1308050"/>
          </a:xfrm>
          <a:prstGeom prst="rect">
            <a:avLst/>
          </a:prstGeom>
        </p:spPr>
        <p:txBody>
          <a:bodyPr wrap="square" lIns="0" tIns="0" rIns="0" bIns="0" rtlCol="0" anchor="t">
            <a:spAutoFit/>
          </a:bodyPr>
          <a:lstStyle/>
          <a:p>
            <a:pPr marL="0" lvl="0" indent="0" algn="l">
              <a:lnSpc>
                <a:spcPts val="3449"/>
              </a:lnSpc>
              <a:spcBef>
                <a:spcPct val="0"/>
              </a:spcBef>
            </a:pPr>
            <a:r>
              <a:rPr lang="es-BO" sz="3000" spc="244" dirty="0">
                <a:solidFill>
                  <a:srgbClr val="002060"/>
                </a:solidFill>
                <a:ea typeface="Times New Roman"/>
                <a:cs typeface="Times New Roman"/>
                <a:sym typeface="Times New Roman"/>
              </a:rPr>
              <a:t>Genera Cohesión de Equipo, el equipo aprende a valorarse e integrarse en la cadena de valor.</a:t>
            </a:r>
          </a:p>
        </p:txBody>
      </p:sp>
      <p:sp>
        <p:nvSpPr>
          <p:cNvPr id="2" name="Diagrama de flujo: retraso 1">
            <a:extLst>
              <a:ext uri="{FF2B5EF4-FFF2-40B4-BE49-F238E27FC236}">
                <a16:creationId xmlns:a16="http://schemas.microsoft.com/office/drawing/2014/main" id="{8B7FB651-9E2B-0A4A-0EBB-81328772C357}"/>
              </a:ext>
            </a:extLst>
          </p:cNvPr>
          <p:cNvSpPr/>
          <p:nvPr/>
        </p:nvSpPr>
        <p:spPr>
          <a:xfrm>
            <a:off x="0" y="-1"/>
            <a:ext cx="6553200" cy="10287001"/>
          </a:xfrm>
          <a:prstGeom prst="flowChartDelay">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Tree>
    <p:extLst>
      <p:ext uri="{BB962C8B-B14F-4D97-AF65-F5344CB8AC3E}">
        <p14:creationId xmlns:p14="http://schemas.microsoft.com/office/powerpoint/2010/main" val="4230409596"/>
      </p:ext>
    </p:extLst>
  </p:cSld>
  <p:clrMapOvr>
    <a:masterClrMapping/>
  </p:clrMapOvr>
  <mc:AlternateContent xmlns:mc="http://schemas.openxmlformats.org/markup-compatibility/2006" xmlns:p14="http://schemas.microsoft.com/office/powerpoint/2010/main">
    <mc:Choice Requires="p14">
      <p:transition spd="slow" p14:dur="2000" advTm="5233"/>
    </mc:Choice>
    <mc:Fallback xmlns="">
      <p:transition spd="slow" advTm="5233"/>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7C298"/>
        </a:solidFill>
        <a:effectLst/>
      </p:bgPr>
    </p:bg>
    <p:spTree>
      <p:nvGrpSpPr>
        <p:cNvPr id="1" name=""/>
        <p:cNvGrpSpPr/>
        <p:nvPr/>
      </p:nvGrpSpPr>
      <p:grpSpPr>
        <a:xfrm>
          <a:off x="0" y="0"/>
          <a:ext cx="0" cy="0"/>
          <a:chOff x="0" y="0"/>
          <a:chExt cx="0" cy="0"/>
        </a:xfrm>
      </p:grpSpPr>
      <p:grpSp>
        <p:nvGrpSpPr>
          <p:cNvPr id="5" name="Group 5"/>
          <p:cNvGrpSpPr/>
          <p:nvPr/>
        </p:nvGrpSpPr>
        <p:grpSpPr>
          <a:xfrm>
            <a:off x="7086600" y="2943576"/>
            <a:ext cx="849236" cy="90452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3223"/>
            </a:solidFill>
            <a:ln cap="sq">
              <a:noFill/>
              <a:prstDash val="solid"/>
              <a:miter/>
            </a:ln>
          </p:spPr>
        </p:sp>
        <p:sp>
          <p:nvSpPr>
            <p:cNvPr id="7" name="TextBox 7"/>
            <p:cNvSpPr txBox="1"/>
            <p:nvPr/>
          </p:nvSpPr>
          <p:spPr>
            <a:xfrm>
              <a:off x="76200" y="47625"/>
              <a:ext cx="660400" cy="688975"/>
            </a:xfrm>
            <a:prstGeom prst="rect">
              <a:avLst/>
            </a:prstGeom>
          </p:spPr>
          <p:txBody>
            <a:bodyPr lIns="50800" tIns="50800" rIns="50800" bIns="50800" rtlCol="0" anchor="ctr"/>
            <a:lstStyle/>
            <a:p>
              <a:pPr algn="ctr">
                <a:lnSpc>
                  <a:spcPts val="3899"/>
                </a:lnSpc>
              </a:pPr>
              <a:r>
                <a:rPr lang="en-US" sz="2999" dirty="0">
                  <a:solidFill>
                    <a:srgbClr val="FFFFFF"/>
                  </a:solidFill>
                  <a:latin typeface="TT Drugs"/>
                  <a:ea typeface="TT Drugs"/>
                  <a:cs typeface="TT Drugs"/>
                  <a:sym typeface="TT Drugs"/>
                </a:rPr>
                <a:t>07</a:t>
              </a:r>
            </a:p>
          </p:txBody>
        </p:sp>
      </p:grpSp>
      <p:grpSp>
        <p:nvGrpSpPr>
          <p:cNvPr id="8" name="Group 8"/>
          <p:cNvGrpSpPr/>
          <p:nvPr/>
        </p:nvGrpSpPr>
        <p:grpSpPr>
          <a:xfrm>
            <a:off x="7086600" y="4152900"/>
            <a:ext cx="904524" cy="904524"/>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3223"/>
            </a:solidFill>
            <a:ln cap="sq">
              <a:noFill/>
              <a:prstDash val="solid"/>
              <a:miter/>
            </a:ln>
          </p:spPr>
        </p:sp>
        <p:sp>
          <p:nvSpPr>
            <p:cNvPr id="10" name="TextBox 10"/>
            <p:cNvSpPr txBox="1"/>
            <p:nvPr/>
          </p:nvSpPr>
          <p:spPr>
            <a:xfrm>
              <a:off x="76200" y="47625"/>
              <a:ext cx="660400" cy="688975"/>
            </a:xfrm>
            <a:prstGeom prst="rect">
              <a:avLst/>
            </a:prstGeom>
          </p:spPr>
          <p:txBody>
            <a:bodyPr lIns="50800" tIns="50800" rIns="50800" bIns="50800" rtlCol="0" anchor="ctr"/>
            <a:lstStyle/>
            <a:p>
              <a:pPr algn="ctr">
                <a:lnSpc>
                  <a:spcPts val="3899"/>
                </a:lnSpc>
              </a:pPr>
              <a:r>
                <a:rPr lang="en-US" sz="2999" dirty="0">
                  <a:solidFill>
                    <a:srgbClr val="FFFFFF"/>
                  </a:solidFill>
                  <a:latin typeface="TT Drugs"/>
                  <a:ea typeface="TT Drugs"/>
                  <a:cs typeface="TT Drugs"/>
                  <a:sym typeface="TT Drugs"/>
                </a:rPr>
                <a:t>08</a:t>
              </a:r>
            </a:p>
          </p:txBody>
        </p:sp>
      </p:grpSp>
      <p:grpSp>
        <p:nvGrpSpPr>
          <p:cNvPr id="11" name="Group 11"/>
          <p:cNvGrpSpPr/>
          <p:nvPr/>
        </p:nvGrpSpPr>
        <p:grpSpPr>
          <a:xfrm>
            <a:off x="7086600" y="5538387"/>
            <a:ext cx="904524" cy="90452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3223"/>
            </a:solidFill>
            <a:ln cap="sq">
              <a:noFill/>
              <a:prstDash val="solid"/>
              <a:miter/>
            </a:ln>
          </p:spPr>
        </p:sp>
        <p:sp>
          <p:nvSpPr>
            <p:cNvPr id="13" name="TextBox 13"/>
            <p:cNvSpPr txBox="1"/>
            <p:nvPr/>
          </p:nvSpPr>
          <p:spPr>
            <a:xfrm>
              <a:off x="76200" y="47624"/>
              <a:ext cx="660400" cy="688975"/>
            </a:xfrm>
            <a:prstGeom prst="rect">
              <a:avLst/>
            </a:prstGeom>
          </p:spPr>
          <p:txBody>
            <a:bodyPr lIns="50800" tIns="50800" rIns="50800" bIns="50800" rtlCol="0" anchor="ctr"/>
            <a:lstStyle/>
            <a:p>
              <a:pPr algn="ctr">
                <a:lnSpc>
                  <a:spcPts val="3899"/>
                </a:lnSpc>
              </a:pPr>
              <a:r>
                <a:rPr lang="en-US" sz="2999" dirty="0">
                  <a:solidFill>
                    <a:srgbClr val="FFFFFF"/>
                  </a:solidFill>
                  <a:latin typeface="TT Drugs"/>
                  <a:ea typeface="TT Drugs"/>
                  <a:cs typeface="TT Drugs"/>
                  <a:sym typeface="TT Drugs"/>
                </a:rPr>
                <a:t>09</a:t>
              </a:r>
            </a:p>
          </p:txBody>
        </p:sp>
      </p:grpSp>
      <p:sp>
        <p:nvSpPr>
          <p:cNvPr id="14" name="TextBox 14"/>
          <p:cNvSpPr txBox="1"/>
          <p:nvPr/>
        </p:nvSpPr>
        <p:spPr>
          <a:xfrm>
            <a:off x="6438900" y="236171"/>
            <a:ext cx="10325100" cy="881010"/>
          </a:xfrm>
          <a:prstGeom prst="rect">
            <a:avLst/>
          </a:prstGeom>
        </p:spPr>
        <p:txBody>
          <a:bodyPr wrap="square" lIns="0" tIns="0" rIns="0" bIns="0" rtlCol="0" anchor="t">
            <a:spAutoFit/>
          </a:bodyPr>
          <a:lstStyle/>
          <a:p>
            <a:pPr algn="ctr">
              <a:lnSpc>
                <a:spcPts val="6999"/>
              </a:lnSpc>
            </a:pPr>
            <a:r>
              <a:rPr lang="es-BO" sz="5400" b="1" dirty="0">
                <a:solidFill>
                  <a:srgbClr val="002060"/>
                </a:solidFill>
                <a:latin typeface="Aharoni" panose="02010803020104030203" pitchFamily="2" charset="-79"/>
                <a:ea typeface="Times New Roman"/>
                <a:cs typeface="Aharoni" panose="02010803020104030203" pitchFamily="2" charset="-79"/>
                <a:sym typeface="Times New Roman"/>
              </a:rPr>
              <a:t>12 Competencias - Propuesta </a:t>
            </a:r>
          </a:p>
        </p:txBody>
      </p:sp>
      <p:sp>
        <p:nvSpPr>
          <p:cNvPr id="15" name="TextBox 15"/>
          <p:cNvSpPr txBox="1"/>
          <p:nvPr/>
        </p:nvSpPr>
        <p:spPr>
          <a:xfrm>
            <a:off x="8229600" y="2878690"/>
            <a:ext cx="9413911" cy="1021690"/>
          </a:xfrm>
          <a:prstGeom prst="rect">
            <a:avLst/>
          </a:prstGeom>
        </p:spPr>
        <p:txBody>
          <a:bodyPr wrap="square" lIns="0" tIns="0" rIns="0" bIns="0" rtlCol="0" anchor="t">
            <a:spAutoFit/>
          </a:bodyPr>
          <a:lstStyle/>
          <a:p>
            <a:pPr marL="0" lvl="0" indent="0" algn="l">
              <a:lnSpc>
                <a:spcPts val="4140"/>
              </a:lnSpc>
              <a:spcBef>
                <a:spcPct val="0"/>
              </a:spcBef>
            </a:pPr>
            <a:r>
              <a:rPr lang="es-BO" sz="3000" spc="294" dirty="0">
                <a:solidFill>
                  <a:srgbClr val="002060"/>
                </a:solidFill>
                <a:ea typeface="Times New Roman"/>
                <a:cs typeface="Times New Roman"/>
                <a:sym typeface="Times New Roman"/>
              </a:rPr>
              <a:t>Compromete a los líderes con la estrategia de la empresa y su personal</a:t>
            </a:r>
          </a:p>
        </p:txBody>
      </p:sp>
      <p:sp>
        <p:nvSpPr>
          <p:cNvPr id="16" name="TextBox 16"/>
          <p:cNvSpPr txBox="1"/>
          <p:nvPr/>
        </p:nvSpPr>
        <p:spPr>
          <a:xfrm>
            <a:off x="8233249" y="4152900"/>
            <a:ext cx="9410262" cy="1021690"/>
          </a:xfrm>
          <a:prstGeom prst="rect">
            <a:avLst/>
          </a:prstGeom>
        </p:spPr>
        <p:txBody>
          <a:bodyPr wrap="square" lIns="0" tIns="0" rIns="0" bIns="0" rtlCol="0" anchor="t">
            <a:spAutoFit/>
          </a:bodyPr>
          <a:lstStyle/>
          <a:p>
            <a:pPr marL="0" lvl="0" indent="0" algn="l">
              <a:lnSpc>
                <a:spcPts val="4140"/>
              </a:lnSpc>
              <a:spcBef>
                <a:spcPct val="0"/>
              </a:spcBef>
            </a:pPr>
            <a:r>
              <a:rPr lang="es-BO" sz="3000" spc="294" dirty="0">
                <a:solidFill>
                  <a:srgbClr val="002060"/>
                </a:solidFill>
                <a:ea typeface="Times New Roman"/>
                <a:cs typeface="Times New Roman"/>
                <a:sym typeface="Times New Roman"/>
              </a:rPr>
              <a:t>Genera herramienta de dirección de aplicación inmediata</a:t>
            </a:r>
          </a:p>
        </p:txBody>
      </p:sp>
      <p:sp>
        <p:nvSpPr>
          <p:cNvPr id="17" name="TextBox 17"/>
          <p:cNvSpPr txBox="1"/>
          <p:nvPr/>
        </p:nvSpPr>
        <p:spPr>
          <a:xfrm>
            <a:off x="8282915" y="5584372"/>
            <a:ext cx="9360595" cy="1021690"/>
          </a:xfrm>
          <a:prstGeom prst="rect">
            <a:avLst/>
          </a:prstGeom>
        </p:spPr>
        <p:txBody>
          <a:bodyPr wrap="square" lIns="0" tIns="0" rIns="0" bIns="0" rtlCol="0" anchor="t">
            <a:spAutoFit/>
          </a:bodyPr>
          <a:lstStyle/>
          <a:p>
            <a:pPr marL="0" lvl="0" indent="0" algn="l">
              <a:lnSpc>
                <a:spcPts val="4140"/>
              </a:lnSpc>
              <a:spcBef>
                <a:spcPct val="0"/>
              </a:spcBef>
            </a:pPr>
            <a:r>
              <a:rPr lang="es-BO" sz="3000" spc="294" dirty="0">
                <a:solidFill>
                  <a:srgbClr val="002060"/>
                </a:solidFill>
                <a:ea typeface="Times New Roman"/>
                <a:cs typeface="Times New Roman"/>
                <a:sym typeface="Times New Roman"/>
              </a:rPr>
              <a:t>Dar soporte de coach a cada participante de manera individual</a:t>
            </a:r>
          </a:p>
        </p:txBody>
      </p:sp>
      <p:grpSp>
        <p:nvGrpSpPr>
          <p:cNvPr id="18" name="Group 18"/>
          <p:cNvGrpSpPr/>
          <p:nvPr/>
        </p:nvGrpSpPr>
        <p:grpSpPr>
          <a:xfrm>
            <a:off x="7086600" y="6743700"/>
            <a:ext cx="904524" cy="904524"/>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3223"/>
            </a:solidFill>
            <a:ln cap="sq">
              <a:noFill/>
              <a:prstDash val="solid"/>
              <a:miter/>
            </a:ln>
          </p:spPr>
        </p:sp>
        <p:sp>
          <p:nvSpPr>
            <p:cNvPr id="20" name="TextBox 20"/>
            <p:cNvSpPr txBox="1"/>
            <p:nvPr/>
          </p:nvSpPr>
          <p:spPr>
            <a:xfrm>
              <a:off x="76200" y="47625"/>
              <a:ext cx="660400" cy="688975"/>
            </a:xfrm>
            <a:prstGeom prst="rect">
              <a:avLst/>
            </a:prstGeom>
          </p:spPr>
          <p:txBody>
            <a:bodyPr lIns="50800" tIns="50800" rIns="50800" bIns="50800" rtlCol="0" anchor="ctr"/>
            <a:lstStyle/>
            <a:p>
              <a:pPr algn="ctr">
                <a:lnSpc>
                  <a:spcPts val="3899"/>
                </a:lnSpc>
              </a:pPr>
              <a:r>
                <a:rPr lang="en-US" sz="2999" dirty="0">
                  <a:solidFill>
                    <a:srgbClr val="FFFFFF"/>
                  </a:solidFill>
                  <a:latin typeface="TT Drugs"/>
                  <a:ea typeface="TT Drugs"/>
                  <a:cs typeface="TT Drugs"/>
                  <a:sym typeface="TT Drugs"/>
                </a:rPr>
                <a:t>10</a:t>
              </a:r>
            </a:p>
          </p:txBody>
        </p:sp>
      </p:grpSp>
      <p:sp>
        <p:nvSpPr>
          <p:cNvPr id="21" name="TextBox 21"/>
          <p:cNvSpPr txBox="1"/>
          <p:nvPr/>
        </p:nvSpPr>
        <p:spPr>
          <a:xfrm>
            <a:off x="8229600" y="6896100"/>
            <a:ext cx="6477000" cy="495905"/>
          </a:xfrm>
          <a:prstGeom prst="rect">
            <a:avLst/>
          </a:prstGeom>
        </p:spPr>
        <p:txBody>
          <a:bodyPr wrap="square" lIns="0" tIns="0" rIns="0" bIns="0" rtlCol="0" anchor="t">
            <a:spAutoFit/>
          </a:bodyPr>
          <a:lstStyle/>
          <a:p>
            <a:pPr marL="0" lvl="0" indent="0" algn="l">
              <a:lnSpc>
                <a:spcPts val="4140"/>
              </a:lnSpc>
              <a:spcBef>
                <a:spcPct val="0"/>
              </a:spcBef>
            </a:pPr>
            <a:r>
              <a:rPr lang="es-BO" sz="3000" spc="294" dirty="0">
                <a:solidFill>
                  <a:srgbClr val="002060"/>
                </a:solidFill>
                <a:ea typeface="Times New Roman"/>
                <a:cs typeface="Times New Roman"/>
                <a:sym typeface="Times New Roman"/>
              </a:rPr>
              <a:t>Evaluación de liderazgo </a:t>
            </a:r>
          </a:p>
        </p:txBody>
      </p:sp>
      <p:grpSp>
        <p:nvGrpSpPr>
          <p:cNvPr id="22" name="Group 22"/>
          <p:cNvGrpSpPr/>
          <p:nvPr/>
        </p:nvGrpSpPr>
        <p:grpSpPr>
          <a:xfrm>
            <a:off x="7086600" y="7886700"/>
            <a:ext cx="904524" cy="904524"/>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3223"/>
            </a:solidFill>
            <a:ln cap="sq">
              <a:noFill/>
              <a:prstDash val="solid"/>
              <a:miter/>
            </a:ln>
          </p:spPr>
        </p:sp>
        <p:sp>
          <p:nvSpPr>
            <p:cNvPr id="24" name="TextBox 24"/>
            <p:cNvSpPr txBox="1"/>
            <p:nvPr/>
          </p:nvSpPr>
          <p:spPr>
            <a:xfrm>
              <a:off x="76200" y="47625"/>
              <a:ext cx="660400" cy="688975"/>
            </a:xfrm>
            <a:prstGeom prst="rect">
              <a:avLst/>
            </a:prstGeom>
          </p:spPr>
          <p:txBody>
            <a:bodyPr lIns="50800" tIns="50800" rIns="50800" bIns="50800" rtlCol="0" anchor="ctr"/>
            <a:lstStyle/>
            <a:p>
              <a:pPr algn="ctr">
                <a:lnSpc>
                  <a:spcPts val="3899"/>
                </a:lnSpc>
              </a:pPr>
              <a:r>
                <a:rPr lang="en-US" sz="2999" dirty="0">
                  <a:solidFill>
                    <a:srgbClr val="FFFFFF"/>
                  </a:solidFill>
                  <a:latin typeface="TT Drugs"/>
                  <a:ea typeface="TT Drugs"/>
                  <a:cs typeface="TT Drugs"/>
                  <a:sym typeface="TT Drugs"/>
                </a:rPr>
                <a:t>11</a:t>
              </a:r>
            </a:p>
          </p:txBody>
        </p:sp>
      </p:grpSp>
      <p:grpSp>
        <p:nvGrpSpPr>
          <p:cNvPr id="25" name="Group 25"/>
          <p:cNvGrpSpPr/>
          <p:nvPr/>
        </p:nvGrpSpPr>
        <p:grpSpPr>
          <a:xfrm>
            <a:off x="7094535" y="9029700"/>
            <a:ext cx="904524" cy="904524"/>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3223"/>
            </a:solidFill>
            <a:ln cap="sq">
              <a:noFill/>
              <a:prstDash val="solid"/>
              <a:miter/>
            </a:ln>
          </p:spPr>
        </p:sp>
        <p:sp>
          <p:nvSpPr>
            <p:cNvPr id="27" name="TextBox 27"/>
            <p:cNvSpPr txBox="1"/>
            <p:nvPr/>
          </p:nvSpPr>
          <p:spPr>
            <a:xfrm>
              <a:off x="76200" y="47625"/>
              <a:ext cx="660400" cy="688975"/>
            </a:xfrm>
            <a:prstGeom prst="rect">
              <a:avLst/>
            </a:prstGeom>
          </p:spPr>
          <p:txBody>
            <a:bodyPr lIns="50800" tIns="50800" rIns="50800" bIns="50800" rtlCol="0" anchor="ctr"/>
            <a:lstStyle/>
            <a:p>
              <a:pPr algn="ctr">
                <a:lnSpc>
                  <a:spcPts val="3899"/>
                </a:lnSpc>
              </a:pPr>
              <a:r>
                <a:rPr lang="en-US" sz="2999">
                  <a:solidFill>
                    <a:srgbClr val="FFFFFF"/>
                  </a:solidFill>
                  <a:latin typeface="TT Drugs"/>
                  <a:ea typeface="TT Drugs"/>
                  <a:cs typeface="TT Drugs"/>
                  <a:sym typeface="TT Drugs"/>
                </a:rPr>
                <a:t>12</a:t>
              </a:r>
            </a:p>
          </p:txBody>
        </p:sp>
      </p:grpSp>
      <p:sp>
        <p:nvSpPr>
          <p:cNvPr id="28" name="TextBox 28"/>
          <p:cNvSpPr txBox="1"/>
          <p:nvPr/>
        </p:nvSpPr>
        <p:spPr>
          <a:xfrm>
            <a:off x="8229600" y="8039100"/>
            <a:ext cx="6118885" cy="495905"/>
          </a:xfrm>
          <a:prstGeom prst="rect">
            <a:avLst/>
          </a:prstGeom>
        </p:spPr>
        <p:txBody>
          <a:bodyPr wrap="square" lIns="0" tIns="0" rIns="0" bIns="0" rtlCol="0" anchor="t">
            <a:spAutoFit/>
          </a:bodyPr>
          <a:lstStyle/>
          <a:p>
            <a:pPr algn="l">
              <a:lnSpc>
                <a:spcPts val="4140"/>
              </a:lnSpc>
            </a:pPr>
            <a:r>
              <a:rPr lang="es-BO" sz="3000" spc="294" dirty="0">
                <a:solidFill>
                  <a:srgbClr val="002060"/>
                </a:solidFill>
                <a:ea typeface="Times New Roman"/>
                <a:cs typeface="Times New Roman"/>
                <a:sym typeface="Times New Roman"/>
              </a:rPr>
              <a:t>12 sesiones de clases virtuales</a:t>
            </a:r>
          </a:p>
        </p:txBody>
      </p:sp>
      <p:sp>
        <p:nvSpPr>
          <p:cNvPr id="29" name="TextBox 29"/>
          <p:cNvSpPr txBox="1"/>
          <p:nvPr/>
        </p:nvSpPr>
        <p:spPr>
          <a:xfrm>
            <a:off x="8332457" y="9182100"/>
            <a:ext cx="6271285" cy="495905"/>
          </a:xfrm>
          <a:prstGeom prst="rect">
            <a:avLst/>
          </a:prstGeom>
        </p:spPr>
        <p:txBody>
          <a:bodyPr wrap="square" lIns="0" tIns="0" rIns="0" bIns="0" rtlCol="0" anchor="t">
            <a:spAutoFit/>
          </a:bodyPr>
          <a:lstStyle/>
          <a:p>
            <a:pPr algn="l">
              <a:lnSpc>
                <a:spcPts val="4140"/>
              </a:lnSpc>
            </a:pPr>
            <a:r>
              <a:rPr lang="es-BO" sz="3000" spc="294" dirty="0">
                <a:solidFill>
                  <a:srgbClr val="002060"/>
                </a:solidFill>
                <a:ea typeface="Times New Roman"/>
                <a:cs typeface="Times New Roman"/>
                <a:sym typeface="Times New Roman"/>
              </a:rPr>
              <a:t>Coach individual de devolución</a:t>
            </a:r>
          </a:p>
        </p:txBody>
      </p:sp>
      <p:grpSp>
        <p:nvGrpSpPr>
          <p:cNvPr id="32" name="Group 25">
            <a:extLst>
              <a:ext uri="{FF2B5EF4-FFF2-40B4-BE49-F238E27FC236}">
                <a16:creationId xmlns:a16="http://schemas.microsoft.com/office/drawing/2014/main" id="{9AA8EACE-1F71-415D-AFA9-32E43E5C6E81}"/>
              </a:ext>
            </a:extLst>
          </p:cNvPr>
          <p:cNvGrpSpPr/>
          <p:nvPr/>
        </p:nvGrpSpPr>
        <p:grpSpPr>
          <a:xfrm>
            <a:off x="7086600" y="1327295"/>
            <a:ext cx="904524" cy="904524"/>
            <a:chOff x="0" y="0"/>
            <a:chExt cx="812800" cy="812800"/>
          </a:xfrm>
        </p:grpSpPr>
        <p:sp>
          <p:nvSpPr>
            <p:cNvPr id="33" name="Freeform 26">
              <a:extLst>
                <a:ext uri="{FF2B5EF4-FFF2-40B4-BE49-F238E27FC236}">
                  <a16:creationId xmlns:a16="http://schemas.microsoft.com/office/drawing/2014/main" id="{A8D5A2E9-3766-4EA8-B629-07328C8A4BD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3223"/>
            </a:solidFill>
            <a:ln cap="sq">
              <a:noFill/>
              <a:prstDash val="solid"/>
              <a:miter/>
            </a:ln>
          </p:spPr>
        </p:sp>
        <p:sp>
          <p:nvSpPr>
            <p:cNvPr id="34" name="TextBox 27">
              <a:extLst>
                <a:ext uri="{FF2B5EF4-FFF2-40B4-BE49-F238E27FC236}">
                  <a16:creationId xmlns:a16="http://schemas.microsoft.com/office/drawing/2014/main" id="{04FB0FE8-E89B-4F22-B87E-4A5C62A9DDEB}"/>
                </a:ext>
              </a:extLst>
            </p:cNvPr>
            <p:cNvSpPr txBox="1"/>
            <p:nvPr/>
          </p:nvSpPr>
          <p:spPr>
            <a:xfrm>
              <a:off x="76200" y="47625"/>
              <a:ext cx="660400" cy="688975"/>
            </a:xfrm>
            <a:prstGeom prst="rect">
              <a:avLst/>
            </a:prstGeom>
          </p:spPr>
          <p:txBody>
            <a:bodyPr lIns="50800" tIns="50800" rIns="50800" bIns="50800" rtlCol="0" anchor="ctr"/>
            <a:lstStyle/>
            <a:p>
              <a:pPr algn="ctr">
                <a:lnSpc>
                  <a:spcPts val="3899"/>
                </a:lnSpc>
              </a:pPr>
              <a:r>
                <a:rPr lang="en-US" sz="2999" dirty="0">
                  <a:solidFill>
                    <a:srgbClr val="FFFFFF"/>
                  </a:solidFill>
                  <a:latin typeface="TT Drugs"/>
                  <a:ea typeface="TT Drugs"/>
                  <a:cs typeface="TT Drugs"/>
                  <a:sym typeface="TT Drugs"/>
                </a:rPr>
                <a:t>06</a:t>
              </a:r>
            </a:p>
          </p:txBody>
        </p:sp>
      </p:grpSp>
      <p:sp>
        <p:nvSpPr>
          <p:cNvPr id="35" name="TextBox 29">
            <a:extLst>
              <a:ext uri="{FF2B5EF4-FFF2-40B4-BE49-F238E27FC236}">
                <a16:creationId xmlns:a16="http://schemas.microsoft.com/office/drawing/2014/main" id="{FEE27391-83ED-494B-897E-4717E945BC99}"/>
              </a:ext>
            </a:extLst>
          </p:cNvPr>
          <p:cNvSpPr txBox="1"/>
          <p:nvPr/>
        </p:nvSpPr>
        <p:spPr>
          <a:xfrm>
            <a:off x="8229600" y="1319121"/>
            <a:ext cx="9413911" cy="1308050"/>
          </a:xfrm>
          <a:prstGeom prst="rect">
            <a:avLst/>
          </a:prstGeom>
        </p:spPr>
        <p:txBody>
          <a:bodyPr wrap="square" lIns="0" tIns="0" rIns="0" bIns="0" rtlCol="0" anchor="t">
            <a:spAutoFit/>
          </a:bodyPr>
          <a:lstStyle/>
          <a:p>
            <a:pPr marL="0" lvl="0" indent="0" algn="l">
              <a:lnSpc>
                <a:spcPts val="3449"/>
              </a:lnSpc>
              <a:spcBef>
                <a:spcPct val="0"/>
              </a:spcBef>
            </a:pPr>
            <a:r>
              <a:rPr lang="es-BO" sz="3000" spc="244" dirty="0">
                <a:solidFill>
                  <a:srgbClr val="002060"/>
                </a:solidFill>
                <a:ea typeface="Times New Roman"/>
                <a:cs typeface="Times New Roman"/>
                <a:sym typeface="Times New Roman"/>
              </a:rPr>
              <a:t>Incluye insumos para que el área de RRHH de la compañía desarrolle programas correctivos efectivos.</a:t>
            </a:r>
          </a:p>
        </p:txBody>
      </p:sp>
      <p:sp>
        <p:nvSpPr>
          <p:cNvPr id="2" name="Diagrama de flujo: retraso 1">
            <a:extLst>
              <a:ext uri="{FF2B5EF4-FFF2-40B4-BE49-F238E27FC236}">
                <a16:creationId xmlns:a16="http://schemas.microsoft.com/office/drawing/2014/main" id="{3588141F-6B01-DD24-422A-02B55E4F0EAB}"/>
              </a:ext>
            </a:extLst>
          </p:cNvPr>
          <p:cNvSpPr/>
          <p:nvPr/>
        </p:nvSpPr>
        <p:spPr>
          <a:xfrm>
            <a:off x="0" y="-1"/>
            <a:ext cx="6553200" cy="10287001"/>
          </a:xfrm>
          <a:prstGeom prst="flowChartDelay">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Tree>
    <p:extLst>
      <p:ext uri="{BB962C8B-B14F-4D97-AF65-F5344CB8AC3E}">
        <p14:creationId xmlns:p14="http://schemas.microsoft.com/office/powerpoint/2010/main" val="1281364327"/>
      </p:ext>
    </p:extLst>
  </p:cSld>
  <p:clrMapOvr>
    <a:masterClrMapping/>
  </p:clrMapOvr>
  <mc:AlternateContent xmlns:mc="http://schemas.openxmlformats.org/markup-compatibility/2006" xmlns:p14="http://schemas.microsoft.com/office/powerpoint/2010/main">
    <mc:Choice Requires="p14">
      <p:transition spd="slow" p14:dur="2000" advTm="4209"/>
    </mc:Choice>
    <mc:Fallback xmlns="">
      <p:transition spd="slow" advTm="4209"/>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7C298"/>
        </a:solidFill>
        <a:effectLst/>
      </p:bgPr>
    </p:bg>
    <p:spTree>
      <p:nvGrpSpPr>
        <p:cNvPr id="1" name=""/>
        <p:cNvGrpSpPr/>
        <p:nvPr/>
      </p:nvGrpSpPr>
      <p:grpSpPr>
        <a:xfrm>
          <a:off x="0" y="0"/>
          <a:ext cx="0" cy="0"/>
          <a:chOff x="0" y="0"/>
          <a:chExt cx="0" cy="0"/>
        </a:xfrm>
      </p:grpSpPr>
      <p:sp>
        <p:nvSpPr>
          <p:cNvPr id="21" name="Diagrama de flujo: retraso 20">
            <a:extLst>
              <a:ext uri="{FF2B5EF4-FFF2-40B4-BE49-F238E27FC236}">
                <a16:creationId xmlns:a16="http://schemas.microsoft.com/office/drawing/2014/main" id="{E6C0C547-40EB-E2C4-6EEF-B683888BC044}"/>
              </a:ext>
            </a:extLst>
          </p:cNvPr>
          <p:cNvSpPr/>
          <p:nvPr/>
        </p:nvSpPr>
        <p:spPr>
          <a:xfrm>
            <a:off x="0" y="0"/>
            <a:ext cx="6371952" cy="10286999"/>
          </a:xfrm>
          <a:prstGeom prst="flowChartDelay">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
        <p:nvSpPr>
          <p:cNvPr id="15" name="TextBox 15"/>
          <p:cNvSpPr txBox="1"/>
          <p:nvPr/>
        </p:nvSpPr>
        <p:spPr>
          <a:xfrm>
            <a:off x="6945377" y="1638300"/>
            <a:ext cx="10143850" cy="881010"/>
          </a:xfrm>
          <a:prstGeom prst="rect">
            <a:avLst/>
          </a:prstGeom>
        </p:spPr>
        <p:txBody>
          <a:bodyPr wrap="square" lIns="0" tIns="0" rIns="0" bIns="0" rtlCol="0" anchor="t">
            <a:spAutoFit/>
          </a:bodyPr>
          <a:lstStyle/>
          <a:p>
            <a:pPr>
              <a:lnSpc>
                <a:spcPts val="6999"/>
              </a:lnSpc>
            </a:pPr>
            <a:r>
              <a:rPr lang="en-US" sz="5400" dirty="0">
                <a:solidFill>
                  <a:srgbClr val="002060"/>
                </a:solidFill>
                <a:latin typeface="Aharoni" panose="02010803020104030203" pitchFamily="2" charset="-79"/>
                <a:ea typeface="Times New Roman"/>
                <a:cs typeface="Aharoni" panose="02010803020104030203" pitchFamily="2" charset="-79"/>
                <a:sym typeface="Times New Roman"/>
              </a:rPr>
              <a:t>Train The Trainer </a:t>
            </a:r>
          </a:p>
        </p:txBody>
      </p:sp>
      <p:sp>
        <p:nvSpPr>
          <p:cNvPr id="19" name="TextBox 19"/>
          <p:cNvSpPr txBox="1"/>
          <p:nvPr/>
        </p:nvSpPr>
        <p:spPr>
          <a:xfrm>
            <a:off x="6981472" y="2689929"/>
            <a:ext cx="10448650" cy="4584588"/>
          </a:xfrm>
          <a:prstGeom prst="rect">
            <a:avLst/>
          </a:prstGeom>
        </p:spPr>
        <p:txBody>
          <a:bodyPr wrap="square" lIns="0" tIns="0" rIns="0" bIns="0" rtlCol="0" anchor="t">
            <a:spAutoFit/>
          </a:bodyPr>
          <a:lstStyle/>
          <a:p>
            <a:r>
              <a:rPr lang="es-BO" sz="3200" spc="30" dirty="0">
                <a:solidFill>
                  <a:srgbClr val="002060"/>
                </a:solidFill>
                <a:ea typeface="Montserrat"/>
                <a:cs typeface="Times New Roman" panose="02020603050405020304" pitchFamily="18" charset="0"/>
                <a:sym typeface="Montserrat"/>
              </a:rPr>
              <a:t>Nuestra propuesta integra 6 sesiones secuenciales que van enlazando herramientas, que permite formar a entrenadores, en un tiempo corto y bien aprovechado. El programa Train </a:t>
            </a:r>
            <a:r>
              <a:rPr lang="es-BO" sz="3200" spc="30" dirty="0" err="1">
                <a:solidFill>
                  <a:srgbClr val="002060"/>
                </a:solidFill>
                <a:ea typeface="Montserrat"/>
                <a:cs typeface="Times New Roman" panose="02020603050405020304" pitchFamily="18" charset="0"/>
                <a:sym typeface="Montserrat"/>
              </a:rPr>
              <a:t>The</a:t>
            </a:r>
            <a:r>
              <a:rPr lang="es-BO" sz="3200" spc="30" dirty="0">
                <a:solidFill>
                  <a:srgbClr val="002060"/>
                </a:solidFill>
                <a:ea typeface="Montserrat"/>
                <a:cs typeface="Times New Roman" panose="02020603050405020304" pitchFamily="18" charset="0"/>
                <a:sym typeface="Montserrat"/>
              </a:rPr>
              <a:t> </a:t>
            </a:r>
            <a:r>
              <a:rPr lang="es-BO" sz="3200" spc="30" dirty="0" err="1">
                <a:solidFill>
                  <a:srgbClr val="002060"/>
                </a:solidFill>
                <a:ea typeface="Montserrat"/>
                <a:cs typeface="Times New Roman" panose="02020603050405020304" pitchFamily="18" charset="0"/>
                <a:sym typeface="Montserrat"/>
              </a:rPr>
              <a:t>Trainer</a:t>
            </a:r>
            <a:r>
              <a:rPr lang="es-BO" sz="3200" spc="30" dirty="0">
                <a:solidFill>
                  <a:srgbClr val="002060"/>
                </a:solidFill>
                <a:ea typeface="Montserrat"/>
                <a:cs typeface="Times New Roman" panose="02020603050405020304" pitchFamily="18" charset="0"/>
                <a:sym typeface="Montserrat"/>
              </a:rPr>
              <a:t> ofrece un contenido con insumos suficientes para las organizaciones que necesiten implementar una red de entrenadores </a:t>
            </a:r>
            <a:r>
              <a:rPr lang="es-BO" sz="3200" spc="30" dirty="0" err="1">
                <a:solidFill>
                  <a:srgbClr val="002060"/>
                </a:solidFill>
                <a:ea typeface="Montserrat"/>
                <a:cs typeface="Times New Roman" panose="02020603050405020304" pitchFamily="18" charset="0"/>
                <a:sym typeface="Montserrat"/>
              </a:rPr>
              <a:t>internos.Este</a:t>
            </a:r>
            <a:r>
              <a:rPr lang="es-BO" sz="3200" spc="30" dirty="0">
                <a:solidFill>
                  <a:srgbClr val="002060"/>
                </a:solidFill>
                <a:ea typeface="Montserrat"/>
                <a:cs typeface="Times New Roman" panose="02020603050405020304" pitchFamily="18" charset="0"/>
                <a:sym typeface="Montserrat"/>
              </a:rPr>
              <a:t> programa es muy demandado por los líderes de los procesos organizacionales, que como parte de su gestión se incluye capacitar a las personas que de manera transversal afectan o participan en su proceso.</a:t>
            </a:r>
          </a:p>
        </p:txBody>
      </p:sp>
    </p:spTree>
    <p:extLst>
      <p:ext uri="{BB962C8B-B14F-4D97-AF65-F5344CB8AC3E}">
        <p14:creationId xmlns:p14="http://schemas.microsoft.com/office/powerpoint/2010/main" val="285833185"/>
      </p:ext>
    </p:extLst>
  </p:cSld>
  <p:clrMapOvr>
    <a:masterClrMapping/>
  </p:clrMapOvr>
  <mc:AlternateContent xmlns:mc="http://schemas.openxmlformats.org/markup-compatibility/2006" xmlns:p14="http://schemas.microsoft.com/office/powerpoint/2010/main">
    <mc:Choice Requires="p14">
      <p:transition spd="slow" p14:dur="2000" advTm="4336"/>
    </mc:Choice>
    <mc:Fallback xmlns="">
      <p:transition spd="slow" advTm="4336"/>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7C298"/>
        </a:solidFill>
        <a:effectLst/>
      </p:bgPr>
    </p:bg>
    <p:spTree>
      <p:nvGrpSpPr>
        <p:cNvPr id="1" name=""/>
        <p:cNvGrpSpPr/>
        <p:nvPr/>
      </p:nvGrpSpPr>
      <p:grpSpPr>
        <a:xfrm>
          <a:off x="0" y="0"/>
          <a:ext cx="0" cy="0"/>
          <a:chOff x="0" y="0"/>
          <a:chExt cx="0" cy="0"/>
        </a:xfrm>
      </p:grpSpPr>
      <p:sp>
        <p:nvSpPr>
          <p:cNvPr id="15" name="TextBox 15"/>
          <p:cNvSpPr txBox="1"/>
          <p:nvPr/>
        </p:nvSpPr>
        <p:spPr>
          <a:xfrm>
            <a:off x="5715000" y="560085"/>
            <a:ext cx="11881893" cy="784830"/>
          </a:xfrm>
          <a:prstGeom prst="rect">
            <a:avLst/>
          </a:prstGeom>
        </p:spPr>
        <p:txBody>
          <a:bodyPr wrap="square" lIns="0" tIns="0" rIns="0" bIns="0" rtlCol="0" anchor="t">
            <a:spAutoFit/>
          </a:bodyPr>
          <a:lstStyle/>
          <a:p>
            <a:pPr algn="ctr">
              <a:lnSpc>
                <a:spcPts val="6000"/>
              </a:lnSpc>
            </a:pPr>
            <a:r>
              <a:rPr lang="es-BO" sz="5400" dirty="0">
                <a:solidFill>
                  <a:srgbClr val="002060"/>
                </a:solidFill>
                <a:latin typeface="Aharoni" panose="02010803020104030203" pitchFamily="2" charset="-79"/>
                <a:ea typeface="Times New Roman"/>
                <a:cs typeface="Aharoni" panose="02010803020104030203" pitchFamily="2" charset="-79"/>
                <a:sym typeface="Times New Roman"/>
              </a:rPr>
              <a:t>Train </a:t>
            </a:r>
            <a:r>
              <a:rPr lang="es-BO" sz="5400" dirty="0" err="1">
                <a:solidFill>
                  <a:srgbClr val="002060"/>
                </a:solidFill>
                <a:latin typeface="Aharoni" panose="02010803020104030203" pitchFamily="2" charset="-79"/>
                <a:ea typeface="Times New Roman"/>
                <a:cs typeface="Aharoni" panose="02010803020104030203" pitchFamily="2" charset="-79"/>
                <a:sym typeface="Times New Roman"/>
              </a:rPr>
              <a:t>The</a:t>
            </a:r>
            <a:r>
              <a:rPr lang="es-BO" sz="5400" dirty="0">
                <a:solidFill>
                  <a:srgbClr val="002060"/>
                </a:solidFill>
                <a:latin typeface="Aharoni" panose="02010803020104030203" pitchFamily="2" charset="-79"/>
                <a:ea typeface="Times New Roman"/>
                <a:cs typeface="Aharoni" panose="02010803020104030203" pitchFamily="2" charset="-79"/>
                <a:sym typeface="Times New Roman"/>
              </a:rPr>
              <a:t> </a:t>
            </a:r>
            <a:r>
              <a:rPr lang="es-BO" sz="5400" dirty="0" err="1">
                <a:solidFill>
                  <a:srgbClr val="002060"/>
                </a:solidFill>
                <a:latin typeface="Aharoni" panose="02010803020104030203" pitchFamily="2" charset="-79"/>
                <a:ea typeface="Times New Roman"/>
                <a:cs typeface="Aharoni" panose="02010803020104030203" pitchFamily="2" charset="-79"/>
                <a:sym typeface="Times New Roman"/>
              </a:rPr>
              <a:t>Trainer</a:t>
            </a:r>
            <a:r>
              <a:rPr lang="es-BO" sz="5400" dirty="0">
                <a:solidFill>
                  <a:srgbClr val="002060"/>
                </a:solidFill>
                <a:latin typeface="Aharoni" panose="02010803020104030203" pitchFamily="2" charset="-79"/>
                <a:ea typeface="Times New Roman"/>
                <a:cs typeface="Aharoni" panose="02010803020104030203" pitchFamily="2" charset="-79"/>
                <a:sym typeface="Times New Roman"/>
              </a:rPr>
              <a:t> - Características </a:t>
            </a:r>
          </a:p>
        </p:txBody>
      </p:sp>
      <p:sp>
        <p:nvSpPr>
          <p:cNvPr id="16" name="TextBox 16"/>
          <p:cNvSpPr txBox="1"/>
          <p:nvPr/>
        </p:nvSpPr>
        <p:spPr>
          <a:xfrm>
            <a:off x="6657743" y="2690797"/>
            <a:ext cx="4538340" cy="6068328"/>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algn="l">
              <a:lnSpc>
                <a:spcPts val="3456"/>
              </a:lnSpc>
            </a:pPr>
            <a:endParaRPr lang="es-BO" sz="4000" b="1" spc="59" dirty="0">
              <a:latin typeface="Aharoni" panose="02010803020104030203" pitchFamily="2" charset="-79"/>
              <a:ea typeface="Times New Roman Bold"/>
              <a:cs typeface="Aharoni" panose="02010803020104030203" pitchFamily="2" charset="-79"/>
              <a:sym typeface="Times New Roman Bold"/>
            </a:endParaRP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Desarrollar actitudes y habilidades del capacitador, que permitan aplicarlas en capacitaciones eficaces</a:t>
            </a: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a utilizar herramientas de capacitación que aseguren el logro de los objetivos de cada evento</a:t>
            </a: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Contar con Herramienta de registro y validez que constituya evidencia el alcance objetivos de la capacitación y facilite su replica</a:t>
            </a:r>
          </a:p>
        </p:txBody>
      </p:sp>
      <p:sp>
        <p:nvSpPr>
          <p:cNvPr id="18" name="TextBox 18"/>
          <p:cNvSpPr txBox="1"/>
          <p:nvPr/>
        </p:nvSpPr>
        <p:spPr>
          <a:xfrm>
            <a:off x="11532300" y="1779748"/>
            <a:ext cx="5765100" cy="6986528"/>
          </a:xfrm>
          <a:prstGeom prst="rect">
            <a:avLst/>
          </a:prstGeom>
        </p:spPr>
        <p:txBody>
          <a:bodyPr wrap="square" lIns="0" tIns="0" rIns="0" bIns="0" rtlCol="0" anchor="t">
            <a:spAutoFit/>
          </a:bodyPr>
          <a:lstStyle/>
          <a:p>
            <a:pPr algn="l">
              <a:lnSpc>
                <a:spcPts val="3150"/>
              </a:lnSpc>
            </a:pPr>
            <a:r>
              <a:rPr lang="es-BO" sz="4000" b="1" dirty="0">
                <a:solidFill>
                  <a:srgbClr val="002060"/>
                </a:solidFill>
                <a:latin typeface="Aharoni" panose="02010803020104030203" pitchFamily="2" charset="-79"/>
                <a:ea typeface="Times New Roman"/>
                <a:cs typeface="Aharoni" panose="02010803020104030203" pitchFamily="2" charset="-79"/>
                <a:sym typeface="Times New Roman"/>
              </a:rPr>
              <a:t>Sesiones</a:t>
            </a:r>
          </a:p>
          <a:p>
            <a:pPr algn="l"/>
            <a:endParaRPr lang="es-BO" b="1" dirty="0">
              <a:solidFill>
                <a:srgbClr val="002060"/>
              </a:solidFill>
              <a:ea typeface="Times New Roman"/>
              <a:cs typeface="Times New Roman" panose="02020603050405020304" pitchFamily="18" charset="0"/>
              <a:sym typeface="Times New Roman"/>
            </a:endParaRP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Sesión No.1: Fundamentos de la Capacitación.</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Sesión No.2: Diseño de la Capacitación.</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Sesión No.3: Técnicas de la Capacitación.</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Sesión No.4: Uso de dinámicas de grupo.</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Sesión No.5: Evaluación de la Capacitación.</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Sesión No.6 y 7: Aplicación y retroalimentación</a:t>
            </a:r>
          </a:p>
          <a:p>
            <a:pPr marL="388620" lvl="1" indent="-194310" algn="l">
              <a:buFont typeface="Arial"/>
              <a:buChar char="•"/>
            </a:pPr>
            <a:endParaRPr lang="en-US" sz="2800" dirty="0">
              <a:solidFill>
                <a:srgbClr val="002060"/>
              </a:solidFill>
              <a:ea typeface="Times New Roman"/>
              <a:cs typeface="Times New Roman" panose="02020603050405020304" pitchFamily="18" charset="0"/>
              <a:sym typeface="Times New Roman"/>
            </a:endParaRPr>
          </a:p>
          <a:p>
            <a:pPr marL="194310" lvl="1" algn="l">
              <a:lnSpc>
                <a:spcPts val="3150"/>
              </a:lnSpc>
            </a:pPr>
            <a:endParaRPr lang="es-BO" sz="2800" dirty="0">
              <a:solidFill>
                <a:srgbClr val="002060"/>
              </a:solidFill>
              <a:ea typeface="Times New Roman"/>
              <a:cs typeface="Times New Roman" panose="02020603050405020304" pitchFamily="18" charset="0"/>
              <a:sym typeface="Times New Roman"/>
            </a:endParaRPr>
          </a:p>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algn="l"/>
            <a:endParaRPr lang="en-US" sz="4000" b="1" dirty="0">
              <a:solidFill>
                <a:srgbClr val="002060"/>
              </a:solidFill>
              <a:latin typeface="Times New Roman" panose="02020603050405020304" pitchFamily="18" charset="0"/>
              <a:ea typeface="Times New Roman Bold"/>
              <a:cs typeface="Times New Roman" panose="02020603050405020304" pitchFamily="18" charset="0"/>
              <a:sym typeface="Times New Roman Bold"/>
            </a:endParaRPr>
          </a:p>
          <a:p>
            <a:pPr marL="480060" lvl="1" indent="-285750">
              <a:buFont typeface="Wingdings" panose="05000000000000000000" pitchFamily="2" charset="2"/>
              <a:buChar char="§"/>
            </a:pPr>
            <a:r>
              <a:rPr lang="es-MX" sz="2400" spc="53" noProof="0" dirty="0">
                <a:solidFill>
                  <a:srgbClr val="002060"/>
                </a:solidFill>
                <a:latin typeface="+mj-lt"/>
                <a:cs typeface="Times New Roman" panose="02020603050405020304" pitchFamily="18" charset="0"/>
              </a:rPr>
              <a:t>Presencial</a:t>
            </a:r>
          </a:p>
          <a:p>
            <a:pPr marL="480060" lvl="1" indent="-285750">
              <a:buFont typeface="Wingdings" panose="05000000000000000000" pitchFamily="2" charset="2"/>
              <a:buChar char="§"/>
            </a:pPr>
            <a:r>
              <a:rPr lang="es-MX" sz="2400" spc="53" dirty="0">
                <a:solidFill>
                  <a:srgbClr val="002060"/>
                </a:solidFill>
                <a:latin typeface="+mj-lt"/>
                <a:cs typeface="Times New Roman" panose="02020603050405020304" pitchFamily="18" charset="0"/>
              </a:rPr>
              <a:t>Jornada de 6 horas</a:t>
            </a:r>
          </a:p>
          <a:p>
            <a:pPr marL="480060" lvl="1" indent="-285750">
              <a:buFont typeface="Wingdings" panose="05000000000000000000" pitchFamily="2" charset="2"/>
              <a:buChar char="§"/>
            </a:pPr>
            <a:r>
              <a:rPr lang="es-MX" sz="2400" spc="53" noProof="0" dirty="0">
                <a:solidFill>
                  <a:srgbClr val="002060"/>
                </a:solidFill>
                <a:latin typeface="+mj-lt"/>
                <a:cs typeface="Times New Roman" panose="02020603050405020304" pitchFamily="18" charset="0"/>
              </a:rPr>
              <a:t>Jornada de 8 hora </a:t>
            </a:r>
            <a:endParaRPr lang="en-US" sz="2800" dirty="0">
              <a:solidFill>
                <a:srgbClr val="002060"/>
              </a:solidFill>
              <a:ea typeface="Times New Roman"/>
              <a:cs typeface="Times New Roman" panose="02020603050405020304" pitchFamily="18" charset="0"/>
              <a:sym typeface="Times New Roman"/>
            </a:endParaRPr>
          </a:p>
        </p:txBody>
      </p:sp>
      <p:sp>
        <p:nvSpPr>
          <p:cNvPr id="20" name="TextBox 20"/>
          <p:cNvSpPr txBox="1"/>
          <p:nvPr/>
        </p:nvSpPr>
        <p:spPr>
          <a:xfrm>
            <a:off x="14410337" y="7281009"/>
            <a:ext cx="219224" cy="318651"/>
          </a:xfrm>
          <a:prstGeom prst="rect">
            <a:avLst/>
          </a:prstGeom>
        </p:spPr>
        <p:txBody>
          <a:bodyPr lIns="0" tIns="0" rIns="0" bIns="0" rtlCol="0" anchor="t">
            <a:spAutoFit/>
          </a:bodyPr>
          <a:lstStyle/>
          <a:p>
            <a:pPr algn="l">
              <a:lnSpc>
                <a:spcPts val="2715"/>
              </a:lnSpc>
            </a:pPr>
            <a:r>
              <a:rPr lang="en-US" sz="1666" spc="49">
                <a:solidFill>
                  <a:srgbClr val="E9B72E"/>
                </a:solidFill>
                <a:latin typeface="Asangha"/>
                <a:ea typeface="Asangha"/>
                <a:cs typeface="Asangha"/>
                <a:sym typeface="Asangha"/>
              </a:rPr>
              <a:t>4</a:t>
            </a:r>
          </a:p>
        </p:txBody>
      </p:sp>
      <p:cxnSp>
        <p:nvCxnSpPr>
          <p:cNvPr id="22" name="Conector recto 21">
            <a:extLst>
              <a:ext uri="{FF2B5EF4-FFF2-40B4-BE49-F238E27FC236}">
                <a16:creationId xmlns:a16="http://schemas.microsoft.com/office/drawing/2014/main" id="{21C64EDE-533D-4E7D-806B-DDBEFBC2E773}"/>
              </a:ext>
            </a:extLst>
          </p:cNvPr>
          <p:cNvCxnSpPr>
            <a:cxnSpLocks/>
          </p:cNvCxnSpPr>
          <p:nvPr/>
        </p:nvCxnSpPr>
        <p:spPr>
          <a:xfrm>
            <a:off x="11353800" y="1562100"/>
            <a:ext cx="0" cy="7772400"/>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Diagrama de flujo: retraso 1">
            <a:extLst>
              <a:ext uri="{FF2B5EF4-FFF2-40B4-BE49-F238E27FC236}">
                <a16:creationId xmlns:a16="http://schemas.microsoft.com/office/drawing/2014/main" id="{5428B2AF-E13D-3C60-068C-09BA7EEA1BC3}"/>
              </a:ext>
            </a:extLst>
          </p:cNvPr>
          <p:cNvSpPr/>
          <p:nvPr/>
        </p:nvSpPr>
        <p:spPr>
          <a:xfrm>
            <a:off x="0" y="0"/>
            <a:ext cx="6371952" cy="10286999"/>
          </a:xfrm>
          <a:prstGeom prst="flowChartDelay">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Tree>
    <p:extLst>
      <p:ext uri="{BB962C8B-B14F-4D97-AF65-F5344CB8AC3E}">
        <p14:creationId xmlns:p14="http://schemas.microsoft.com/office/powerpoint/2010/main" val="333268847"/>
      </p:ext>
    </p:extLst>
  </p:cSld>
  <p:clrMapOvr>
    <a:masterClrMapping/>
  </p:clrMapOvr>
  <mc:AlternateContent xmlns:mc="http://schemas.openxmlformats.org/markup-compatibility/2006" xmlns:p14="http://schemas.microsoft.com/office/powerpoint/2010/main">
    <mc:Choice Requires="p14">
      <p:transition spd="slow" p14:dur="2000" advTm="4295"/>
    </mc:Choice>
    <mc:Fallback xmlns="">
      <p:transition spd="slow" advTm="4295"/>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Diagrama de flujo: retraso 20">
            <a:extLst>
              <a:ext uri="{FF2B5EF4-FFF2-40B4-BE49-F238E27FC236}">
                <a16:creationId xmlns:a16="http://schemas.microsoft.com/office/drawing/2014/main" id="{E6C0C547-40EB-E2C4-6EEF-B683888BC044}"/>
              </a:ext>
            </a:extLst>
          </p:cNvPr>
          <p:cNvSpPr/>
          <p:nvPr/>
        </p:nvSpPr>
        <p:spPr>
          <a:xfrm>
            <a:off x="0" y="-19050"/>
            <a:ext cx="6371952" cy="10287000"/>
          </a:xfrm>
          <a:prstGeom prst="flowChartDelay">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
        <p:nvSpPr>
          <p:cNvPr id="14" name="Freeform 14"/>
          <p:cNvSpPr/>
          <p:nvPr/>
        </p:nvSpPr>
        <p:spPr>
          <a:xfrm>
            <a:off x="490255" y="6406792"/>
            <a:ext cx="4818018" cy="1914444"/>
          </a:xfrm>
          <a:custGeom>
            <a:avLst/>
            <a:gdLst/>
            <a:ahLst/>
            <a:cxnLst/>
            <a:rect l="l" t="t" r="r" b="b"/>
            <a:pathLst>
              <a:path w="4818018" h="1914444">
                <a:moveTo>
                  <a:pt x="0" y="0"/>
                </a:moveTo>
                <a:lnTo>
                  <a:pt x="4818018" y="0"/>
                </a:lnTo>
                <a:lnTo>
                  <a:pt x="4818018" y="1914445"/>
                </a:lnTo>
                <a:lnTo>
                  <a:pt x="0" y="1914445"/>
                </a:lnTo>
                <a:lnTo>
                  <a:pt x="0" y="0"/>
                </a:lnTo>
                <a:close/>
              </a:path>
            </a:pathLst>
          </a:custGeom>
          <a:blipFill>
            <a:blip r:embed="rId2"/>
            <a:stretch>
              <a:fillRect/>
            </a:stretch>
          </a:blipFill>
        </p:spPr>
      </p:sp>
      <p:sp>
        <p:nvSpPr>
          <p:cNvPr id="15" name="TextBox 15"/>
          <p:cNvSpPr txBox="1"/>
          <p:nvPr/>
        </p:nvSpPr>
        <p:spPr>
          <a:xfrm>
            <a:off x="6615820" y="483204"/>
            <a:ext cx="10681579" cy="1846659"/>
          </a:xfrm>
          <a:prstGeom prst="rect">
            <a:avLst/>
          </a:prstGeom>
        </p:spPr>
        <p:txBody>
          <a:bodyPr wrap="square" lIns="0" tIns="0" rIns="0" bIns="0" rtlCol="0" anchor="t">
            <a:spAutoFit/>
          </a:bodyPr>
          <a:lstStyle/>
          <a:p>
            <a:pPr>
              <a:lnSpc>
                <a:spcPts val="6999"/>
              </a:lnSpc>
            </a:pPr>
            <a:r>
              <a:rPr lang="es-BO" sz="6000" dirty="0">
                <a:solidFill>
                  <a:srgbClr val="002060"/>
                </a:solidFill>
                <a:latin typeface="Aharoni" panose="02010803020104030203" pitchFamily="2" charset="-79"/>
                <a:ea typeface="Times New Roman"/>
                <a:cs typeface="Aharoni" panose="02010803020104030203" pitchFamily="2" charset="-79"/>
                <a:sym typeface="Times New Roman"/>
              </a:rPr>
              <a:t>Programa de Expertos en Gestión Integral de RRHH</a:t>
            </a:r>
          </a:p>
        </p:txBody>
      </p:sp>
      <p:sp>
        <p:nvSpPr>
          <p:cNvPr id="19" name="TextBox 19"/>
          <p:cNvSpPr txBox="1"/>
          <p:nvPr/>
        </p:nvSpPr>
        <p:spPr>
          <a:xfrm>
            <a:off x="6632521" y="2405214"/>
            <a:ext cx="10664878" cy="3447098"/>
          </a:xfrm>
          <a:prstGeom prst="rect">
            <a:avLst/>
          </a:prstGeom>
        </p:spPr>
        <p:txBody>
          <a:bodyPr wrap="square" lIns="0" tIns="0" rIns="0" bIns="0" rtlCol="0" anchor="t">
            <a:spAutoFit/>
          </a:bodyPr>
          <a:lstStyle/>
          <a:p>
            <a:r>
              <a:rPr lang="es-BO" sz="3200" spc="30" dirty="0">
                <a:solidFill>
                  <a:schemeClr val="tx2">
                    <a:lumMod val="50000"/>
                  </a:schemeClr>
                </a:solidFill>
                <a:ea typeface="Montserrat"/>
                <a:cs typeface="Times New Roman" panose="02020603050405020304" pitchFamily="18" charset="0"/>
                <a:sym typeface="Montserrat"/>
              </a:rPr>
              <a:t>Programa dirigido a gestionar inteligentemente los recursos humanos asignados a su área. Esta dimensión está constituida por 6 módulos independientes pero entrelazados entre sí, que permite a los participantes que concluyen los 6 módulos de manera satisfactoria, optar por la certificación de Expertos en Gestión Integral de Recursos Humanos. El enfoque de los módulos es por competencias.</a:t>
            </a:r>
          </a:p>
        </p:txBody>
      </p:sp>
      <p:grpSp>
        <p:nvGrpSpPr>
          <p:cNvPr id="30" name="Grupo 29">
            <a:extLst>
              <a:ext uri="{FF2B5EF4-FFF2-40B4-BE49-F238E27FC236}">
                <a16:creationId xmlns:a16="http://schemas.microsoft.com/office/drawing/2014/main" id="{2A25B37D-DDA7-2EA3-A748-97BD90FC7F9E}"/>
              </a:ext>
            </a:extLst>
          </p:cNvPr>
          <p:cNvGrpSpPr/>
          <p:nvPr/>
        </p:nvGrpSpPr>
        <p:grpSpPr>
          <a:xfrm>
            <a:off x="2103729" y="3603115"/>
            <a:ext cx="3340888" cy="3269517"/>
            <a:chOff x="11421499" y="303647"/>
            <a:chExt cx="3340888" cy="3269517"/>
          </a:xfrm>
          <a:solidFill>
            <a:schemeClr val="accent1">
              <a:lumMod val="60000"/>
              <a:lumOff val="40000"/>
            </a:schemeClr>
          </a:solidFill>
        </p:grpSpPr>
        <p:sp>
          <p:nvSpPr>
            <p:cNvPr id="26" name="Rectángulo 25">
              <a:extLst>
                <a:ext uri="{FF2B5EF4-FFF2-40B4-BE49-F238E27FC236}">
                  <a16:creationId xmlns:a16="http://schemas.microsoft.com/office/drawing/2014/main" id="{2B42E8F7-A6DB-E482-16FA-2F3E08AF2F4C}"/>
                </a:ext>
              </a:extLst>
            </p:cNvPr>
            <p:cNvSpPr/>
            <p:nvPr/>
          </p:nvSpPr>
          <p:spPr>
            <a:xfrm>
              <a:off x="12024092" y="303647"/>
              <a:ext cx="2135702" cy="2264548"/>
            </a:xfrm>
            <a:prstGeom prst="rect">
              <a:avLst/>
            </a:prstGeom>
            <a:grp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
          <p:nvSpPr>
            <p:cNvPr id="27" name="Flecha: cheurón 26">
              <a:extLst>
                <a:ext uri="{FF2B5EF4-FFF2-40B4-BE49-F238E27FC236}">
                  <a16:creationId xmlns:a16="http://schemas.microsoft.com/office/drawing/2014/main" id="{2F58077B-1DB8-ABA4-945E-4095DAFB0F80}"/>
                </a:ext>
              </a:extLst>
            </p:cNvPr>
            <p:cNvSpPr/>
            <p:nvPr/>
          </p:nvSpPr>
          <p:spPr>
            <a:xfrm rot="16200000">
              <a:off x="12146739" y="1560109"/>
              <a:ext cx="1890408" cy="2135702"/>
            </a:xfrm>
            <a:prstGeom prst="chevron">
              <a:avLst>
                <a:gd name="adj" fmla="val 38301"/>
              </a:avLst>
            </a:prstGeom>
            <a:grp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solidFill>
                  <a:schemeClr val="tx1"/>
                </a:solidFill>
              </a:endParaRPr>
            </a:p>
          </p:txBody>
        </p:sp>
        <p:sp>
          <p:nvSpPr>
            <p:cNvPr id="28" name="Flecha: cheurón 27">
              <a:extLst>
                <a:ext uri="{FF2B5EF4-FFF2-40B4-BE49-F238E27FC236}">
                  <a16:creationId xmlns:a16="http://schemas.microsoft.com/office/drawing/2014/main" id="{16E5755D-A3F8-E0D1-1140-6A123BE3B00D}"/>
                </a:ext>
              </a:extLst>
            </p:cNvPr>
            <p:cNvSpPr/>
            <p:nvPr/>
          </p:nvSpPr>
          <p:spPr>
            <a:xfrm rot="16200000" flipV="1">
              <a:off x="12410829" y="1131754"/>
              <a:ext cx="1320762" cy="2082320"/>
            </a:xfrm>
            <a:prstGeom prst="chevron">
              <a:avLst/>
            </a:prstGeom>
            <a:grp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solidFill>
                  <a:schemeClr val="tx1"/>
                </a:solidFill>
              </a:endParaRPr>
            </a:p>
          </p:txBody>
        </p:sp>
        <p:sp>
          <p:nvSpPr>
            <p:cNvPr id="29" name="CuadroTexto 28">
              <a:extLst>
                <a:ext uri="{FF2B5EF4-FFF2-40B4-BE49-F238E27FC236}">
                  <a16:creationId xmlns:a16="http://schemas.microsoft.com/office/drawing/2014/main" id="{4CCE78C4-1321-CA72-DDBE-7DF70FA4D26F}"/>
                </a:ext>
              </a:extLst>
            </p:cNvPr>
            <p:cNvSpPr txBox="1"/>
            <p:nvPr/>
          </p:nvSpPr>
          <p:spPr>
            <a:xfrm>
              <a:off x="11421499" y="1435921"/>
              <a:ext cx="3340888" cy="1077218"/>
            </a:xfrm>
            <a:prstGeom prst="rect">
              <a:avLst/>
            </a:prstGeom>
            <a:grpFill/>
            <a:ln>
              <a:solidFill>
                <a:schemeClr val="tx1"/>
              </a:solidFill>
            </a:ln>
          </p:spPr>
          <p:txBody>
            <a:bodyPr wrap="square">
              <a:spAutoFit/>
            </a:bodyPr>
            <a:lstStyle/>
            <a:p>
              <a:pPr algn="ctr"/>
              <a:r>
                <a:rPr lang="es-MX" sz="3200" b="1" dirty="0"/>
                <a:t>Gestión de personal</a:t>
              </a:r>
              <a:endParaRPr lang="es-BO" sz="3200" b="1" dirty="0"/>
            </a:p>
          </p:txBody>
        </p:sp>
      </p:grpSp>
      <p:sp>
        <p:nvSpPr>
          <p:cNvPr id="34" name="CuadroTexto 33">
            <a:extLst>
              <a:ext uri="{FF2B5EF4-FFF2-40B4-BE49-F238E27FC236}">
                <a16:creationId xmlns:a16="http://schemas.microsoft.com/office/drawing/2014/main" id="{75B83450-161F-4D34-8010-DE3AC7483F10}"/>
              </a:ext>
            </a:extLst>
          </p:cNvPr>
          <p:cNvSpPr txBox="1"/>
          <p:nvPr/>
        </p:nvSpPr>
        <p:spPr>
          <a:xfrm>
            <a:off x="7537673" y="5982560"/>
            <a:ext cx="5201060" cy="964367"/>
          </a:xfrm>
          <a:prstGeom prst="rect">
            <a:avLst/>
          </a:prstGeom>
          <a:noFill/>
        </p:spPr>
        <p:txBody>
          <a:bodyPr wrap="square" rtlCol="0">
            <a:spAutoFit/>
          </a:bodyPr>
          <a:lstStyle/>
          <a:p>
            <a:pPr marL="0" lvl="0" indent="0" algn="l">
              <a:lnSpc>
                <a:spcPts val="3449"/>
              </a:lnSpc>
              <a:spcBef>
                <a:spcPct val="0"/>
              </a:spcBef>
            </a:pPr>
            <a:r>
              <a:rPr lang="es-BO" sz="3000" b="1" spc="244" dirty="0">
                <a:ea typeface="Times New Roman"/>
                <a:cs typeface="Times New Roman" panose="02020603050405020304" pitchFamily="18" charset="0"/>
                <a:sym typeface="Times New Roman"/>
              </a:rPr>
              <a:t>Planificación Estratégica de Recursos Humanos </a:t>
            </a:r>
          </a:p>
        </p:txBody>
      </p:sp>
      <p:sp>
        <p:nvSpPr>
          <p:cNvPr id="36" name="CuadroTexto 35">
            <a:extLst>
              <a:ext uri="{FF2B5EF4-FFF2-40B4-BE49-F238E27FC236}">
                <a16:creationId xmlns:a16="http://schemas.microsoft.com/office/drawing/2014/main" id="{B8028A6A-533B-4C44-8008-FBED7BD4E8DD}"/>
              </a:ext>
            </a:extLst>
          </p:cNvPr>
          <p:cNvSpPr txBox="1"/>
          <p:nvPr/>
        </p:nvSpPr>
        <p:spPr>
          <a:xfrm>
            <a:off x="7494080" y="7042905"/>
            <a:ext cx="5715001" cy="964367"/>
          </a:xfrm>
          <a:prstGeom prst="rect">
            <a:avLst/>
          </a:prstGeom>
          <a:noFill/>
        </p:spPr>
        <p:txBody>
          <a:bodyPr wrap="square" rtlCol="0">
            <a:spAutoFit/>
          </a:bodyPr>
          <a:lstStyle/>
          <a:p>
            <a:pPr marL="0" lvl="0" indent="0" algn="l">
              <a:lnSpc>
                <a:spcPts val="3449"/>
              </a:lnSpc>
              <a:spcBef>
                <a:spcPct val="0"/>
              </a:spcBef>
            </a:pPr>
            <a:r>
              <a:rPr lang="es-BO" sz="3000" b="1" spc="244" dirty="0">
                <a:ea typeface="Times New Roman"/>
                <a:cs typeface="Times New Roman" panose="02020603050405020304" pitchFamily="18" charset="0"/>
                <a:sym typeface="Times New Roman"/>
              </a:rPr>
              <a:t>Cultura Colaborativa como Ventaja Competitiva </a:t>
            </a:r>
          </a:p>
        </p:txBody>
      </p:sp>
      <p:sp>
        <p:nvSpPr>
          <p:cNvPr id="38" name="CuadroTexto 37">
            <a:extLst>
              <a:ext uri="{FF2B5EF4-FFF2-40B4-BE49-F238E27FC236}">
                <a16:creationId xmlns:a16="http://schemas.microsoft.com/office/drawing/2014/main" id="{7E809D89-9D35-3319-BCA1-B53C80157B8C}"/>
              </a:ext>
            </a:extLst>
          </p:cNvPr>
          <p:cNvSpPr txBox="1"/>
          <p:nvPr/>
        </p:nvSpPr>
        <p:spPr>
          <a:xfrm>
            <a:off x="7494080" y="8167567"/>
            <a:ext cx="5715001" cy="964367"/>
          </a:xfrm>
          <a:prstGeom prst="rect">
            <a:avLst/>
          </a:prstGeom>
          <a:noFill/>
        </p:spPr>
        <p:txBody>
          <a:bodyPr wrap="square" rtlCol="0">
            <a:spAutoFit/>
          </a:bodyPr>
          <a:lstStyle/>
          <a:p>
            <a:pPr marL="0" lvl="0" indent="0" algn="l">
              <a:lnSpc>
                <a:spcPts val="3449"/>
              </a:lnSpc>
              <a:spcBef>
                <a:spcPct val="0"/>
              </a:spcBef>
            </a:pPr>
            <a:r>
              <a:rPr lang="es-BO" sz="3000" b="1" spc="244" dirty="0">
                <a:ea typeface="Times New Roman"/>
                <a:cs typeface="Times New Roman" panose="02020603050405020304" pitchFamily="18" charset="0"/>
                <a:sym typeface="Times New Roman"/>
              </a:rPr>
              <a:t>Gestión y Evaluación del Clima Laboral </a:t>
            </a:r>
          </a:p>
        </p:txBody>
      </p:sp>
      <p:sp>
        <p:nvSpPr>
          <p:cNvPr id="18" name="CuadroTexto 17">
            <a:extLst>
              <a:ext uri="{FF2B5EF4-FFF2-40B4-BE49-F238E27FC236}">
                <a16:creationId xmlns:a16="http://schemas.microsoft.com/office/drawing/2014/main" id="{100CD617-F56B-4AD9-B024-890E359907BB}"/>
              </a:ext>
            </a:extLst>
          </p:cNvPr>
          <p:cNvSpPr txBox="1"/>
          <p:nvPr/>
        </p:nvSpPr>
        <p:spPr>
          <a:xfrm>
            <a:off x="7502595" y="9117313"/>
            <a:ext cx="5065851" cy="964367"/>
          </a:xfrm>
          <a:prstGeom prst="rect">
            <a:avLst/>
          </a:prstGeom>
          <a:noFill/>
        </p:spPr>
        <p:txBody>
          <a:bodyPr wrap="square" rtlCol="0">
            <a:spAutoFit/>
          </a:bodyPr>
          <a:lstStyle/>
          <a:p>
            <a:pPr marL="0" lvl="0" indent="0" algn="l">
              <a:lnSpc>
                <a:spcPts val="3449"/>
              </a:lnSpc>
              <a:spcBef>
                <a:spcPct val="0"/>
              </a:spcBef>
            </a:pPr>
            <a:r>
              <a:rPr lang="es-BO" sz="3000" b="1" spc="244" dirty="0">
                <a:ea typeface="Times New Roman"/>
                <a:cs typeface="Times New Roman" panose="02020603050405020304" pitchFamily="18" charset="0"/>
                <a:sym typeface="Times New Roman"/>
              </a:rPr>
              <a:t>Selección del Personal por Competencias </a:t>
            </a:r>
          </a:p>
        </p:txBody>
      </p:sp>
      <p:grpSp>
        <p:nvGrpSpPr>
          <p:cNvPr id="4" name="Grupo 3">
            <a:extLst>
              <a:ext uri="{FF2B5EF4-FFF2-40B4-BE49-F238E27FC236}">
                <a16:creationId xmlns:a16="http://schemas.microsoft.com/office/drawing/2014/main" id="{5F99C164-C432-4D21-A8CE-7C2B43AC1E28}"/>
              </a:ext>
            </a:extLst>
          </p:cNvPr>
          <p:cNvGrpSpPr/>
          <p:nvPr/>
        </p:nvGrpSpPr>
        <p:grpSpPr>
          <a:xfrm>
            <a:off x="6573413" y="9117313"/>
            <a:ext cx="688176" cy="688605"/>
            <a:chOff x="6406877" y="9441171"/>
            <a:chExt cx="688176" cy="688605"/>
          </a:xfrm>
          <a:solidFill>
            <a:srgbClr val="002060"/>
          </a:solidFill>
        </p:grpSpPr>
        <p:sp>
          <p:nvSpPr>
            <p:cNvPr id="25" name="Freeform 21">
              <a:extLst>
                <a:ext uri="{FF2B5EF4-FFF2-40B4-BE49-F238E27FC236}">
                  <a16:creationId xmlns:a16="http://schemas.microsoft.com/office/drawing/2014/main" id="{463D55B7-1AF3-43C9-A796-DE24025CC3D8}"/>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31" name="TextBox 22">
              <a:extLst>
                <a:ext uri="{FF2B5EF4-FFF2-40B4-BE49-F238E27FC236}">
                  <a16:creationId xmlns:a16="http://schemas.microsoft.com/office/drawing/2014/main" id="{017BF93C-1025-490A-9094-8742BE3FB07C}"/>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4</a:t>
              </a:r>
            </a:p>
          </p:txBody>
        </p:sp>
      </p:grpSp>
      <p:grpSp>
        <p:nvGrpSpPr>
          <p:cNvPr id="32" name="Grupo 31">
            <a:extLst>
              <a:ext uri="{FF2B5EF4-FFF2-40B4-BE49-F238E27FC236}">
                <a16:creationId xmlns:a16="http://schemas.microsoft.com/office/drawing/2014/main" id="{FE1FC4C4-4FBB-4AF4-B9D2-316F55F6D799}"/>
              </a:ext>
            </a:extLst>
          </p:cNvPr>
          <p:cNvGrpSpPr/>
          <p:nvPr/>
        </p:nvGrpSpPr>
        <p:grpSpPr>
          <a:xfrm>
            <a:off x="6588928" y="8163725"/>
            <a:ext cx="688176" cy="688605"/>
            <a:chOff x="6406877" y="9441171"/>
            <a:chExt cx="688176" cy="688605"/>
          </a:xfrm>
          <a:solidFill>
            <a:srgbClr val="002060"/>
          </a:solidFill>
        </p:grpSpPr>
        <p:sp>
          <p:nvSpPr>
            <p:cNvPr id="39" name="Freeform 21">
              <a:extLst>
                <a:ext uri="{FF2B5EF4-FFF2-40B4-BE49-F238E27FC236}">
                  <a16:creationId xmlns:a16="http://schemas.microsoft.com/office/drawing/2014/main" id="{DAE4AC9D-03C5-4827-B05F-5576FFD3679F}"/>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0" name="TextBox 22">
              <a:extLst>
                <a:ext uri="{FF2B5EF4-FFF2-40B4-BE49-F238E27FC236}">
                  <a16:creationId xmlns:a16="http://schemas.microsoft.com/office/drawing/2014/main" id="{D27D851A-7F39-419D-A917-6CCEB0737920}"/>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3</a:t>
              </a:r>
            </a:p>
          </p:txBody>
        </p:sp>
      </p:grpSp>
      <p:grpSp>
        <p:nvGrpSpPr>
          <p:cNvPr id="41" name="Grupo 40">
            <a:extLst>
              <a:ext uri="{FF2B5EF4-FFF2-40B4-BE49-F238E27FC236}">
                <a16:creationId xmlns:a16="http://schemas.microsoft.com/office/drawing/2014/main" id="{751AA0A4-534A-4EDE-97FA-C33B57732AB1}"/>
              </a:ext>
            </a:extLst>
          </p:cNvPr>
          <p:cNvGrpSpPr/>
          <p:nvPr/>
        </p:nvGrpSpPr>
        <p:grpSpPr>
          <a:xfrm>
            <a:off x="6615821" y="7166465"/>
            <a:ext cx="688176" cy="688605"/>
            <a:chOff x="6406877" y="9441171"/>
            <a:chExt cx="688176" cy="688605"/>
          </a:xfrm>
          <a:solidFill>
            <a:srgbClr val="002060"/>
          </a:solidFill>
        </p:grpSpPr>
        <p:sp>
          <p:nvSpPr>
            <p:cNvPr id="42" name="Freeform 21">
              <a:extLst>
                <a:ext uri="{FF2B5EF4-FFF2-40B4-BE49-F238E27FC236}">
                  <a16:creationId xmlns:a16="http://schemas.microsoft.com/office/drawing/2014/main" id="{3481381A-1B85-4BCB-A73C-367C50FE5D28}"/>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3" name="TextBox 22">
              <a:extLst>
                <a:ext uri="{FF2B5EF4-FFF2-40B4-BE49-F238E27FC236}">
                  <a16:creationId xmlns:a16="http://schemas.microsoft.com/office/drawing/2014/main" id="{E8C6253B-0663-4BAC-8FAF-CAC1D1F49369}"/>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2</a:t>
              </a:r>
            </a:p>
          </p:txBody>
        </p:sp>
      </p:grpSp>
      <p:grpSp>
        <p:nvGrpSpPr>
          <p:cNvPr id="44" name="Grupo 43">
            <a:extLst>
              <a:ext uri="{FF2B5EF4-FFF2-40B4-BE49-F238E27FC236}">
                <a16:creationId xmlns:a16="http://schemas.microsoft.com/office/drawing/2014/main" id="{64AE0E81-80C5-4C99-BF54-7F509F543584}"/>
              </a:ext>
            </a:extLst>
          </p:cNvPr>
          <p:cNvGrpSpPr/>
          <p:nvPr/>
        </p:nvGrpSpPr>
        <p:grpSpPr>
          <a:xfrm>
            <a:off x="6632521" y="6208509"/>
            <a:ext cx="688176" cy="688605"/>
            <a:chOff x="6406877" y="9441171"/>
            <a:chExt cx="688176" cy="688605"/>
          </a:xfrm>
          <a:solidFill>
            <a:srgbClr val="002060"/>
          </a:solidFill>
        </p:grpSpPr>
        <p:sp>
          <p:nvSpPr>
            <p:cNvPr id="45" name="Freeform 21">
              <a:extLst>
                <a:ext uri="{FF2B5EF4-FFF2-40B4-BE49-F238E27FC236}">
                  <a16:creationId xmlns:a16="http://schemas.microsoft.com/office/drawing/2014/main" id="{8165326A-8300-49BD-B105-7441BF2FB4E9}"/>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6" name="TextBox 22">
              <a:extLst>
                <a:ext uri="{FF2B5EF4-FFF2-40B4-BE49-F238E27FC236}">
                  <a16:creationId xmlns:a16="http://schemas.microsoft.com/office/drawing/2014/main" id="{4B4C29F5-B8D9-4F65-A822-929AB6C9286C}"/>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1</a:t>
              </a:r>
            </a:p>
          </p:txBody>
        </p:sp>
      </p:grpSp>
      <p:grpSp>
        <p:nvGrpSpPr>
          <p:cNvPr id="33" name="Grupo 32">
            <a:extLst>
              <a:ext uri="{FF2B5EF4-FFF2-40B4-BE49-F238E27FC236}">
                <a16:creationId xmlns:a16="http://schemas.microsoft.com/office/drawing/2014/main" id="{FEC997D6-57AA-4F23-B5BF-ADBDDA359A90}"/>
              </a:ext>
            </a:extLst>
          </p:cNvPr>
          <p:cNvGrpSpPr/>
          <p:nvPr/>
        </p:nvGrpSpPr>
        <p:grpSpPr>
          <a:xfrm>
            <a:off x="12784857" y="7855070"/>
            <a:ext cx="688176" cy="688605"/>
            <a:chOff x="6406877" y="9441171"/>
            <a:chExt cx="688176" cy="688605"/>
          </a:xfrm>
          <a:solidFill>
            <a:srgbClr val="002060"/>
          </a:solidFill>
        </p:grpSpPr>
        <p:sp>
          <p:nvSpPr>
            <p:cNvPr id="35" name="Freeform 21">
              <a:extLst>
                <a:ext uri="{FF2B5EF4-FFF2-40B4-BE49-F238E27FC236}">
                  <a16:creationId xmlns:a16="http://schemas.microsoft.com/office/drawing/2014/main" id="{D1CBF8F0-09B9-40C9-845E-086B86B0471F}"/>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37" name="TextBox 22">
              <a:extLst>
                <a:ext uri="{FF2B5EF4-FFF2-40B4-BE49-F238E27FC236}">
                  <a16:creationId xmlns:a16="http://schemas.microsoft.com/office/drawing/2014/main" id="{ADCD5CA0-B81D-4372-B77F-8748962B2B1B}"/>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6</a:t>
              </a:r>
            </a:p>
          </p:txBody>
        </p:sp>
      </p:grpSp>
      <p:grpSp>
        <p:nvGrpSpPr>
          <p:cNvPr id="47" name="Grupo 46">
            <a:extLst>
              <a:ext uri="{FF2B5EF4-FFF2-40B4-BE49-F238E27FC236}">
                <a16:creationId xmlns:a16="http://schemas.microsoft.com/office/drawing/2014/main" id="{826E2085-64EF-41CD-B782-E49C2C3A5647}"/>
              </a:ext>
            </a:extLst>
          </p:cNvPr>
          <p:cNvGrpSpPr/>
          <p:nvPr/>
        </p:nvGrpSpPr>
        <p:grpSpPr>
          <a:xfrm>
            <a:off x="12738733" y="6062489"/>
            <a:ext cx="688176" cy="688605"/>
            <a:chOff x="6406877" y="9441171"/>
            <a:chExt cx="688176" cy="688605"/>
          </a:xfrm>
          <a:solidFill>
            <a:srgbClr val="002060"/>
          </a:solidFill>
        </p:grpSpPr>
        <p:sp>
          <p:nvSpPr>
            <p:cNvPr id="48" name="Freeform 21">
              <a:extLst>
                <a:ext uri="{FF2B5EF4-FFF2-40B4-BE49-F238E27FC236}">
                  <a16:creationId xmlns:a16="http://schemas.microsoft.com/office/drawing/2014/main" id="{2169CAC9-059A-4B64-AB12-7BB0047662EE}"/>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9" name="TextBox 22">
              <a:extLst>
                <a:ext uri="{FF2B5EF4-FFF2-40B4-BE49-F238E27FC236}">
                  <a16:creationId xmlns:a16="http://schemas.microsoft.com/office/drawing/2014/main" id="{0A78B650-DF00-48F2-A28F-360416F85F73}"/>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5</a:t>
              </a:r>
            </a:p>
          </p:txBody>
        </p:sp>
      </p:grpSp>
      <p:sp>
        <p:nvSpPr>
          <p:cNvPr id="50" name="TextBox 30">
            <a:extLst>
              <a:ext uri="{FF2B5EF4-FFF2-40B4-BE49-F238E27FC236}">
                <a16:creationId xmlns:a16="http://schemas.microsoft.com/office/drawing/2014/main" id="{47C23E50-034E-4831-8F58-922FEDDFC3FA}"/>
              </a:ext>
            </a:extLst>
          </p:cNvPr>
          <p:cNvSpPr txBox="1"/>
          <p:nvPr/>
        </p:nvSpPr>
        <p:spPr>
          <a:xfrm>
            <a:off x="13558085" y="6022065"/>
            <a:ext cx="4688401" cy="1308050"/>
          </a:xfrm>
          <a:prstGeom prst="rect">
            <a:avLst/>
          </a:prstGeom>
        </p:spPr>
        <p:txBody>
          <a:bodyPr wrap="square" lIns="0" tIns="0" rIns="0" bIns="0" rtlCol="0" anchor="t">
            <a:spAutoFit/>
          </a:bodyPr>
          <a:lstStyle/>
          <a:p>
            <a:pPr marL="0" lvl="0" indent="0" algn="l">
              <a:lnSpc>
                <a:spcPts val="3449"/>
              </a:lnSpc>
              <a:spcBef>
                <a:spcPct val="0"/>
              </a:spcBef>
            </a:pPr>
            <a:r>
              <a:rPr lang="es-BO" sz="3000" b="1" spc="244" dirty="0">
                <a:ea typeface="Times New Roman"/>
                <a:cs typeface="Times New Roman" panose="02020603050405020304" pitchFamily="18" charset="0"/>
                <a:sym typeface="Times New Roman"/>
              </a:rPr>
              <a:t>Gestión de la Capacitación y </a:t>
            </a:r>
            <a:r>
              <a:rPr lang="es-BO" sz="3000" b="1" spc="244" dirty="0" err="1">
                <a:ea typeface="Times New Roman"/>
                <a:cs typeface="Times New Roman" panose="02020603050405020304" pitchFamily="18" charset="0"/>
                <a:sym typeface="Times New Roman"/>
              </a:rPr>
              <a:t>Adm</a:t>
            </a:r>
            <a:r>
              <a:rPr lang="es-BO" sz="3000" b="1" spc="244" dirty="0">
                <a:ea typeface="Times New Roman"/>
                <a:cs typeface="Times New Roman" panose="02020603050405020304" pitchFamily="18" charset="0"/>
                <a:sym typeface="Times New Roman"/>
              </a:rPr>
              <a:t>. del Conocimiento </a:t>
            </a:r>
          </a:p>
        </p:txBody>
      </p:sp>
      <p:sp>
        <p:nvSpPr>
          <p:cNvPr id="51" name="TextBox 31">
            <a:extLst>
              <a:ext uri="{FF2B5EF4-FFF2-40B4-BE49-F238E27FC236}">
                <a16:creationId xmlns:a16="http://schemas.microsoft.com/office/drawing/2014/main" id="{2B15C312-12DA-4056-B5C2-65BD714ABD89}"/>
              </a:ext>
            </a:extLst>
          </p:cNvPr>
          <p:cNvSpPr txBox="1"/>
          <p:nvPr/>
        </p:nvSpPr>
        <p:spPr>
          <a:xfrm>
            <a:off x="13620374" y="7777716"/>
            <a:ext cx="4626112" cy="1744067"/>
          </a:xfrm>
          <a:prstGeom prst="rect">
            <a:avLst/>
          </a:prstGeom>
        </p:spPr>
        <p:txBody>
          <a:bodyPr wrap="square" lIns="0" tIns="0" rIns="0" bIns="0" rtlCol="0" anchor="t">
            <a:spAutoFit/>
          </a:bodyPr>
          <a:lstStyle/>
          <a:p>
            <a:pPr marL="0" lvl="0" indent="0" algn="l">
              <a:lnSpc>
                <a:spcPts val="3449"/>
              </a:lnSpc>
              <a:spcBef>
                <a:spcPct val="0"/>
              </a:spcBef>
            </a:pPr>
            <a:r>
              <a:rPr lang="es-BO" sz="3000" b="1" spc="244" dirty="0">
                <a:ea typeface="Times New Roman"/>
                <a:cs typeface="Times New Roman" panose="02020603050405020304" pitchFamily="18" charset="0"/>
                <a:sym typeface="Times New Roman"/>
              </a:rPr>
              <a:t>Gestión del Rendimiento y Evaluación del Desempeño </a:t>
            </a:r>
          </a:p>
        </p:txBody>
      </p:sp>
    </p:spTree>
    <p:extLst>
      <p:ext uri="{BB962C8B-B14F-4D97-AF65-F5344CB8AC3E}">
        <p14:creationId xmlns:p14="http://schemas.microsoft.com/office/powerpoint/2010/main" val="93598199"/>
      </p:ext>
    </p:extLst>
  </p:cSld>
  <p:clrMapOvr>
    <a:masterClrMapping/>
  </p:clrMapOvr>
  <mc:AlternateContent xmlns:mc="http://schemas.openxmlformats.org/markup-compatibility/2006" xmlns:p14="http://schemas.microsoft.com/office/powerpoint/2010/main">
    <mc:Choice Requires="p14">
      <p:transition spd="slow" p14:dur="2000" advTm="3977"/>
    </mc:Choice>
    <mc:Fallback xmlns="">
      <p:transition spd="slow" advTm="3977"/>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8" name="TextBox 28"/>
          <p:cNvSpPr txBox="1"/>
          <p:nvPr/>
        </p:nvSpPr>
        <p:spPr>
          <a:xfrm>
            <a:off x="6509426" y="393925"/>
            <a:ext cx="11623109" cy="1554272"/>
          </a:xfrm>
          <a:prstGeom prst="rect">
            <a:avLst/>
          </a:prstGeom>
        </p:spPr>
        <p:txBody>
          <a:bodyPr wrap="square" lIns="0" tIns="0" rIns="0" bIns="0" rtlCol="0" anchor="t">
            <a:spAutoFit/>
          </a:bodyPr>
          <a:lstStyle/>
          <a:p>
            <a:pPr>
              <a:lnSpc>
                <a:spcPts val="6000"/>
              </a:lnSpc>
            </a:pPr>
            <a:r>
              <a:rPr lang="es-BO" sz="5400" dirty="0">
                <a:solidFill>
                  <a:srgbClr val="002060"/>
                </a:solidFill>
                <a:latin typeface="Aharoni" panose="02010803020104030203" pitchFamily="2" charset="-79"/>
                <a:ea typeface="Times New Roman"/>
                <a:cs typeface="Aharoni" panose="02010803020104030203" pitchFamily="2" charset="-79"/>
                <a:sym typeface="Times New Roman"/>
              </a:rPr>
              <a:t>Planificación Estratégica de Recursos Humanos </a:t>
            </a:r>
          </a:p>
        </p:txBody>
      </p:sp>
      <p:sp>
        <p:nvSpPr>
          <p:cNvPr id="29" name="TextBox 29"/>
          <p:cNvSpPr txBox="1"/>
          <p:nvPr/>
        </p:nvSpPr>
        <p:spPr>
          <a:xfrm>
            <a:off x="6543293" y="5124450"/>
            <a:ext cx="4943969" cy="4492833"/>
          </a:xfrm>
          <a:prstGeom prst="rect">
            <a:avLst/>
          </a:prstGeom>
        </p:spPr>
        <p:txBody>
          <a:bodyPr wrap="square" lIns="0" tIns="0" rIns="0" bIns="0" rtlCol="0" anchor="t">
            <a:spAutoFit/>
          </a:bodyPr>
          <a:lstStyle/>
          <a:p>
            <a:pPr algn="l"/>
            <a:r>
              <a:rPr lang="es-BO" sz="4001"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endParaRPr lang="es-BO" sz="3200" b="1" spc="59" dirty="0">
              <a:solidFill>
                <a:srgbClr val="002060"/>
              </a:solidFill>
              <a:latin typeface="Aharoni" panose="02010803020104030203" pitchFamily="2" charset="-79"/>
              <a:ea typeface="Times New Roman Bold"/>
              <a:cs typeface="Aharoni" panose="02010803020104030203" pitchFamily="2" charset="-79"/>
              <a:sym typeface="Times New Roman Bold"/>
            </a:endParaRPr>
          </a:p>
          <a:p>
            <a:pPr algn="l"/>
            <a:endParaRPr lang="es-BO" sz="2400" b="1" spc="59" dirty="0">
              <a:solidFill>
                <a:srgbClr val="002060"/>
              </a:solidFill>
              <a:latin typeface="Aharoni" panose="02010803020104030203" pitchFamily="2" charset="-79"/>
              <a:ea typeface="Times New Roman Bold"/>
              <a:cs typeface="Aharoni" panose="02010803020104030203" pitchFamily="2" charset="-79"/>
              <a:sym typeface="Times New Roman Bold"/>
            </a:endParaRPr>
          </a:p>
          <a:p>
            <a:pPr marL="651543" lvl="1" indent="-457223">
              <a:buFont typeface="Wingdings" panose="05000000000000000000" pitchFamily="2" charset="2"/>
              <a:buChar char="§"/>
            </a:pPr>
            <a:r>
              <a:rPr lang="es-BO" sz="2400" spc="53" dirty="0">
                <a:solidFill>
                  <a:srgbClr val="002060"/>
                </a:solidFill>
                <a:cs typeface="Times New Roman" panose="02020603050405020304" pitchFamily="18" charset="0"/>
                <a:sym typeface="Times New Roman Bold"/>
              </a:rPr>
              <a:t>Utilizar la herramienta </a:t>
            </a:r>
            <a:r>
              <a:rPr lang="es-BO" sz="2400" spc="53" dirty="0">
                <a:solidFill>
                  <a:srgbClr val="002060"/>
                </a:solidFill>
                <a:ea typeface="Times New Roman Bold"/>
                <a:cs typeface="Times New Roman" panose="02020603050405020304" pitchFamily="18" charset="0"/>
                <a:sym typeface="Times New Roman Bold"/>
              </a:rPr>
              <a:t>de Misión Operacional como base para implementar el Plan Estratégico de RRHH</a:t>
            </a:r>
          </a:p>
          <a:p>
            <a:pPr marL="651543" lvl="1" indent="-457223">
              <a:lnSpc>
                <a:spcPts val="3150"/>
              </a:lnSpc>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a desarrollar políticas generales y operativas</a:t>
            </a:r>
          </a:p>
          <a:p>
            <a:pPr marL="651543" lvl="1" indent="-457223">
              <a:lnSpc>
                <a:spcPts val="3150"/>
              </a:lnSpc>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a utilizar la herramienta Líneas Fuerza para elaborar Estructuras Orgánicas</a:t>
            </a:r>
          </a:p>
        </p:txBody>
      </p:sp>
      <p:sp>
        <p:nvSpPr>
          <p:cNvPr id="31" name="TextBox 31"/>
          <p:cNvSpPr txBox="1"/>
          <p:nvPr/>
        </p:nvSpPr>
        <p:spPr>
          <a:xfrm>
            <a:off x="12295580" y="4546100"/>
            <a:ext cx="5367894" cy="5190588"/>
          </a:xfrm>
          <a:prstGeom prst="rect">
            <a:avLst/>
          </a:prstGeom>
        </p:spPr>
        <p:txBody>
          <a:bodyPr wrap="square" lIns="0" tIns="0" rIns="0" bIns="0" rtlCol="0" anchor="t">
            <a:spAutoFit/>
          </a:bodyPr>
          <a:lstStyle/>
          <a:p>
            <a:pPr algn="l"/>
            <a:r>
              <a:rPr lang="es-BO" sz="4001"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marL="651543" lvl="1" indent="-457223">
              <a:buFont typeface="Wingdings" panose="05000000000000000000" pitchFamily="2" charset="2"/>
              <a:buChar char="§"/>
            </a:pPr>
            <a:r>
              <a:rPr lang="es-BO" sz="2400" spc="53" dirty="0">
                <a:solidFill>
                  <a:srgbClr val="002060"/>
                </a:solidFill>
                <a:cs typeface="Times New Roman" panose="02020603050405020304" pitchFamily="18" charset="0"/>
                <a:sym typeface="Times New Roman"/>
              </a:rPr>
              <a:t>La planificación estratégica aplicada a Recursos Humanos</a:t>
            </a:r>
          </a:p>
          <a:p>
            <a:pPr marL="651543" lvl="1" indent="-457223">
              <a:lnSpc>
                <a:spcPts val="3150"/>
              </a:lnSpc>
              <a:buFont typeface="Wingdings" panose="05000000000000000000" pitchFamily="2" charset="2"/>
              <a:buChar char="§"/>
            </a:pPr>
            <a:r>
              <a:rPr lang="es-BO" sz="2400" spc="53" dirty="0">
                <a:solidFill>
                  <a:srgbClr val="002060"/>
                </a:solidFill>
                <a:cs typeface="Times New Roman" panose="02020603050405020304" pitchFamily="18" charset="0"/>
                <a:sym typeface="Times New Roman"/>
              </a:rPr>
              <a:t>La misión operacional como plataforma estratégica</a:t>
            </a:r>
          </a:p>
          <a:p>
            <a:pPr marL="651543" lvl="1" indent="-457223">
              <a:lnSpc>
                <a:spcPts val="3150"/>
              </a:lnSpc>
              <a:buFont typeface="Wingdings" panose="05000000000000000000" pitchFamily="2" charset="2"/>
              <a:buChar char="§"/>
            </a:pPr>
            <a:r>
              <a:rPr lang="es-BO" sz="2400" spc="53" dirty="0">
                <a:solidFill>
                  <a:srgbClr val="002060"/>
                </a:solidFill>
                <a:cs typeface="Times New Roman" panose="02020603050405020304" pitchFamily="18" charset="0"/>
                <a:sym typeface="Times New Roman"/>
              </a:rPr>
              <a:t>Políticas generales y operativas</a:t>
            </a:r>
          </a:p>
          <a:p>
            <a:pPr marL="651543" lvl="1" indent="-457223">
              <a:lnSpc>
                <a:spcPts val="3150"/>
              </a:lnSpc>
              <a:buFont typeface="Wingdings" panose="05000000000000000000" pitchFamily="2" charset="2"/>
              <a:buChar char="§"/>
            </a:pPr>
            <a:r>
              <a:rPr lang="es-BO" sz="2400" spc="53" dirty="0">
                <a:solidFill>
                  <a:srgbClr val="002060"/>
                </a:solidFill>
                <a:cs typeface="Times New Roman" panose="02020603050405020304" pitchFamily="18" charset="0"/>
                <a:sym typeface="Times New Roman"/>
              </a:rPr>
              <a:t>Estructura organizativa (teoría líneas fuerza)</a:t>
            </a:r>
          </a:p>
          <a:p>
            <a:pPr marL="194319" lvl="1">
              <a:lnSpc>
                <a:spcPts val="3150"/>
              </a:lnSpc>
            </a:pPr>
            <a:endParaRPr lang="es-BO" sz="2801" dirty="0">
              <a:solidFill>
                <a:srgbClr val="002060"/>
              </a:solidFill>
              <a:ea typeface="Times New Roman"/>
              <a:cs typeface="Times New Roman" panose="02020603050405020304" pitchFamily="18" charset="0"/>
              <a:sym typeface="Times New Roman"/>
            </a:endParaRPr>
          </a:p>
          <a:p>
            <a:pPr algn="l"/>
            <a:r>
              <a:rPr lang="es-BO" sz="4001"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marL="651543" lvl="1" indent="-457223">
              <a:buFont typeface="Wingdings" panose="05000000000000000000" pitchFamily="2" charset="2"/>
              <a:buChar char="§"/>
            </a:pPr>
            <a:r>
              <a:rPr lang="es-MX" sz="2400" spc="53" dirty="0">
                <a:solidFill>
                  <a:srgbClr val="002060"/>
                </a:solidFill>
                <a:cs typeface="Times New Roman" panose="02020603050405020304" pitchFamily="18" charset="0"/>
              </a:rPr>
              <a:t>Presencial</a:t>
            </a:r>
          </a:p>
          <a:p>
            <a:pPr marL="651543" lvl="1" indent="-457223">
              <a:lnSpc>
                <a:spcPts val="3150"/>
              </a:lnSpc>
              <a:buFont typeface="Wingdings" panose="05000000000000000000" pitchFamily="2" charset="2"/>
              <a:buChar char="§"/>
            </a:pPr>
            <a:r>
              <a:rPr lang="es-MX" sz="2400" spc="53" dirty="0">
                <a:solidFill>
                  <a:srgbClr val="002060"/>
                </a:solidFill>
                <a:cs typeface="Times New Roman" panose="02020603050405020304" pitchFamily="18" charset="0"/>
              </a:rPr>
              <a:t>Jornada de 6 horas</a:t>
            </a:r>
          </a:p>
        </p:txBody>
      </p:sp>
      <p:sp>
        <p:nvSpPr>
          <p:cNvPr id="35" name="TextBox 35"/>
          <p:cNvSpPr txBox="1"/>
          <p:nvPr/>
        </p:nvSpPr>
        <p:spPr>
          <a:xfrm>
            <a:off x="6543293" y="2394888"/>
            <a:ext cx="11154048" cy="1661993"/>
          </a:xfrm>
          <a:prstGeom prst="rect">
            <a:avLst/>
          </a:prstGeom>
        </p:spPr>
        <p:txBody>
          <a:bodyPr wrap="square" lIns="0" tIns="0" rIns="0" bIns="0" rtlCol="0" anchor="t">
            <a:spAutoFit/>
          </a:bodyPr>
          <a:lstStyle/>
          <a:p>
            <a:pPr algn="just">
              <a:spcBef>
                <a:spcPct val="0"/>
              </a:spcBef>
            </a:pPr>
            <a:r>
              <a:rPr lang="es-BO" sz="2700" spc="50" dirty="0">
                <a:solidFill>
                  <a:srgbClr val="002060"/>
                </a:solidFill>
                <a:ea typeface="Kollektif"/>
                <a:cs typeface="Times New Roman" panose="02020603050405020304" pitchFamily="18" charset="0"/>
                <a:sym typeface="Kollektif"/>
              </a:rPr>
              <a:t>Este Módulo esta orientado a comprender como colabora una gestión inteligente de gestión humana con el Plan Estratégico de la Empresa.</a:t>
            </a:r>
          </a:p>
          <a:p>
            <a:pPr algn="just">
              <a:spcBef>
                <a:spcPct val="0"/>
              </a:spcBef>
            </a:pPr>
            <a:r>
              <a:rPr lang="es-BO" sz="2700" spc="50" dirty="0">
                <a:solidFill>
                  <a:srgbClr val="002060"/>
                </a:solidFill>
                <a:ea typeface="Kollektif"/>
                <a:cs typeface="Times New Roman" panose="02020603050405020304" pitchFamily="18" charset="0"/>
                <a:sym typeface="Kollektif"/>
              </a:rPr>
              <a:t>Establece principios estratégicos que nos ayuda a orientar las prácticas a una alineación común, convirtiendo a la gestión en un recurso productivo. </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1811000" y="4588629"/>
            <a:ext cx="0" cy="5400000"/>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Diagrama de flujo: retraso 1">
            <a:extLst>
              <a:ext uri="{FF2B5EF4-FFF2-40B4-BE49-F238E27FC236}">
                <a16:creationId xmlns:a16="http://schemas.microsoft.com/office/drawing/2014/main" id="{1059D94C-E473-91BA-7CFF-BF3AA36CE2CB}"/>
              </a:ext>
            </a:extLst>
          </p:cNvPr>
          <p:cNvSpPr/>
          <p:nvPr/>
        </p:nvSpPr>
        <p:spPr>
          <a:xfrm>
            <a:off x="0" y="-19050"/>
            <a:ext cx="6371952" cy="10287000"/>
          </a:xfrm>
          <a:prstGeom prst="flowChartDelay">
            <a:avLst/>
          </a:prstGeom>
          <a:solidFill>
            <a:srgbClr val="2071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pic>
        <p:nvPicPr>
          <p:cNvPr id="3" name="Imagen 2">
            <a:extLst>
              <a:ext uri="{FF2B5EF4-FFF2-40B4-BE49-F238E27FC236}">
                <a16:creationId xmlns:a16="http://schemas.microsoft.com/office/drawing/2014/main" id="{662C1C7B-DCBB-5024-193D-0DA5AF674122}"/>
              </a:ext>
            </a:extLst>
          </p:cNvPr>
          <p:cNvPicPr>
            <a:picLocks noChangeAspect="1"/>
          </p:cNvPicPr>
          <p:nvPr/>
        </p:nvPicPr>
        <p:blipFill>
          <a:blip r:embed="rId2"/>
          <a:srcRect l="19086" t="9836" r="33290" b="14009"/>
          <a:stretch>
            <a:fillRect/>
          </a:stretch>
        </p:blipFill>
        <p:spPr>
          <a:xfrm>
            <a:off x="0" y="1248008"/>
            <a:ext cx="4961544" cy="7934093"/>
          </a:xfrm>
          <a:prstGeom prst="rect">
            <a:avLst/>
          </a:prstGeom>
        </p:spPr>
      </p:pic>
    </p:spTree>
    <p:extLst>
      <p:ext uri="{BB962C8B-B14F-4D97-AF65-F5344CB8AC3E}">
        <p14:creationId xmlns:p14="http://schemas.microsoft.com/office/powerpoint/2010/main" val="2094619694"/>
      </p:ext>
    </p:extLst>
  </p:cSld>
  <p:clrMapOvr>
    <a:masterClrMapping/>
  </p:clrMapOvr>
  <mc:AlternateContent xmlns:mc="http://schemas.openxmlformats.org/markup-compatibility/2006" xmlns:p14="http://schemas.microsoft.com/office/powerpoint/2010/main">
    <mc:Choice Requires="p14">
      <p:transition spd="slow" p14:dur="2000" advTm="4297"/>
    </mc:Choice>
    <mc:Fallback xmlns="">
      <p:transition spd="slow" advTm="4297"/>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8" name="TextBox 28"/>
          <p:cNvSpPr txBox="1"/>
          <p:nvPr/>
        </p:nvSpPr>
        <p:spPr>
          <a:xfrm>
            <a:off x="6681447" y="342900"/>
            <a:ext cx="11225553" cy="1554272"/>
          </a:xfrm>
          <a:prstGeom prst="rect">
            <a:avLst/>
          </a:prstGeom>
        </p:spPr>
        <p:txBody>
          <a:bodyPr wrap="square" lIns="0" tIns="0" rIns="0" bIns="0" rtlCol="0" anchor="t">
            <a:spAutoFit/>
          </a:bodyPr>
          <a:lstStyle/>
          <a:p>
            <a:pPr>
              <a:lnSpc>
                <a:spcPts val="6000"/>
              </a:lnSpc>
            </a:pPr>
            <a:r>
              <a:rPr lang="es-BO" sz="5400" dirty="0">
                <a:solidFill>
                  <a:srgbClr val="002060"/>
                </a:solidFill>
                <a:latin typeface="Aharoni" panose="02010803020104030203" pitchFamily="2" charset="-79"/>
                <a:ea typeface="Times New Roman"/>
                <a:cs typeface="Aharoni" panose="02010803020104030203" pitchFamily="2" charset="-79"/>
                <a:sym typeface="Times New Roman"/>
              </a:rPr>
              <a:t>Cultura Colaborativa como Ventaja Competitiva </a:t>
            </a:r>
          </a:p>
        </p:txBody>
      </p:sp>
      <p:sp>
        <p:nvSpPr>
          <p:cNvPr id="29" name="TextBox 29"/>
          <p:cNvSpPr txBox="1"/>
          <p:nvPr/>
        </p:nvSpPr>
        <p:spPr>
          <a:xfrm>
            <a:off x="6667893" y="4762500"/>
            <a:ext cx="4952213" cy="4591000"/>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marL="285750" indent="-285750" algn="l">
              <a:lnSpc>
                <a:spcPts val="3456"/>
              </a:lnSpc>
              <a:buFont typeface="Wingdings" panose="05000000000000000000" pitchFamily="2" charset="2"/>
              <a:buChar char="§"/>
            </a:pPr>
            <a:endParaRPr lang="es-BO" sz="2800" b="1" spc="59" dirty="0">
              <a:solidFill>
                <a:srgbClr val="002060"/>
              </a:solidFill>
              <a:ea typeface="Times New Roman Bold"/>
              <a:cs typeface="Times New Roman" panose="02020603050405020304" pitchFamily="18" charset="0"/>
              <a:sym typeface="Times New Roman Bold"/>
            </a:endParaRPr>
          </a:p>
          <a:p>
            <a:pPr marL="388620" lvl="1" indent="-194310" algn="l">
              <a:lnSpc>
                <a:spcPts val="3150"/>
              </a:lnSpc>
              <a:buFont typeface="Arial"/>
              <a:buChar char="•"/>
            </a:pPr>
            <a:r>
              <a:rPr lang="es-BO" sz="2800" spc="53" dirty="0">
                <a:solidFill>
                  <a:srgbClr val="002060"/>
                </a:solidFill>
                <a:ea typeface="Times New Roman Bold"/>
                <a:cs typeface="Times New Roman" panose="02020603050405020304" pitchFamily="18" charset="0"/>
                <a:sym typeface="Times New Roman Bold"/>
              </a:rPr>
              <a:t>Aprender a interpretar la cultura organizacional desde la técnica grafológica</a:t>
            </a:r>
          </a:p>
          <a:p>
            <a:pPr marL="388620" lvl="1" indent="-194310" algn="l">
              <a:lnSpc>
                <a:spcPts val="3150"/>
              </a:lnSpc>
              <a:buFont typeface="Arial"/>
              <a:buChar char="•"/>
            </a:pPr>
            <a:r>
              <a:rPr lang="es-BO" sz="2800" spc="53" dirty="0">
                <a:solidFill>
                  <a:srgbClr val="002060"/>
                </a:solidFill>
                <a:ea typeface="Times New Roman Bold"/>
                <a:cs typeface="Times New Roman" panose="02020603050405020304" pitchFamily="18" charset="0"/>
                <a:sym typeface="Times New Roman Bold"/>
              </a:rPr>
              <a:t>Aprender a Gestionar una Cultura Organizacional a través del modelo conductual de los valores</a:t>
            </a:r>
          </a:p>
          <a:p>
            <a:pPr marL="388620" lvl="1" indent="-194310" algn="l">
              <a:lnSpc>
                <a:spcPts val="3150"/>
              </a:lnSpc>
              <a:buFont typeface="Arial"/>
              <a:buChar char="•"/>
            </a:pPr>
            <a:r>
              <a:rPr lang="es-BO" sz="2800" spc="53" dirty="0">
                <a:solidFill>
                  <a:srgbClr val="002060"/>
                </a:solidFill>
                <a:ea typeface="Times New Roman Bold"/>
                <a:cs typeface="Times New Roman" panose="02020603050405020304" pitchFamily="18" charset="0"/>
                <a:sym typeface="Times New Roman Bold"/>
              </a:rPr>
              <a:t>Aprender a evaluar la cultura informal en las organizaciones</a:t>
            </a:r>
          </a:p>
        </p:txBody>
      </p:sp>
      <p:sp>
        <p:nvSpPr>
          <p:cNvPr id="31" name="TextBox 31"/>
          <p:cNvSpPr txBox="1"/>
          <p:nvPr/>
        </p:nvSpPr>
        <p:spPr>
          <a:xfrm>
            <a:off x="12306255" y="4662316"/>
            <a:ext cx="5801789" cy="5334794"/>
          </a:xfrm>
          <a:prstGeom prst="rect">
            <a:avLst/>
          </a:prstGeom>
        </p:spPr>
        <p:txBody>
          <a:bodyPr wrap="square" lIns="0" tIns="0" rIns="0" bIns="0" rtlCol="0" anchor="t">
            <a:spAutoFit/>
          </a:bodyPr>
          <a:lstStyle/>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algn="l">
              <a:lnSpc>
                <a:spcPts val="3150"/>
              </a:lnSpc>
            </a:pPr>
            <a:endParaRPr lang="es-BO" b="1" dirty="0">
              <a:latin typeface="Times New Roman" panose="02020603050405020304" pitchFamily="18" charset="0"/>
              <a:ea typeface="Times New Roman Bold"/>
              <a:cs typeface="Times New Roman" panose="02020603050405020304" pitchFamily="18" charset="0"/>
              <a:sym typeface="Times New Roman Bold"/>
            </a:endParaRPr>
          </a:p>
          <a:p>
            <a:pPr marL="388620" lvl="1" indent="-194310" algn="l">
              <a:lnSpc>
                <a:spcPts val="3150"/>
              </a:lnSpc>
              <a:buFont typeface="Arial"/>
              <a:buChar char="•"/>
            </a:pPr>
            <a:r>
              <a:rPr lang="es-BO" sz="2800" dirty="0">
                <a:solidFill>
                  <a:srgbClr val="002060"/>
                </a:solidFill>
                <a:ea typeface="Times New Roman"/>
                <a:cs typeface="Times New Roman" panose="02020603050405020304" pitchFamily="18" charset="0"/>
                <a:sym typeface="Times New Roman"/>
              </a:rPr>
              <a:t>La cultura organizacional y sus variables</a:t>
            </a:r>
          </a:p>
          <a:p>
            <a:pPr marL="388620" lvl="1" indent="-194310" algn="l">
              <a:lnSpc>
                <a:spcPts val="3150"/>
              </a:lnSpc>
              <a:buFont typeface="Arial"/>
              <a:buChar char="•"/>
            </a:pPr>
            <a:r>
              <a:rPr lang="es-BO" sz="2800" dirty="0">
                <a:solidFill>
                  <a:srgbClr val="002060"/>
                </a:solidFill>
                <a:ea typeface="Times New Roman"/>
                <a:cs typeface="Times New Roman" panose="02020603050405020304" pitchFamily="18" charset="0"/>
                <a:sym typeface="Times New Roman"/>
              </a:rPr>
              <a:t>Los valores organizacionales y modelo conductual</a:t>
            </a:r>
          </a:p>
          <a:p>
            <a:pPr marL="388620" lvl="1" indent="-194310" algn="l">
              <a:lnSpc>
                <a:spcPts val="3150"/>
              </a:lnSpc>
              <a:buFont typeface="Arial"/>
              <a:buChar char="•"/>
            </a:pPr>
            <a:r>
              <a:rPr lang="es-BO" sz="2800" dirty="0">
                <a:solidFill>
                  <a:srgbClr val="002060"/>
                </a:solidFill>
                <a:ea typeface="Times New Roman"/>
                <a:cs typeface="Times New Roman" panose="02020603050405020304" pitchFamily="18" charset="0"/>
                <a:sym typeface="Times New Roman"/>
              </a:rPr>
              <a:t>Evaluación de la cultura informal</a:t>
            </a:r>
          </a:p>
          <a:p>
            <a:pPr marL="194310" lvl="1" algn="l">
              <a:lnSpc>
                <a:spcPts val="3150"/>
              </a:lnSpc>
            </a:pPr>
            <a:endParaRPr lang="es-BO" sz="2800" dirty="0">
              <a:solidFill>
                <a:srgbClr val="002060"/>
              </a:solidFill>
              <a:ea typeface="Times New Roman"/>
              <a:cs typeface="Times New Roman" panose="02020603050405020304" pitchFamily="18" charset="0"/>
              <a:sym typeface="Times New Roman"/>
            </a:endParaRPr>
          </a:p>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algn="l">
              <a:lnSpc>
                <a:spcPts val="3150"/>
              </a:lnSpc>
            </a:pPr>
            <a:endParaRPr lang="en-US" sz="4000" b="1" dirty="0">
              <a:solidFill>
                <a:srgbClr val="002060"/>
              </a:solidFill>
              <a:latin typeface="Times New Roman" panose="02020603050405020304" pitchFamily="18" charset="0"/>
              <a:ea typeface="Times New Roman Bold"/>
              <a:cs typeface="Times New Roman" panose="02020603050405020304" pitchFamily="18" charset="0"/>
              <a:sym typeface="Times New Roman Bold"/>
            </a:endParaRPr>
          </a:p>
          <a:p>
            <a:pPr marL="480060" lvl="1" indent="-285750">
              <a:lnSpc>
                <a:spcPts val="3150"/>
              </a:lnSpc>
              <a:buFont typeface="Wingdings" panose="05000000000000000000" pitchFamily="2" charset="2"/>
              <a:buChar char="§"/>
            </a:pPr>
            <a:r>
              <a:rPr lang="es-MX" sz="2800" spc="53" noProof="0" dirty="0">
                <a:solidFill>
                  <a:srgbClr val="002060"/>
                </a:solidFill>
                <a:latin typeface="+mj-lt"/>
                <a:cs typeface="Times New Roman" panose="02020603050405020304" pitchFamily="18" charset="0"/>
              </a:rPr>
              <a:t>Presencial</a:t>
            </a:r>
          </a:p>
          <a:p>
            <a:pPr marL="480060" lvl="1" indent="-285750">
              <a:lnSpc>
                <a:spcPts val="3150"/>
              </a:lnSpc>
              <a:buFont typeface="Wingdings" panose="05000000000000000000" pitchFamily="2" charset="2"/>
              <a:buChar char="§"/>
            </a:pPr>
            <a:r>
              <a:rPr lang="es-MX" sz="2800" spc="53" dirty="0">
                <a:solidFill>
                  <a:srgbClr val="002060"/>
                </a:solidFill>
                <a:latin typeface="+mj-lt"/>
                <a:cs typeface="Times New Roman" panose="02020603050405020304" pitchFamily="18" charset="0"/>
              </a:rPr>
              <a:t>Jornada de 6 horas</a:t>
            </a:r>
          </a:p>
          <a:p>
            <a:pPr marL="480060" lvl="1" indent="-285750">
              <a:lnSpc>
                <a:spcPts val="3150"/>
              </a:lnSpc>
              <a:buFont typeface="Wingdings" panose="05000000000000000000" pitchFamily="2" charset="2"/>
              <a:buChar char="§"/>
            </a:pPr>
            <a:r>
              <a:rPr lang="es-MX" sz="2800" spc="53" noProof="0" dirty="0">
                <a:solidFill>
                  <a:srgbClr val="002060"/>
                </a:solidFill>
                <a:latin typeface="+mj-lt"/>
                <a:cs typeface="Times New Roman" panose="02020603050405020304" pitchFamily="18" charset="0"/>
              </a:rPr>
              <a:t>Jornada de 8 hora </a:t>
            </a:r>
            <a:endParaRPr lang="es-BO" sz="2800" dirty="0">
              <a:solidFill>
                <a:srgbClr val="002060"/>
              </a:solidFill>
              <a:ea typeface="Times New Roman"/>
              <a:cs typeface="Times New Roman" panose="02020603050405020304" pitchFamily="18" charset="0"/>
              <a:sym typeface="Times New Roman"/>
            </a:endParaRPr>
          </a:p>
        </p:txBody>
      </p:sp>
      <p:sp>
        <p:nvSpPr>
          <p:cNvPr id="35" name="TextBox 35"/>
          <p:cNvSpPr txBox="1"/>
          <p:nvPr/>
        </p:nvSpPr>
        <p:spPr>
          <a:xfrm>
            <a:off x="6681447" y="2125582"/>
            <a:ext cx="11028886" cy="2308324"/>
          </a:xfrm>
          <a:prstGeom prst="rect">
            <a:avLst/>
          </a:prstGeom>
        </p:spPr>
        <p:txBody>
          <a:bodyPr wrap="square" lIns="0" tIns="0" rIns="0" bIns="0" rtlCol="0" anchor="t">
            <a:spAutoFit/>
          </a:bodyPr>
          <a:lstStyle/>
          <a:p>
            <a:pPr>
              <a:spcBef>
                <a:spcPct val="0"/>
              </a:spcBef>
            </a:pPr>
            <a:r>
              <a:rPr lang="es-BO" sz="3000" spc="49" dirty="0">
                <a:solidFill>
                  <a:srgbClr val="002060"/>
                </a:solidFill>
                <a:ea typeface="Kollektif"/>
                <a:cs typeface="Times New Roman" panose="02020603050405020304" pitchFamily="18" charset="0"/>
                <a:sym typeface="Kollektif"/>
              </a:rPr>
              <a:t>La cultura organizacional debe ser una herramienta que coadyuve a realizar las estrategias de la empresa. La cultura siendo la forma que se quiere operar puede convertirse, bien diseñada, en su ventaja competitiva, cuando se apuesta a sus talentos como elemento diferenciador.</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1887200" y="4581347"/>
            <a:ext cx="0" cy="5364000"/>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Diagrama de flujo: retraso 1">
            <a:extLst>
              <a:ext uri="{FF2B5EF4-FFF2-40B4-BE49-F238E27FC236}">
                <a16:creationId xmlns:a16="http://schemas.microsoft.com/office/drawing/2014/main" id="{96001943-348A-E44C-A9AF-D4F457EAE6DA}"/>
              </a:ext>
            </a:extLst>
          </p:cNvPr>
          <p:cNvSpPr/>
          <p:nvPr/>
        </p:nvSpPr>
        <p:spPr>
          <a:xfrm>
            <a:off x="0" y="-19050"/>
            <a:ext cx="6371952" cy="10287000"/>
          </a:xfrm>
          <a:prstGeom prst="flowChartDelay">
            <a:avLst/>
          </a:prstGeom>
          <a:solidFill>
            <a:srgbClr val="368E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pic>
        <p:nvPicPr>
          <p:cNvPr id="4" name="Imagen 3">
            <a:extLst>
              <a:ext uri="{FF2B5EF4-FFF2-40B4-BE49-F238E27FC236}">
                <a16:creationId xmlns:a16="http://schemas.microsoft.com/office/drawing/2014/main" id="{B632BCCF-D71C-D702-9EC7-A4677E2716E7}"/>
              </a:ext>
            </a:extLst>
          </p:cNvPr>
          <p:cNvPicPr>
            <a:picLocks noChangeAspect="1"/>
          </p:cNvPicPr>
          <p:nvPr/>
        </p:nvPicPr>
        <p:blipFill>
          <a:blip r:embed="rId2"/>
          <a:srcRect l="24988" r="30588"/>
          <a:stretch>
            <a:fillRect/>
          </a:stretch>
        </p:blipFill>
        <p:spPr>
          <a:xfrm>
            <a:off x="0" y="1026768"/>
            <a:ext cx="4876800" cy="8233464"/>
          </a:xfrm>
          <a:prstGeom prst="rect">
            <a:avLst/>
          </a:prstGeom>
        </p:spPr>
      </p:pic>
    </p:spTree>
    <p:extLst>
      <p:ext uri="{BB962C8B-B14F-4D97-AF65-F5344CB8AC3E}">
        <p14:creationId xmlns:p14="http://schemas.microsoft.com/office/powerpoint/2010/main" val="3922274759"/>
      </p:ext>
    </p:extLst>
  </p:cSld>
  <p:clrMapOvr>
    <a:masterClrMapping/>
  </p:clrMapOvr>
  <mc:AlternateContent xmlns:mc="http://schemas.openxmlformats.org/markup-compatibility/2006" xmlns:p14="http://schemas.microsoft.com/office/powerpoint/2010/main">
    <mc:Choice Requires="p14">
      <p:transition spd="slow" p14:dur="2000" advTm="4844"/>
    </mc:Choice>
    <mc:Fallback xmlns="">
      <p:transition spd="slow" advTm="4844"/>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8" name="TextBox 28"/>
          <p:cNvSpPr txBox="1"/>
          <p:nvPr/>
        </p:nvSpPr>
        <p:spPr>
          <a:xfrm>
            <a:off x="6858001" y="342900"/>
            <a:ext cx="10058400" cy="1554272"/>
          </a:xfrm>
          <a:prstGeom prst="rect">
            <a:avLst/>
          </a:prstGeom>
        </p:spPr>
        <p:txBody>
          <a:bodyPr wrap="square" lIns="0" tIns="0" rIns="0" bIns="0" rtlCol="0" anchor="t">
            <a:spAutoFit/>
          </a:bodyPr>
          <a:lstStyle/>
          <a:p>
            <a:pPr>
              <a:lnSpc>
                <a:spcPts val="6000"/>
              </a:lnSpc>
            </a:pPr>
            <a:r>
              <a:rPr lang="es-BO" sz="5400" dirty="0">
                <a:solidFill>
                  <a:srgbClr val="002060"/>
                </a:solidFill>
                <a:latin typeface="Aharoni" panose="02010803020104030203" pitchFamily="2" charset="-79"/>
                <a:ea typeface="Times New Roman"/>
                <a:cs typeface="Aharoni" panose="02010803020104030203" pitchFamily="2" charset="-79"/>
                <a:sym typeface="Times New Roman"/>
              </a:rPr>
              <a:t>Gestión y Evaluación del Clima Laboral </a:t>
            </a:r>
          </a:p>
        </p:txBody>
      </p:sp>
      <p:sp>
        <p:nvSpPr>
          <p:cNvPr id="29" name="TextBox 29"/>
          <p:cNvSpPr txBox="1"/>
          <p:nvPr/>
        </p:nvSpPr>
        <p:spPr>
          <a:xfrm>
            <a:off x="6826667" y="4708724"/>
            <a:ext cx="4608397" cy="4960332"/>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marL="285750" indent="-285750" algn="l">
              <a:lnSpc>
                <a:spcPts val="3456"/>
              </a:lnSpc>
              <a:buFont typeface="Wingdings" panose="05000000000000000000" pitchFamily="2" charset="2"/>
              <a:buChar char="§"/>
            </a:pPr>
            <a:endParaRPr lang="es-BO" sz="2800" b="1" spc="59" dirty="0">
              <a:solidFill>
                <a:srgbClr val="002060"/>
              </a:solidFill>
              <a:ea typeface="Times New Roman Bold"/>
              <a:cs typeface="Times New Roman" panose="02020603050405020304" pitchFamily="18" charset="0"/>
              <a:sym typeface="Times New Roman Bold"/>
            </a:endParaRP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a Diseñar el Clima Laboral con una Visión Estratégica que permita asegurar los resultados de la empresa </a:t>
            </a: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una Metodología para Sondear la Satisfacción Laboral </a:t>
            </a: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Estar en condición de diseñar y aplicar una Encuesta de Clima Organizacional</a:t>
            </a:r>
          </a:p>
        </p:txBody>
      </p:sp>
      <p:sp>
        <p:nvSpPr>
          <p:cNvPr id="31" name="TextBox 31"/>
          <p:cNvSpPr txBox="1"/>
          <p:nvPr/>
        </p:nvSpPr>
        <p:spPr>
          <a:xfrm>
            <a:off x="12158899" y="4334262"/>
            <a:ext cx="5366354" cy="5334794"/>
          </a:xfrm>
          <a:prstGeom prst="rect">
            <a:avLst/>
          </a:prstGeom>
        </p:spPr>
        <p:txBody>
          <a:bodyPr wrap="square" lIns="0" tIns="0" rIns="0" bIns="0" rtlCol="0" anchor="t">
            <a:spAutoFit/>
          </a:bodyPr>
          <a:lstStyle/>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algn="l"/>
            <a:endParaRPr lang="es-BO" b="1" dirty="0">
              <a:latin typeface="Times New Roman" panose="02020603050405020304" pitchFamily="18" charset="0"/>
              <a:ea typeface="Times New Roman Bold"/>
              <a:cs typeface="Times New Roman" panose="02020603050405020304" pitchFamily="18" charset="0"/>
              <a:sym typeface="Times New Roman Bold"/>
            </a:endParaRPr>
          </a:p>
          <a:p>
            <a:pPr marL="651510" lvl="1" indent="-457200" algn="l">
              <a:lnSpc>
                <a:spcPts val="3150"/>
              </a:lnSpc>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Gestión del clima en relación del micro y macro clima</a:t>
            </a:r>
          </a:p>
          <a:p>
            <a:pPr marL="651510" lvl="1" indent="-457200" algn="l">
              <a:lnSpc>
                <a:spcPts val="3150"/>
              </a:lnSpc>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Técnicas de medición del clima</a:t>
            </a:r>
          </a:p>
          <a:p>
            <a:pPr marL="651510" lvl="1" indent="-457200" algn="l">
              <a:lnSpc>
                <a:spcPts val="3150"/>
              </a:lnSpc>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Elaborar programas del plan de acción del clima</a:t>
            </a:r>
          </a:p>
          <a:p>
            <a:pPr marL="194310" lvl="1" algn="l">
              <a:lnSpc>
                <a:spcPts val="3150"/>
              </a:lnSpc>
            </a:pPr>
            <a:endParaRPr lang="es-BO" sz="2800" dirty="0">
              <a:solidFill>
                <a:srgbClr val="002060"/>
              </a:solidFill>
              <a:ea typeface="Times New Roman"/>
              <a:cs typeface="Times New Roman" panose="02020603050405020304" pitchFamily="18" charset="0"/>
              <a:sym typeface="Times New Roman"/>
            </a:endParaRPr>
          </a:p>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algn="l">
              <a:lnSpc>
                <a:spcPts val="3150"/>
              </a:lnSpc>
            </a:pPr>
            <a:endParaRPr lang="en-US" sz="4000" b="1" dirty="0">
              <a:solidFill>
                <a:srgbClr val="002060"/>
              </a:solidFill>
              <a:latin typeface="Times New Roman" panose="02020603050405020304" pitchFamily="18" charset="0"/>
              <a:ea typeface="Times New Roman Bold"/>
              <a:cs typeface="Times New Roman" panose="02020603050405020304" pitchFamily="18" charset="0"/>
              <a:sym typeface="Times New Roman Bold"/>
            </a:endParaRPr>
          </a:p>
          <a:p>
            <a:pPr marL="480060" lvl="1" indent="-285750">
              <a:lnSpc>
                <a:spcPts val="3150"/>
              </a:lnSpc>
              <a:buFont typeface="Wingdings" panose="05000000000000000000" pitchFamily="2" charset="2"/>
              <a:buChar char="§"/>
            </a:pPr>
            <a:r>
              <a:rPr lang="es-MX" sz="2400" spc="53" noProof="0" dirty="0">
                <a:solidFill>
                  <a:srgbClr val="002060"/>
                </a:solidFill>
                <a:latin typeface="+mj-lt"/>
                <a:cs typeface="Times New Roman" panose="02020603050405020304" pitchFamily="18" charset="0"/>
              </a:rPr>
              <a:t>Presencial</a:t>
            </a:r>
          </a:p>
          <a:p>
            <a:pPr marL="480060" lvl="1" indent="-285750">
              <a:lnSpc>
                <a:spcPts val="3150"/>
              </a:lnSpc>
              <a:buFont typeface="Wingdings" panose="05000000000000000000" pitchFamily="2" charset="2"/>
              <a:buChar char="§"/>
            </a:pPr>
            <a:r>
              <a:rPr lang="es-MX" sz="2400" spc="53" dirty="0">
                <a:solidFill>
                  <a:srgbClr val="002060"/>
                </a:solidFill>
                <a:latin typeface="+mj-lt"/>
                <a:cs typeface="Times New Roman" panose="02020603050405020304" pitchFamily="18" charset="0"/>
              </a:rPr>
              <a:t>Jornada de 6 horas</a:t>
            </a:r>
          </a:p>
          <a:p>
            <a:pPr marL="480060" lvl="1" indent="-285750">
              <a:lnSpc>
                <a:spcPts val="3150"/>
              </a:lnSpc>
              <a:buFont typeface="Wingdings" panose="05000000000000000000" pitchFamily="2" charset="2"/>
              <a:buChar char="§"/>
            </a:pPr>
            <a:r>
              <a:rPr lang="es-MX" sz="2400" spc="53" noProof="0" dirty="0">
                <a:solidFill>
                  <a:srgbClr val="002060"/>
                </a:solidFill>
                <a:latin typeface="+mj-lt"/>
                <a:cs typeface="Times New Roman" panose="02020603050405020304" pitchFamily="18" charset="0"/>
              </a:rPr>
              <a:t>Jornada de 8 hora </a:t>
            </a:r>
            <a:endParaRPr lang="es-BO" sz="2400" dirty="0">
              <a:solidFill>
                <a:srgbClr val="002060"/>
              </a:solidFill>
              <a:ea typeface="Times New Roman"/>
              <a:cs typeface="Times New Roman" panose="02020603050405020304" pitchFamily="18" charset="0"/>
              <a:sym typeface="Times New Roman"/>
            </a:endParaRPr>
          </a:p>
        </p:txBody>
      </p:sp>
      <p:sp>
        <p:nvSpPr>
          <p:cNvPr id="35" name="TextBox 35"/>
          <p:cNvSpPr txBox="1"/>
          <p:nvPr/>
        </p:nvSpPr>
        <p:spPr>
          <a:xfrm>
            <a:off x="6886851" y="2089795"/>
            <a:ext cx="10791548" cy="2051844"/>
          </a:xfrm>
          <a:prstGeom prst="rect">
            <a:avLst/>
          </a:prstGeom>
        </p:spPr>
        <p:txBody>
          <a:bodyPr wrap="square" lIns="0" tIns="0" rIns="0" bIns="0" rtlCol="0" anchor="t">
            <a:spAutoFit/>
          </a:bodyPr>
          <a:lstStyle/>
          <a:p>
            <a:pPr>
              <a:lnSpc>
                <a:spcPts val="3160"/>
              </a:lnSpc>
              <a:spcBef>
                <a:spcPct val="0"/>
              </a:spcBef>
            </a:pPr>
            <a:r>
              <a:rPr lang="es-BO" sz="3000" spc="49" dirty="0">
                <a:solidFill>
                  <a:srgbClr val="002060"/>
                </a:solidFill>
                <a:ea typeface="Kollektif"/>
                <a:cs typeface="Times New Roman" panose="02020603050405020304" pitchFamily="18" charset="0"/>
                <a:sym typeface="Kollektif"/>
              </a:rPr>
              <a:t>Aprender a gestionar un clima laboral coherente con la etapa de vida de la empresa, su cultura y el diseño organizacional. Contar con herramientas para que las empresas diseñen su propia forma de evaluar el clima laboral coherente con un enfoque en el negocio.</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1658600" y="4257497"/>
            <a:ext cx="0" cy="5328000"/>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Diagrama de flujo: retraso 1">
            <a:extLst>
              <a:ext uri="{FF2B5EF4-FFF2-40B4-BE49-F238E27FC236}">
                <a16:creationId xmlns:a16="http://schemas.microsoft.com/office/drawing/2014/main" id="{FA41285E-5212-A445-26E0-55967700CBBB}"/>
              </a:ext>
            </a:extLst>
          </p:cNvPr>
          <p:cNvSpPr/>
          <p:nvPr/>
        </p:nvSpPr>
        <p:spPr>
          <a:xfrm>
            <a:off x="0" y="-19050"/>
            <a:ext cx="6371952" cy="10287000"/>
          </a:xfrm>
          <a:prstGeom prst="flowChartDelay">
            <a:avLst/>
          </a:prstGeom>
          <a:solidFill>
            <a:srgbClr val="F277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pic>
        <p:nvPicPr>
          <p:cNvPr id="3" name="Imagen 2">
            <a:extLst>
              <a:ext uri="{FF2B5EF4-FFF2-40B4-BE49-F238E27FC236}">
                <a16:creationId xmlns:a16="http://schemas.microsoft.com/office/drawing/2014/main" id="{C7106DB0-D12B-A893-5406-45699BC25DE0}"/>
              </a:ext>
            </a:extLst>
          </p:cNvPr>
          <p:cNvPicPr>
            <a:picLocks noChangeAspect="1"/>
          </p:cNvPicPr>
          <p:nvPr/>
        </p:nvPicPr>
        <p:blipFill>
          <a:blip r:embed="rId2"/>
          <a:srcRect l="41970" r="19417"/>
          <a:stretch>
            <a:fillRect/>
          </a:stretch>
        </p:blipFill>
        <p:spPr>
          <a:xfrm>
            <a:off x="12678" y="1565160"/>
            <a:ext cx="5143973" cy="7460285"/>
          </a:xfrm>
          <a:prstGeom prst="rect">
            <a:avLst/>
          </a:prstGeom>
        </p:spPr>
      </p:pic>
    </p:spTree>
    <p:extLst>
      <p:ext uri="{BB962C8B-B14F-4D97-AF65-F5344CB8AC3E}">
        <p14:creationId xmlns:p14="http://schemas.microsoft.com/office/powerpoint/2010/main" val="3569072562"/>
      </p:ext>
    </p:extLst>
  </p:cSld>
  <p:clrMapOvr>
    <a:masterClrMapping/>
  </p:clrMapOvr>
  <mc:AlternateContent xmlns:mc="http://schemas.openxmlformats.org/markup-compatibility/2006" xmlns:p14="http://schemas.microsoft.com/office/powerpoint/2010/main">
    <mc:Choice Requires="p14">
      <p:transition spd="slow" p14:dur="2000" advTm="3046"/>
    </mc:Choice>
    <mc:Fallback xmlns="">
      <p:transition spd="slow" advTm="304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5EFE3"/>
        </a:solidFill>
        <a:effectLst/>
      </p:bgPr>
    </p:bg>
    <p:spTree>
      <p:nvGrpSpPr>
        <p:cNvPr id="1" name=""/>
        <p:cNvGrpSpPr/>
        <p:nvPr/>
      </p:nvGrpSpPr>
      <p:grpSpPr>
        <a:xfrm>
          <a:off x="0" y="0"/>
          <a:ext cx="0" cy="0"/>
          <a:chOff x="0" y="0"/>
          <a:chExt cx="0" cy="0"/>
        </a:xfrm>
      </p:grpSpPr>
      <p:sp>
        <p:nvSpPr>
          <p:cNvPr id="22" name="TextBox 22"/>
          <p:cNvSpPr txBox="1"/>
          <p:nvPr/>
        </p:nvSpPr>
        <p:spPr>
          <a:xfrm>
            <a:off x="6693937" y="3238500"/>
            <a:ext cx="10330132" cy="2051844"/>
          </a:xfrm>
          <a:prstGeom prst="rect">
            <a:avLst/>
          </a:prstGeom>
        </p:spPr>
        <p:txBody>
          <a:bodyPr wrap="square" lIns="0" tIns="0" rIns="0" bIns="0" rtlCol="0" anchor="t">
            <a:spAutoFit/>
          </a:bodyPr>
          <a:lstStyle/>
          <a:p>
            <a:pPr marL="0" marR="0" lvl="0" indent="0" algn="l" defTabSz="914400" rtl="0" eaLnBrk="1" fontAlgn="auto" latinLnBrk="0" hangingPunct="1">
              <a:lnSpc>
                <a:spcPts val="3249"/>
              </a:lnSpc>
              <a:spcBef>
                <a:spcPts val="0"/>
              </a:spcBef>
              <a:spcAft>
                <a:spcPts val="0"/>
              </a:spcAft>
              <a:buClrTx/>
              <a:buSzTx/>
              <a:buFontTx/>
              <a:buNone/>
              <a:tabLst/>
              <a:defRPr/>
            </a:pPr>
            <a:r>
              <a:rPr kumimoji="0" lang="es-BO" sz="2600" b="1" i="0" u="none" strike="noStrike" kern="1200" cap="none" spc="0" normalizeH="0" baseline="0" noProof="0" dirty="0">
                <a:ln>
                  <a:noFill/>
                </a:ln>
                <a:solidFill>
                  <a:srgbClr val="002060"/>
                </a:solidFill>
                <a:effectLst/>
                <a:uLnTx/>
                <a:uFillTx/>
                <a:latin typeface="Garet"/>
                <a:ea typeface="Garet"/>
                <a:cs typeface="Garet"/>
                <a:sym typeface="Garet"/>
              </a:rPr>
              <a:t>Asesoramiento</a:t>
            </a:r>
          </a:p>
          <a:p>
            <a:pPr marL="0" marR="0" lvl="0" indent="0" algn="l" defTabSz="914400" rtl="0" eaLnBrk="1" fontAlgn="auto" latinLnBrk="0" hangingPunct="1">
              <a:lnSpc>
                <a:spcPts val="3249"/>
              </a:lnSpc>
              <a:spcBef>
                <a:spcPts val="0"/>
              </a:spcBef>
              <a:spcAft>
                <a:spcPts val="0"/>
              </a:spcAft>
              <a:buClrTx/>
              <a:buSzTx/>
              <a:buFontTx/>
              <a:buNone/>
              <a:tabLst/>
              <a:defRPr/>
            </a:pPr>
            <a:r>
              <a:rPr kumimoji="0" lang="es-BO" sz="2600" b="0" i="0" u="none" strike="noStrike" kern="1200" cap="none" spc="0" normalizeH="0" baseline="0" noProof="0" dirty="0">
                <a:ln>
                  <a:noFill/>
                </a:ln>
                <a:solidFill>
                  <a:srgbClr val="002060"/>
                </a:solidFill>
                <a:effectLst/>
                <a:uLnTx/>
                <a:uFillTx/>
                <a:latin typeface="Garet"/>
                <a:ea typeface="Garet"/>
                <a:cs typeface="Garet"/>
                <a:sym typeface="Garet"/>
              </a:rPr>
              <a:t>Buscamos asesorarlos para desarrollar talentos equilibrados y competitivos. Tenemos una orientación psicológica en todo nuestro accionar y brindamos coach a la alta dirección.</a:t>
            </a:r>
          </a:p>
          <a:p>
            <a:pPr marL="0" marR="0" lvl="0" indent="0" algn="l" defTabSz="914400" rtl="0" eaLnBrk="1" fontAlgn="auto" latinLnBrk="0" hangingPunct="1">
              <a:lnSpc>
                <a:spcPts val="3249"/>
              </a:lnSpc>
              <a:spcBef>
                <a:spcPts val="0"/>
              </a:spcBef>
              <a:spcAft>
                <a:spcPts val="0"/>
              </a:spcAft>
              <a:buClrTx/>
              <a:buSzTx/>
              <a:buFontTx/>
              <a:buNone/>
              <a:tabLst/>
              <a:defRPr/>
            </a:pPr>
            <a:endParaRPr kumimoji="0" lang="es-BO" sz="2600" b="0" i="0" u="none" strike="noStrike" kern="1200" cap="none" spc="0" normalizeH="0" baseline="0" noProof="0" dirty="0">
              <a:ln>
                <a:noFill/>
              </a:ln>
              <a:solidFill>
                <a:srgbClr val="002060"/>
              </a:solidFill>
              <a:effectLst/>
              <a:uLnTx/>
              <a:uFillTx/>
              <a:latin typeface="Garet"/>
              <a:ea typeface="Garet"/>
              <a:cs typeface="Garet"/>
              <a:sym typeface="Garet"/>
            </a:endParaRPr>
          </a:p>
        </p:txBody>
      </p:sp>
      <p:sp>
        <p:nvSpPr>
          <p:cNvPr id="23" name="TextBox 23"/>
          <p:cNvSpPr txBox="1"/>
          <p:nvPr/>
        </p:nvSpPr>
        <p:spPr>
          <a:xfrm>
            <a:off x="6609458" y="5290344"/>
            <a:ext cx="10330132" cy="2051844"/>
          </a:xfrm>
          <a:prstGeom prst="rect">
            <a:avLst/>
          </a:prstGeom>
        </p:spPr>
        <p:txBody>
          <a:bodyPr wrap="square" lIns="0" tIns="0" rIns="0" bIns="0" rtlCol="0" anchor="t">
            <a:spAutoFit/>
          </a:bodyPr>
          <a:lstStyle/>
          <a:p>
            <a:pPr marL="0" marR="0" lvl="0" indent="0" algn="l" defTabSz="914400" rtl="0" eaLnBrk="1" fontAlgn="auto" latinLnBrk="0" hangingPunct="1">
              <a:lnSpc>
                <a:spcPts val="3249"/>
              </a:lnSpc>
              <a:spcBef>
                <a:spcPts val="0"/>
              </a:spcBef>
              <a:spcAft>
                <a:spcPts val="0"/>
              </a:spcAft>
              <a:buClrTx/>
              <a:buSzTx/>
              <a:buFontTx/>
              <a:buNone/>
              <a:tabLst/>
              <a:defRPr/>
            </a:pPr>
            <a:r>
              <a:rPr kumimoji="0" lang="es-BO" sz="2600" b="1" i="0" u="none" strike="noStrike" kern="1200" cap="none" spc="0" normalizeH="0" baseline="0" noProof="0" dirty="0">
                <a:ln>
                  <a:noFill/>
                </a:ln>
                <a:solidFill>
                  <a:srgbClr val="002060"/>
                </a:solidFill>
                <a:effectLst/>
                <a:uLnTx/>
                <a:uFillTx/>
                <a:latin typeface="Garet"/>
                <a:ea typeface="Garet"/>
                <a:cs typeface="Garet"/>
                <a:sym typeface="Garet"/>
              </a:rPr>
              <a:t>Rentabilidad </a:t>
            </a:r>
          </a:p>
          <a:p>
            <a:pPr marL="0" marR="0" lvl="0" indent="0" algn="l" defTabSz="914400" rtl="0" eaLnBrk="1" fontAlgn="auto" latinLnBrk="0" hangingPunct="1">
              <a:lnSpc>
                <a:spcPts val="3249"/>
              </a:lnSpc>
              <a:spcBef>
                <a:spcPts val="0"/>
              </a:spcBef>
              <a:spcAft>
                <a:spcPts val="0"/>
              </a:spcAft>
              <a:buClrTx/>
              <a:buSzTx/>
              <a:buFontTx/>
              <a:buNone/>
              <a:tabLst/>
              <a:defRPr/>
            </a:pPr>
            <a:r>
              <a:rPr kumimoji="0" lang="es-BO" sz="2600" b="0" i="0" u="none" strike="noStrike" kern="1200" cap="none" spc="0" normalizeH="0" baseline="0" noProof="0" dirty="0">
                <a:ln>
                  <a:noFill/>
                </a:ln>
                <a:solidFill>
                  <a:srgbClr val="002060"/>
                </a:solidFill>
                <a:effectLst/>
                <a:uLnTx/>
                <a:uFillTx/>
                <a:latin typeface="Garet"/>
                <a:ea typeface="Garet"/>
                <a:cs typeface="Garet"/>
                <a:sym typeface="Garet"/>
              </a:rPr>
              <a:t>Entrenamos a la alta dirección para mejorar la rentabilidad de su empresa a través de la evolución y competencia de sus equipos.</a:t>
            </a:r>
          </a:p>
          <a:p>
            <a:pPr marL="0" marR="0" lvl="0" indent="0" algn="l" defTabSz="914400" rtl="0" eaLnBrk="1" fontAlgn="auto" latinLnBrk="0" hangingPunct="1">
              <a:lnSpc>
                <a:spcPts val="3249"/>
              </a:lnSpc>
              <a:spcBef>
                <a:spcPts val="0"/>
              </a:spcBef>
              <a:spcAft>
                <a:spcPts val="0"/>
              </a:spcAft>
              <a:buClrTx/>
              <a:buSzTx/>
              <a:buFontTx/>
              <a:buNone/>
              <a:tabLst/>
              <a:defRPr/>
            </a:pPr>
            <a:endParaRPr kumimoji="0" lang="es-BO" sz="2600" b="0" i="0" u="none" strike="noStrike" kern="1200" cap="none" spc="0" normalizeH="0" baseline="0" noProof="0" dirty="0">
              <a:ln>
                <a:noFill/>
              </a:ln>
              <a:solidFill>
                <a:srgbClr val="002060"/>
              </a:solidFill>
              <a:effectLst/>
              <a:uLnTx/>
              <a:uFillTx/>
              <a:latin typeface="Garet"/>
              <a:ea typeface="Garet"/>
              <a:cs typeface="Garet"/>
              <a:sym typeface="Garet"/>
            </a:endParaRPr>
          </a:p>
        </p:txBody>
      </p:sp>
      <p:sp>
        <p:nvSpPr>
          <p:cNvPr id="25" name="TextBox 25"/>
          <p:cNvSpPr txBox="1"/>
          <p:nvPr/>
        </p:nvSpPr>
        <p:spPr>
          <a:xfrm>
            <a:off x="6553200" y="7284142"/>
            <a:ext cx="10360511" cy="2051844"/>
          </a:xfrm>
          <a:prstGeom prst="rect">
            <a:avLst/>
          </a:prstGeom>
        </p:spPr>
        <p:txBody>
          <a:bodyPr wrap="square" lIns="0" tIns="0" rIns="0" bIns="0" rtlCol="0" anchor="t">
            <a:spAutoFit/>
          </a:bodyPr>
          <a:lstStyle/>
          <a:p>
            <a:pPr marL="0" marR="0" lvl="0" indent="0" algn="l" defTabSz="914400" rtl="0" eaLnBrk="1" fontAlgn="auto" latinLnBrk="0" hangingPunct="1">
              <a:lnSpc>
                <a:spcPts val="3249"/>
              </a:lnSpc>
              <a:spcBef>
                <a:spcPts val="0"/>
              </a:spcBef>
              <a:spcAft>
                <a:spcPts val="0"/>
              </a:spcAft>
              <a:buClrTx/>
              <a:buSzTx/>
              <a:buFontTx/>
              <a:buNone/>
              <a:tabLst/>
              <a:defRPr/>
            </a:pPr>
            <a:r>
              <a:rPr kumimoji="0" lang="es-BO" sz="2600" b="1" i="0" u="none" strike="noStrike" kern="1200" cap="none" spc="0" normalizeH="0" baseline="0" noProof="0" dirty="0">
                <a:ln>
                  <a:noFill/>
                </a:ln>
                <a:solidFill>
                  <a:srgbClr val="002060"/>
                </a:solidFill>
                <a:effectLst/>
                <a:uLnTx/>
                <a:uFillTx/>
                <a:latin typeface="Garet"/>
                <a:ea typeface="Garet"/>
                <a:cs typeface="Garet"/>
                <a:sym typeface="Garet"/>
              </a:rPr>
              <a:t>Ventaja Competitiva</a:t>
            </a:r>
          </a:p>
          <a:p>
            <a:pPr marL="0" marR="0" lvl="0" indent="0" algn="l" defTabSz="914400" rtl="0" eaLnBrk="1" fontAlgn="auto" latinLnBrk="0" hangingPunct="1">
              <a:lnSpc>
                <a:spcPts val="3249"/>
              </a:lnSpc>
              <a:spcBef>
                <a:spcPts val="0"/>
              </a:spcBef>
              <a:spcAft>
                <a:spcPts val="0"/>
              </a:spcAft>
              <a:buClrTx/>
              <a:buSzTx/>
              <a:buFontTx/>
              <a:buNone/>
              <a:tabLst/>
              <a:defRPr/>
            </a:pPr>
            <a:r>
              <a:rPr kumimoji="0" lang="es-BO" sz="2600" b="0" i="0" u="none" strike="noStrike" kern="1200" cap="none" spc="0" normalizeH="0" baseline="0" noProof="0" dirty="0">
                <a:ln>
                  <a:noFill/>
                </a:ln>
                <a:solidFill>
                  <a:srgbClr val="002060"/>
                </a:solidFill>
                <a:effectLst/>
                <a:uLnTx/>
                <a:uFillTx/>
                <a:latin typeface="Garet"/>
                <a:ea typeface="Garet"/>
                <a:cs typeface="Garet"/>
                <a:sym typeface="Garet"/>
              </a:rPr>
              <a:t>Confiamos que los equipos pueden volverse en la ventaja competitiva de las organizaciones, cuando desarrolla una cultura fuerte, honesta y responsable.</a:t>
            </a:r>
          </a:p>
          <a:p>
            <a:pPr marL="0" marR="0" lvl="0" indent="0" algn="l" defTabSz="914400" rtl="0" eaLnBrk="1" fontAlgn="auto" latinLnBrk="0" hangingPunct="1">
              <a:lnSpc>
                <a:spcPts val="3249"/>
              </a:lnSpc>
              <a:spcBef>
                <a:spcPts val="0"/>
              </a:spcBef>
              <a:spcAft>
                <a:spcPts val="0"/>
              </a:spcAft>
              <a:buClrTx/>
              <a:buSzTx/>
              <a:buFontTx/>
              <a:buNone/>
              <a:tabLst/>
              <a:defRPr/>
            </a:pPr>
            <a:endParaRPr kumimoji="0" lang="es-BO" sz="2600" b="0" i="0" u="none" strike="noStrike" kern="1200" cap="none" spc="0" normalizeH="0" baseline="0" noProof="0" dirty="0">
              <a:ln>
                <a:noFill/>
              </a:ln>
              <a:solidFill>
                <a:srgbClr val="002060"/>
              </a:solidFill>
              <a:effectLst/>
              <a:uLnTx/>
              <a:uFillTx/>
              <a:latin typeface="Garet"/>
              <a:ea typeface="Garet"/>
              <a:cs typeface="Garet"/>
              <a:sym typeface="Garet"/>
            </a:endParaRPr>
          </a:p>
        </p:txBody>
      </p:sp>
      <p:sp>
        <p:nvSpPr>
          <p:cNvPr id="24" name="CuadroTexto 23">
            <a:extLst>
              <a:ext uri="{FF2B5EF4-FFF2-40B4-BE49-F238E27FC236}">
                <a16:creationId xmlns:a16="http://schemas.microsoft.com/office/drawing/2014/main" id="{CD3F1979-E6CD-5D13-640A-0ABB9D75E23E}"/>
              </a:ext>
            </a:extLst>
          </p:cNvPr>
          <p:cNvSpPr txBox="1"/>
          <p:nvPr/>
        </p:nvSpPr>
        <p:spPr>
          <a:xfrm>
            <a:off x="6579775" y="424656"/>
            <a:ext cx="10565225" cy="1323439"/>
          </a:xfrm>
          <a:prstGeom prst="rect">
            <a:avLst/>
          </a:prstGeom>
          <a:solidFill>
            <a:srgbClr val="B5EFE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8000" b="0" i="0" u="none" strike="noStrike" kern="1200" cap="none" spc="0" normalizeH="0" baseline="0" noProof="0" dirty="0">
                <a:ln>
                  <a:noFill/>
                </a:ln>
                <a:solidFill>
                  <a:srgbClr val="002060"/>
                </a:solidFill>
                <a:effectLst/>
                <a:uLnTx/>
                <a:uFillTx/>
                <a:latin typeface="Aharoni" panose="02010803020104030203" pitchFamily="2" charset="-79"/>
                <a:ea typeface="+mn-ea"/>
                <a:cs typeface="Aharoni" panose="02010803020104030203" pitchFamily="2" charset="-79"/>
              </a:rPr>
              <a:t>Misión</a:t>
            </a:r>
          </a:p>
        </p:txBody>
      </p:sp>
      <p:sp>
        <p:nvSpPr>
          <p:cNvPr id="31" name="TextBox 22">
            <a:extLst>
              <a:ext uri="{FF2B5EF4-FFF2-40B4-BE49-F238E27FC236}">
                <a16:creationId xmlns:a16="http://schemas.microsoft.com/office/drawing/2014/main" id="{090FB7AF-FBFB-B604-2396-4252831540EF}"/>
              </a:ext>
            </a:extLst>
          </p:cNvPr>
          <p:cNvSpPr txBox="1"/>
          <p:nvPr/>
        </p:nvSpPr>
        <p:spPr>
          <a:xfrm>
            <a:off x="6662468" y="1929250"/>
            <a:ext cx="10330132" cy="820738"/>
          </a:xfrm>
          <a:prstGeom prst="rect">
            <a:avLst/>
          </a:prstGeom>
        </p:spPr>
        <p:txBody>
          <a:bodyPr wrap="square" lIns="0" tIns="0" rIns="0" bIns="0" rtlCol="0" anchor="t">
            <a:spAutoFit/>
          </a:bodyPr>
          <a:lstStyle/>
          <a:p>
            <a:pPr marL="0" marR="0" lvl="0" indent="0" algn="l" defTabSz="914400" rtl="0" eaLnBrk="1" fontAlgn="auto" latinLnBrk="0" hangingPunct="1">
              <a:lnSpc>
                <a:spcPts val="3249"/>
              </a:lnSpc>
              <a:spcBef>
                <a:spcPts val="0"/>
              </a:spcBef>
              <a:spcAft>
                <a:spcPts val="0"/>
              </a:spcAft>
              <a:buClrTx/>
              <a:buSzTx/>
              <a:buFontTx/>
              <a:buNone/>
              <a:tabLst/>
              <a:defRPr/>
            </a:pPr>
            <a:r>
              <a:rPr kumimoji="0" lang="es-BO" sz="2600" b="1" i="0" u="none" strike="noStrike" kern="1200" cap="none" spc="0" normalizeH="0" baseline="0" noProof="0" dirty="0">
                <a:ln>
                  <a:noFill/>
                </a:ln>
                <a:solidFill>
                  <a:srgbClr val="002060"/>
                </a:solidFill>
                <a:effectLst/>
                <a:uLnTx/>
                <a:uFillTx/>
                <a:latin typeface="Garet"/>
                <a:ea typeface="Garet"/>
                <a:cs typeface="Garet"/>
                <a:sym typeface="Garet"/>
              </a:rPr>
              <a:t>Consulters – Home </a:t>
            </a:r>
          </a:p>
          <a:p>
            <a:pPr marL="0" marR="0" lvl="0" indent="0" algn="l" defTabSz="914400" rtl="0" eaLnBrk="1" fontAlgn="auto" latinLnBrk="0" hangingPunct="1">
              <a:lnSpc>
                <a:spcPts val="3249"/>
              </a:lnSpc>
              <a:spcBef>
                <a:spcPts val="0"/>
              </a:spcBef>
              <a:spcAft>
                <a:spcPts val="0"/>
              </a:spcAft>
              <a:buClrTx/>
              <a:buSzTx/>
              <a:buFontTx/>
              <a:buNone/>
              <a:tabLst/>
              <a:defRPr/>
            </a:pPr>
            <a:r>
              <a:rPr kumimoji="0" lang="es-BO" sz="2600" b="1" i="0" u="none" strike="noStrike" kern="1200" cap="none" spc="0" normalizeH="0" baseline="0" noProof="0" dirty="0">
                <a:ln>
                  <a:noFill/>
                </a:ln>
                <a:solidFill>
                  <a:srgbClr val="002060"/>
                </a:solidFill>
                <a:effectLst/>
                <a:uLnTx/>
                <a:uFillTx/>
                <a:latin typeface="Garet"/>
                <a:ea typeface="Garet"/>
                <a:cs typeface="Garet"/>
                <a:sym typeface="Garet"/>
              </a:rPr>
              <a:t>Servicios Psicológicos Organizacionales</a:t>
            </a:r>
            <a:endParaRPr kumimoji="0" lang="es-BO" sz="2600" b="0" i="0" u="none" strike="noStrike" kern="1200" cap="none" spc="0" normalizeH="0" baseline="0" noProof="0" dirty="0">
              <a:ln>
                <a:noFill/>
              </a:ln>
              <a:solidFill>
                <a:srgbClr val="002060"/>
              </a:solidFill>
              <a:effectLst/>
              <a:uLnTx/>
              <a:uFillTx/>
              <a:latin typeface="Garet"/>
              <a:ea typeface="Garet"/>
              <a:cs typeface="Garet"/>
              <a:sym typeface="Garet"/>
            </a:endParaRPr>
          </a:p>
        </p:txBody>
      </p:sp>
      <p:cxnSp>
        <p:nvCxnSpPr>
          <p:cNvPr id="33" name="Conector recto 32">
            <a:extLst>
              <a:ext uri="{FF2B5EF4-FFF2-40B4-BE49-F238E27FC236}">
                <a16:creationId xmlns:a16="http://schemas.microsoft.com/office/drawing/2014/main" id="{D863FA4D-6349-12FC-4C2E-B5328A3B0DA9}"/>
              </a:ext>
            </a:extLst>
          </p:cNvPr>
          <p:cNvCxnSpPr/>
          <p:nvPr/>
        </p:nvCxnSpPr>
        <p:spPr>
          <a:xfrm>
            <a:off x="6693937" y="2854224"/>
            <a:ext cx="9796732"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TextBox 18">
            <a:extLst>
              <a:ext uri="{FF2B5EF4-FFF2-40B4-BE49-F238E27FC236}">
                <a16:creationId xmlns:a16="http://schemas.microsoft.com/office/drawing/2014/main" id="{8C342762-AA58-9333-5E78-1F036445AC41}"/>
              </a:ext>
            </a:extLst>
          </p:cNvPr>
          <p:cNvSpPr txBox="1"/>
          <p:nvPr/>
        </p:nvSpPr>
        <p:spPr>
          <a:xfrm rot="21582263">
            <a:off x="9406318" y="9597303"/>
            <a:ext cx="7488146" cy="530082"/>
          </a:xfrm>
          <a:prstGeom prst="rect">
            <a:avLst/>
          </a:prstGeom>
        </p:spPr>
        <p:txBody>
          <a:bodyPr wrap="square" lIns="0" tIns="0" rIns="0" bIns="0" rtlCol="0" anchor="t">
            <a:spAutoFit/>
          </a:bodyPr>
          <a:lstStyle/>
          <a:p>
            <a:pPr marL="0" marR="0" lvl="0" indent="0" algn="l" defTabSz="914400" rtl="0" eaLnBrk="1" fontAlgn="auto" latinLnBrk="0" hangingPunct="1">
              <a:lnSpc>
                <a:spcPts val="2033"/>
              </a:lnSpc>
              <a:spcBef>
                <a:spcPts val="0"/>
              </a:spcBef>
              <a:spcAft>
                <a:spcPts val="0"/>
              </a:spcAft>
              <a:buClrTx/>
              <a:buSzTx/>
              <a:buFontTx/>
              <a:buNone/>
              <a:tabLst/>
              <a:defRPr/>
            </a:pPr>
            <a:r>
              <a:rPr kumimoji="0" lang="en-US" sz="2400" b="0" i="0" u="sng" strike="noStrike" kern="1200" cap="none" spc="91" normalizeH="0" baseline="0" noProof="0" dirty="0">
                <a:ln>
                  <a:noFill/>
                </a:ln>
                <a:solidFill>
                  <a:srgbClr val="002060"/>
                </a:solidFill>
                <a:effectLst/>
                <a:uLnTx/>
                <a:uFillTx/>
                <a:latin typeface="Calibri"/>
                <a:ea typeface="Garet"/>
                <a:cs typeface="Aharoni" panose="02010803020104030203" pitchFamily="2" charset="-79"/>
                <a:sym typeface="Garet"/>
                <a:hlinkClick r:id="" action="ppaction://noaction">
                  <a:extLst>
                    <a:ext uri="{A12FA001-AC4F-418D-AE19-62706E023703}">
                      <ahyp:hlinkClr xmlns:ahyp="http://schemas.microsoft.com/office/drawing/2018/hyperlinkcolor" val="tx"/>
                    </a:ext>
                  </a:extLst>
                </a:hlinkClick>
              </a:rPr>
              <a:t>www.consulters-home.com / WhatsApp +591 76347751</a:t>
            </a:r>
          </a:p>
          <a:p>
            <a:pPr marL="0" marR="0" lvl="0" indent="0" algn="l" defTabSz="914400" rtl="0" eaLnBrk="1" fontAlgn="auto" latinLnBrk="0" hangingPunct="1">
              <a:lnSpc>
                <a:spcPts val="2033"/>
              </a:lnSpc>
              <a:spcBef>
                <a:spcPct val="0"/>
              </a:spcBef>
              <a:spcAft>
                <a:spcPts val="0"/>
              </a:spcAft>
              <a:buClrTx/>
              <a:buSzTx/>
              <a:buFontTx/>
              <a:buNone/>
              <a:tabLst/>
              <a:defRPr/>
            </a:pPr>
            <a:endParaRPr kumimoji="0" lang="en-US" sz="2400" b="0" i="0" u="sng" strike="noStrike" kern="1200" cap="none" spc="91" normalizeH="0" baseline="0" noProof="0" dirty="0">
              <a:ln>
                <a:noFill/>
              </a:ln>
              <a:solidFill>
                <a:srgbClr val="002060"/>
              </a:solidFill>
              <a:effectLst/>
              <a:uLnTx/>
              <a:uFillTx/>
              <a:latin typeface="Calibri"/>
              <a:ea typeface="Garet"/>
              <a:cs typeface="Aharoni" panose="02010803020104030203" pitchFamily="2" charset="-79"/>
              <a:sym typeface="Garet"/>
              <a:hlinkClick r:id="" action="ppaction://noaction">
                <a:extLst>
                  <a:ext uri="{A12FA001-AC4F-418D-AE19-62706E023703}">
                    <ahyp:hlinkClr xmlns:ahyp="http://schemas.microsoft.com/office/drawing/2018/hyperlinkcolor" val="tx"/>
                  </a:ext>
                </a:extLst>
              </a:hlinkClick>
            </a:endParaRPr>
          </a:p>
        </p:txBody>
      </p:sp>
      <p:sp>
        <p:nvSpPr>
          <p:cNvPr id="2" name="Diagrama de flujo: retraso 1">
            <a:extLst>
              <a:ext uri="{FF2B5EF4-FFF2-40B4-BE49-F238E27FC236}">
                <a16:creationId xmlns:a16="http://schemas.microsoft.com/office/drawing/2014/main" id="{9476D1C8-EBF8-2879-4347-796E0AD08B14}"/>
              </a:ext>
            </a:extLst>
          </p:cNvPr>
          <p:cNvSpPr/>
          <p:nvPr/>
        </p:nvSpPr>
        <p:spPr>
          <a:xfrm>
            <a:off x="0" y="-34089"/>
            <a:ext cx="6371952" cy="10287000"/>
          </a:xfrm>
          <a:prstGeom prst="flowChartDelay">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2000" advTm="1899"/>
    </mc:Choice>
    <mc:Fallback xmlns="">
      <p:transition spd="slow" advTm="1899"/>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8" name="TextBox 28"/>
          <p:cNvSpPr txBox="1"/>
          <p:nvPr/>
        </p:nvSpPr>
        <p:spPr>
          <a:xfrm>
            <a:off x="6517106" y="381839"/>
            <a:ext cx="11161295" cy="1554272"/>
          </a:xfrm>
          <a:prstGeom prst="rect">
            <a:avLst/>
          </a:prstGeom>
        </p:spPr>
        <p:txBody>
          <a:bodyPr wrap="square" lIns="0" tIns="0" rIns="0" bIns="0" rtlCol="0" anchor="t">
            <a:spAutoFit/>
          </a:bodyPr>
          <a:lstStyle/>
          <a:p>
            <a:pPr>
              <a:lnSpc>
                <a:spcPts val="6000"/>
              </a:lnSpc>
            </a:pPr>
            <a:r>
              <a:rPr lang="es-BO" sz="5400" dirty="0">
                <a:solidFill>
                  <a:srgbClr val="002060"/>
                </a:solidFill>
                <a:latin typeface="Aharoni" panose="02010803020104030203" pitchFamily="2" charset="-79"/>
                <a:ea typeface="Times New Roman"/>
                <a:cs typeface="Aharoni" panose="02010803020104030203" pitchFamily="2" charset="-79"/>
                <a:sym typeface="Times New Roman"/>
              </a:rPr>
              <a:t>Selección del Personal por Competencias </a:t>
            </a:r>
          </a:p>
        </p:txBody>
      </p:sp>
      <p:sp>
        <p:nvSpPr>
          <p:cNvPr id="29" name="TextBox 29"/>
          <p:cNvSpPr txBox="1"/>
          <p:nvPr/>
        </p:nvSpPr>
        <p:spPr>
          <a:xfrm>
            <a:off x="6513095" y="5631251"/>
            <a:ext cx="5444898" cy="4203715"/>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marL="457200" indent="-457200" algn="l">
              <a:buFont typeface="Wingdings" panose="05000000000000000000" pitchFamily="2" charset="2"/>
              <a:buChar char="§"/>
            </a:pPr>
            <a:endParaRPr lang="es-BO" sz="2800" b="1" spc="59" dirty="0">
              <a:solidFill>
                <a:srgbClr val="002060"/>
              </a:solidFill>
              <a:ea typeface="Times New Roman Bold"/>
              <a:cs typeface="Times New Roman" panose="02020603050405020304" pitchFamily="18" charset="0"/>
              <a:sym typeface="Times New Roman Bold"/>
            </a:endParaRP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Contar con una visión analítica sobre el proceso de Selección </a:t>
            </a: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Comprender el Proceso de Selección de Personal y sus diferentes etapas.</a:t>
            </a: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a utilizar herramientas que apoyen el en Proceso de Selección.</a:t>
            </a: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a utilizar la Metodología de Selección por Competencias</a:t>
            </a:r>
          </a:p>
        </p:txBody>
      </p:sp>
      <p:sp>
        <p:nvSpPr>
          <p:cNvPr id="31" name="TextBox 31"/>
          <p:cNvSpPr txBox="1"/>
          <p:nvPr/>
        </p:nvSpPr>
        <p:spPr>
          <a:xfrm>
            <a:off x="12801601" y="5366085"/>
            <a:ext cx="4876800" cy="4596130"/>
          </a:xfrm>
          <a:prstGeom prst="rect">
            <a:avLst/>
          </a:prstGeom>
        </p:spPr>
        <p:txBody>
          <a:bodyPr wrap="square" lIns="0" tIns="0" rIns="0" bIns="0" rtlCol="0" anchor="t">
            <a:spAutoFit/>
          </a:bodyPr>
          <a:lstStyle/>
          <a:p>
            <a:pPr algn="l"/>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El proceso de selección</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Enfoque de competencias</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Entrevista por competencias</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El currículum dirigido</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Herramientas del Evaluador</a:t>
            </a:r>
          </a:p>
          <a:p>
            <a:pPr marL="194310" lvl="1" algn="l">
              <a:lnSpc>
                <a:spcPts val="3150"/>
              </a:lnSpc>
            </a:pPr>
            <a:endParaRPr lang="es-BO" sz="2800" dirty="0">
              <a:solidFill>
                <a:srgbClr val="002060"/>
              </a:solidFill>
              <a:ea typeface="Times New Roman"/>
              <a:cs typeface="Times New Roman" panose="02020603050405020304" pitchFamily="18" charset="0"/>
              <a:sym typeface="Times New Roman"/>
            </a:endParaRPr>
          </a:p>
          <a:p>
            <a:pPr algn="l"/>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marL="480060" lvl="1" indent="-285750">
              <a:buFont typeface="Wingdings" panose="05000000000000000000" pitchFamily="2" charset="2"/>
              <a:buChar char="§"/>
            </a:pPr>
            <a:r>
              <a:rPr lang="es-MX" sz="2400" spc="53" noProof="0" dirty="0">
                <a:solidFill>
                  <a:srgbClr val="002060"/>
                </a:solidFill>
                <a:latin typeface="+mj-lt"/>
                <a:cs typeface="Times New Roman" panose="02020603050405020304" pitchFamily="18" charset="0"/>
              </a:rPr>
              <a:t>Presencial</a:t>
            </a:r>
          </a:p>
          <a:p>
            <a:pPr marL="480060" lvl="1" indent="-285750">
              <a:buFont typeface="Wingdings" panose="05000000000000000000" pitchFamily="2" charset="2"/>
              <a:buChar char="§"/>
            </a:pPr>
            <a:r>
              <a:rPr lang="es-MX" sz="2400" spc="53" dirty="0">
                <a:solidFill>
                  <a:srgbClr val="002060"/>
                </a:solidFill>
                <a:latin typeface="+mj-lt"/>
                <a:cs typeface="Times New Roman" panose="02020603050405020304" pitchFamily="18" charset="0"/>
              </a:rPr>
              <a:t>Jornada de 6 horas</a:t>
            </a:r>
          </a:p>
          <a:p>
            <a:pPr marL="480060" lvl="1" indent="-285750">
              <a:buFont typeface="Wingdings" panose="05000000000000000000" pitchFamily="2" charset="2"/>
              <a:buChar char="§"/>
            </a:pPr>
            <a:r>
              <a:rPr lang="es-MX" sz="2400" spc="53" noProof="0" dirty="0">
                <a:solidFill>
                  <a:srgbClr val="002060"/>
                </a:solidFill>
                <a:latin typeface="+mj-lt"/>
                <a:cs typeface="Times New Roman" panose="02020603050405020304" pitchFamily="18" charset="0"/>
              </a:rPr>
              <a:t>Jornada de 8 hora </a:t>
            </a:r>
            <a:endParaRPr lang="es-BO" sz="2400" dirty="0">
              <a:solidFill>
                <a:srgbClr val="002060"/>
              </a:solidFill>
              <a:ea typeface="Times New Roman"/>
              <a:cs typeface="Times New Roman" panose="02020603050405020304" pitchFamily="18" charset="0"/>
              <a:sym typeface="Times New Roman"/>
            </a:endParaRPr>
          </a:p>
        </p:txBody>
      </p:sp>
      <p:sp>
        <p:nvSpPr>
          <p:cNvPr id="35" name="TextBox 35"/>
          <p:cNvSpPr txBox="1"/>
          <p:nvPr/>
        </p:nvSpPr>
        <p:spPr>
          <a:xfrm>
            <a:off x="6533148" y="2131516"/>
            <a:ext cx="11277598" cy="2769989"/>
          </a:xfrm>
          <a:prstGeom prst="rect">
            <a:avLst/>
          </a:prstGeom>
        </p:spPr>
        <p:txBody>
          <a:bodyPr wrap="square" lIns="0" tIns="0" rIns="0" bIns="0" rtlCol="0" anchor="t">
            <a:spAutoFit/>
          </a:bodyPr>
          <a:lstStyle/>
          <a:p>
            <a:pPr>
              <a:spcBef>
                <a:spcPct val="0"/>
              </a:spcBef>
            </a:pPr>
            <a:r>
              <a:rPr lang="es-BO" sz="3000" spc="49" dirty="0">
                <a:solidFill>
                  <a:srgbClr val="002060"/>
                </a:solidFill>
                <a:ea typeface="Kollektif"/>
                <a:cs typeface="Times New Roman" panose="02020603050405020304" pitchFamily="18" charset="0"/>
                <a:sym typeface="Kollektif"/>
              </a:rPr>
              <a:t>La selección de personal por competencias es una técnica conductual con buenos resultados porque permite en base a criterios auditar y verificar la objetividad de la misma. Sin embargo hay que recordar que elegir al más apropiado no necesariamente es elegir al mejor calificado sino al que va tener mayor probabilidad de acompañar el plan estratégico de la empresa</a:t>
            </a:r>
            <a:r>
              <a:rPr lang="en-US" sz="3000" spc="49" dirty="0">
                <a:solidFill>
                  <a:srgbClr val="002060"/>
                </a:solidFill>
                <a:ea typeface="Kollektif"/>
                <a:cs typeface="Times New Roman" panose="02020603050405020304" pitchFamily="18" charset="0"/>
                <a:sym typeface="Kollektif"/>
              </a:rPr>
              <a:t>.</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2344400" y="5082966"/>
            <a:ext cx="0" cy="4752000"/>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Diagrama de flujo: retraso 1">
            <a:extLst>
              <a:ext uri="{FF2B5EF4-FFF2-40B4-BE49-F238E27FC236}">
                <a16:creationId xmlns:a16="http://schemas.microsoft.com/office/drawing/2014/main" id="{9E1CFB80-E80D-A299-4102-5E6F2C719F71}"/>
              </a:ext>
            </a:extLst>
          </p:cNvPr>
          <p:cNvSpPr/>
          <p:nvPr/>
        </p:nvSpPr>
        <p:spPr>
          <a:xfrm>
            <a:off x="0" y="-19050"/>
            <a:ext cx="6371952" cy="10287000"/>
          </a:xfrm>
          <a:prstGeom prst="flowChartDelay">
            <a:avLst/>
          </a:prstGeom>
          <a:solidFill>
            <a:srgbClr val="BDB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pic>
        <p:nvPicPr>
          <p:cNvPr id="4" name="Imagen 3">
            <a:extLst>
              <a:ext uri="{FF2B5EF4-FFF2-40B4-BE49-F238E27FC236}">
                <a16:creationId xmlns:a16="http://schemas.microsoft.com/office/drawing/2014/main" id="{C713F036-1544-D1E6-36DC-A7E1044B9C0B}"/>
              </a:ext>
            </a:extLst>
          </p:cNvPr>
          <p:cNvPicPr>
            <a:picLocks noChangeAspect="1"/>
          </p:cNvPicPr>
          <p:nvPr/>
        </p:nvPicPr>
        <p:blipFill>
          <a:blip r:embed="rId3">
            <a:extLst>
              <a:ext uri="{28A0092B-C50C-407E-A947-70E740481C1C}">
                <a14:useLocalDpi xmlns:a14="http://schemas.microsoft.com/office/drawing/2010/main" val="0"/>
              </a:ext>
            </a:extLst>
          </a:blip>
          <a:srcRect l="16715" r="32571" b="4020"/>
          <a:stretch>
            <a:fillRect/>
          </a:stretch>
        </p:blipFill>
        <p:spPr>
          <a:xfrm>
            <a:off x="23377" y="1288632"/>
            <a:ext cx="5234423" cy="7588668"/>
          </a:xfrm>
          <a:prstGeom prst="rect">
            <a:avLst/>
          </a:prstGeom>
        </p:spPr>
      </p:pic>
    </p:spTree>
    <p:extLst>
      <p:ext uri="{BB962C8B-B14F-4D97-AF65-F5344CB8AC3E}">
        <p14:creationId xmlns:p14="http://schemas.microsoft.com/office/powerpoint/2010/main" val="2402900358"/>
      </p:ext>
    </p:extLst>
  </p:cSld>
  <p:clrMapOvr>
    <a:masterClrMapping/>
  </p:clrMapOvr>
  <mc:AlternateContent xmlns:mc="http://schemas.openxmlformats.org/markup-compatibility/2006" xmlns:p14="http://schemas.microsoft.com/office/powerpoint/2010/main">
    <mc:Choice Requires="p14">
      <p:transition spd="slow" p14:dur="2000" advTm="5165"/>
    </mc:Choice>
    <mc:Fallback xmlns="">
      <p:transition spd="slow" advTm="5165"/>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8" name="TextBox 28"/>
          <p:cNvSpPr txBox="1"/>
          <p:nvPr/>
        </p:nvSpPr>
        <p:spPr>
          <a:xfrm>
            <a:off x="6705602" y="523172"/>
            <a:ext cx="10939395" cy="1554272"/>
          </a:xfrm>
          <a:prstGeom prst="rect">
            <a:avLst/>
          </a:prstGeom>
        </p:spPr>
        <p:txBody>
          <a:bodyPr wrap="square" lIns="0" tIns="0" rIns="0" bIns="0" rtlCol="0" anchor="t">
            <a:spAutoFit/>
          </a:bodyPr>
          <a:lstStyle/>
          <a:p>
            <a:pPr>
              <a:lnSpc>
                <a:spcPts val="6000"/>
              </a:lnSpc>
            </a:pPr>
            <a:r>
              <a:rPr lang="es-BO" sz="5400" dirty="0">
                <a:solidFill>
                  <a:srgbClr val="002060"/>
                </a:solidFill>
                <a:latin typeface="Aharoni" panose="02010803020104030203" pitchFamily="2" charset="-79"/>
                <a:ea typeface="Times New Roman"/>
                <a:cs typeface="Aharoni" panose="02010803020104030203" pitchFamily="2" charset="-79"/>
                <a:sym typeface="Times New Roman"/>
              </a:rPr>
              <a:t>Gestión de la Capacitación y Administración del Conocimiento </a:t>
            </a:r>
          </a:p>
        </p:txBody>
      </p:sp>
      <p:sp>
        <p:nvSpPr>
          <p:cNvPr id="29" name="TextBox 29"/>
          <p:cNvSpPr txBox="1"/>
          <p:nvPr/>
        </p:nvSpPr>
        <p:spPr>
          <a:xfrm>
            <a:off x="6781800" y="4685253"/>
            <a:ext cx="4781601" cy="4573047"/>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marL="457200" indent="-457200" algn="l">
              <a:buFont typeface="Wingdings" panose="05000000000000000000" pitchFamily="2" charset="2"/>
              <a:buChar char="§"/>
            </a:pPr>
            <a:endParaRPr lang="es-BO" sz="2800" b="1" spc="59" dirty="0">
              <a:solidFill>
                <a:srgbClr val="002060"/>
              </a:solidFill>
              <a:ea typeface="Times New Roman Bold"/>
              <a:cs typeface="Times New Roman" panose="02020603050405020304" pitchFamily="18" charset="0"/>
              <a:sym typeface="Times New Roman Bold"/>
            </a:endParaRP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a desarrollar y evaluar metodología de capacitación basadas en el enfoque andragógico.</a:t>
            </a: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Estar en capacidad de utilizar encuestas que permitan identificar el nivel de eficacia de la capacitación. </a:t>
            </a:r>
          </a:p>
          <a:p>
            <a:pPr marL="651510" lvl="1" indent="-457200" algn="l">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a diseñar un plan de capacitación estratégico</a:t>
            </a:r>
            <a:r>
              <a:rPr lang="en-US" sz="2400" spc="53" dirty="0">
                <a:solidFill>
                  <a:srgbClr val="002060"/>
                </a:solidFill>
                <a:ea typeface="Times New Roman Bold"/>
                <a:cs typeface="Times New Roman" panose="02020603050405020304" pitchFamily="18" charset="0"/>
                <a:sym typeface="Times New Roman Bold"/>
              </a:rPr>
              <a:t>.</a:t>
            </a:r>
          </a:p>
        </p:txBody>
      </p:sp>
      <p:sp>
        <p:nvSpPr>
          <p:cNvPr id="31" name="TextBox 31"/>
          <p:cNvSpPr txBox="1"/>
          <p:nvPr/>
        </p:nvSpPr>
        <p:spPr>
          <a:xfrm>
            <a:off x="12109782" y="4494938"/>
            <a:ext cx="5728807" cy="5129609"/>
          </a:xfrm>
          <a:prstGeom prst="rect">
            <a:avLst/>
          </a:prstGeom>
        </p:spPr>
        <p:txBody>
          <a:bodyPr wrap="square" lIns="0" tIns="0" rIns="0" bIns="0" rtlCol="0" anchor="t">
            <a:spAutoFit/>
          </a:bodyPr>
          <a:lstStyle/>
          <a:p>
            <a:pPr algn="l"/>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Enfoque Estratégico de la Capacitación.</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Elaboración de metodologías de capacitación bajo el enfoque andragógico.</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Medición de la eficiencia de capacitación.</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Administración del conocimiento</a:t>
            </a:r>
            <a:r>
              <a:rPr lang="en-US" sz="2400" dirty="0">
                <a:solidFill>
                  <a:srgbClr val="002060"/>
                </a:solidFill>
                <a:ea typeface="Times New Roman"/>
                <a:cs typeface="Times New Roman" panose="02020603050405020304" pitchFamily="18" charset="0"/>
                <a:sym typeface="Times New Roman"/>
              </a:rPr>
              <a:t>.</a:t>
            </a:r>
          </a:p>
          <a:p>
            <a:pPr marL="194310" lvl="1" algn="l">
              <a:lnSpc>
                <a:spcPts val="3150"/>
              </a:lnSpc>
            </a:pPr>
            <a:endParaRPr lang="es-BO" sz="2800" dirty="0">
              <a:solidFill>
                <a:srgbClr val="002060"/>
              </a:solidFill>
              <a:ea typeface="Times New Roman"/>
              <a:cs typeface="Times New Roman" panose="02020603050405020304" pitchFamily="18" charset="0"/>
              <a:sym typeface="Times New Roman"/>
            </a:endParaRPr>
          </a:p>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marL="480060" lvl="1" indent="-285750">
              <a:buFont typeface="Wingdings" panose="05000000000000000000" pitchFamily="2" charset="2"/>
              <a:buChar char="§"/>
            </a:pPr>
            <a:r>
              <a:rPr lang="es-MX" sz="2400" spc="53" noProof="0" dirty="0">
                <a:solidFill>
                  <a:srgbClr val="002060"/>
                </a:solidFill>
                <a:latin typeface="+mj-lt"/>
                <a:cs typeface="Times New Roman" panose="02020603050405020304" pitchFamily="18" charset="0"/>
              </a:rPr>
              <a:t>Presencial</a:t>
            </a:r>
          </a:p>
          <a:p>
            <a:pPr marL="480060" lvl="1" indent="-285750">
              <a:buFont typeface="Wingdings" panose="05000000000000000000" pitchFamily="2" charset="2"/>
              <a:buChar char="§"/>
            </a:pPr>
            <a:r>
              <a:rPr lang="es-MX" sz="2400" spc="53" dirty="0">
                <a:solidFill>
                  <a:srgbClr val="002060"/>
                </a:solidFill>
                <a:latin typeface="+mj-lt"/>
                <a:cs typeface="Times New Roman" panose="02020603050405020304" pitchFamily="18" charset="0"/>
              </a:rPr>
              <a:t>Jornada de 6 horas</a:t>
            </a:r>
          </a:p>
          <a:p>
            <a:pPr marL="480060" lvl="1" indent="-285750">
              <a:buFont typeface="Wingdings" panose="05000000000000000000" pitchFamily="2" charset="2"/>
              <a:buChar char="§"/>
            </a:pPr>
            <a:r>
              <a:rPr lang="es-MX" sz="2400" spc="53" noProof="0" dirty="0">
                <a:solidFill>
                  <a:srgbClr val="002060"/>
                </a:solidFill>
                <a:latin typeface="+mj-lt"/>
                <a:cs typeface="Times New Roman" panose="02020603050405020304" pitchFamily="18" charset="0"/>
              </a:rPr>
              <a:t>Jornada de 8 hora </a:t>
            </a:r>
            <a:endParaRPr lang="es-BO" sz="2400" dirty="0">
              <a:solidFill>
                <a:srgbClr val="002060"/>
              </a:solidFill>
              <a:ea typeface="Times New Roman"/>
              <a:cs typeface="Times New Roman" panose="02020603050405020304" pitchFamily="18" charset="0"/>
              <a:sym typeface="Times New Roman"/>
            </a:endParaRP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1811000" y="4556386"/>
            <a:ext cx="0" cy="5006714"/>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Diagrama de flujo: retraso 1">
            <a:extLst>
              <a:ext uri="{FF2B5EF4-FFF2-40B4-BE49-F238E27FC236}">
                <a16:creationId xmlns:a16="http://schemas.microsoft.com/office/drawing/2014/main" id="{ADCBCDCF-B0C5-29D1-FBC3-20D61605095E}"/>
              </a:ext>
            </a:extLst>
          </p:cNvPr>
          <p:cNvSpPr/>
          <p:nvPr/>
        </p:nvSpPr>
        <p:spPr>
          <a:xfrm>
            <a:off x="47847" y="0"/>
            <a:ext cx="6371952" cy="10287000"/>
          </a:xfrm>
          <a:prstGeom prst="flowChartDelay">
            <a:avLst/>
          </a:prstGeom>
          <a:solidFill>
            <a:srgbClr val="DA7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pic>
        <p:nvPicPr>
          <p:cNvPr id="4" name="Imagen 3">
            <a:extLst>
              <a:ext uri="{FF2B5EF4-FFF2-40B4-BE49-F238E27FC236}">
                <a16:creationId xmlns:a16="http://schemas.microsoft.com/office/drawing/2014/main" id="{5D7EB4D0-6AEB-BCC1-3E80-67A9E92D82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49" y="1298700"/>
            <a:ext cx="5126400" cy="7689600"/>
          </a:xfrm>
          <a:prstGeom prst="rect">
            <a:avLst/>
          </a:prstGeom>
          <a:solidFill>
            <a:srgbClr val="DD812A"/>
          </a:solidFill>
        </p:spPr>
      </p:pic>
      <p:sp>
        <p:nvSpPr>
          <p:cNvPr id="10" name="CuadroTexto 9">
            <a:extLst>
              <a:ext uri="{FF2B5EF4-FFF2-40B4-BE49-F238E27FC236}">
                <a16:creationId xmlns:a16="http://schemas.microsoft.com/office/drawing/2014/main" id="{99FCC36F-7AA4-4828-A816-F763AC4D6184}"/>
              </a:ext>
            </a:extLst>
          </p:cNvPr>
          <p:cNvSpPr txBox="1"/>
          <p:nvPr/>
        </p:nvSpPr>
        <p:spPr>
          <a:xfrm>
            <a:off x="6705601" y="2245056"/>
            <a:ext cx="10744195" cy="1938992"/>
          </a:xfrm>
          <a:prstGeom prst="rect">
            <a:avLst/>
          </a:prstGeom>
          <a:noFill/>
        </p:spPr>
        <p:txBody>
          <a:bodyPr wrap="square">
            <a:spAutoFit/>
          </a:bodyPr>
          <a:lstStyle/>
          <a:p>
            <a:r>
              <a:rPr lang="es-MX" sz="3000" b="0" dirty="0">
                <a:solidFill>
                  <a:schemeClr val="accent1">
                    <a:lumMod val="50000"/>
                  </a:schemeClr>
                </a:solidFill>
                <a:effectLst/>
              </a:rPr>
              <a:t>El programa implementa capacitaciones estratégicas (</a:t>
            </a:r>
            <a:r>
              <a:rPr lang="es-MX" sz="3000" b="0" dirty="0" err="1">
                <a:solidFill>
                  <a:schemeClr val="accent1">
                    <a:lumMod val="50000"/>
                  </a:schemeClr>
                </a:solidFill>
                <a:effectLst/>
              </a:rPr>
              <a:t>core-business</a:t>
            </a:r>
            <a:r>
              <a:rPr lang="es-MX" sz="3000" b="0" dirty="0">
                <a:solidFill>
                  <a:schemeClr val="accent1">
                    <a:lumMod val="50000"/>
                  </a:schemeClr>
                </a:solidFill>
                <a:effectLst/>
              </a:rPr>
              <a:t>) para dar sostenibilidad a la empresa. Esta herramienta clave alinea a los colaboradores con la cultura y estrategia organizacional, creando identidad, valor y empleabilidad.</a:t>
            </a:r>
            <a:endParaRPr lang="es-BO" sz="3000" dirty="0">
              <a:solidFill>
                <a:schemeClr val="accent1">
                  <a:lumMod val="50000"/>
                </a:schemeClr>
              </a:solidFill>
            </a:endParaRPr>
          </a:p>
        </p:txBody>
      </p:sp>
    </p:spTree>
    <p:extLst>
      <p:ext uri="{BB962C8B-B14F-4D97-AF65-F5344CB8AC3E}">
        <p14:creationId xmlns:p14="http://schemas.microsoft.com/office/powerpoint/2010/main" val="2840054974"/>
      </p:ext>
    </p:extLst>
  </p:cSld>
  <p:clrMapOvr>
    <a:masterClrMapping/>
  </p:clrMapOvr>
  <mc:AlternateContent xmlns:mc="http://schemas.openxmlformats.org/markup-compatibility/2006" xmlns:p14="http://schemas.microsoft.com/office/powerpoint/2010/main">
    <mc:Choice Requires="p14">
      <p:transition spd="slow" p14:dur="2000" advTm="5235"/>
    </mc:Choice>
    <mc:Fallback xmlns="">
      <p:transition spd="slow" advTm="5235"/>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8" name="TextBox 28"/>
          <p:cNvSpPr txBox="1"/>
          <p:nvPr/>
        </p:nvSpPr>
        <p:spPr>
          <a:xfrm>
            <a:off x="6767010" y="428578"/>
            <a:ext cx="10202386" cy="1661993"/>
          </a:xfrm>
          <a:prstGeom prst="rect">
            <a:avLst/>
          </a:prstGeom>
        </p:spPr>
        <p:txBody>
          <a:bodyPr wrap="square" lIns="0" tIns="0" rIns="0" bIns="0" rtlCol="0" anchor="t">
            <a:spAutoFit/>
          </a:bodyPr>
          <a:lstStyle/>
          <a:p>
            <a:pPr marL="0" lvl="0" indent="0" algn="l">
              <a:spcBef>
                <a:spcPct val="0"/>
              </a:spcBef>
            </a:pPr>
            <a:r>
              <a:rPr lang="es-BO" sz="5400" b="1" spc="244" dirty="0">
                <a:solidFill>
                  <a:srgbClr val="002060"/>
                </a:solidFill>
                <a:latin typeface="Aharoni" panose="02010803020104030203" pitchFamily="2" charset="-79"/>
                <a:ea typeface="Times New Roman"/>
                <a:cs typeface="Aharoni" panose="02010803020104030203" pitchFamily="2" charset="-79"/>
                <a:sym typeface="Times New Roman"/>
              </a:rPr>
              <a:t>Gestión del Rendimiento y Evaluación del Desempeño </a:t>
            </a:r>
          </a:p>
        </p:txBody>
      </p:sp>
      <p:sp>
        <p:nvSpPr>
          <p:cNvPr id="29" name="TextBox 29"/>
          <p:cNvSpPr txBox="1"/>
          <p:nvPr/>
        </p:nvSpPr>
        <p:spPr>
          <a:xfrm>
            <a:off x="6767009" y="4916043"/>
            <a:ext cx="4177235" cy="4942379"/>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marL="457200" indent="-457200" algn="l">
              <a:buFont typeface="Wingdings" panose="05000000000000000000" pitchFamily="2" charset="2"/>
              <a:buChar char="§"/>
            </a:pPr>
            <a:endParaRPr lang="es-BO" sz="2800" b="1" spc="59" dirty="0">
              <a:solidFill>
                <a:srgbClr val="002060"/>
              </a:solidFill>
              <a:ea typeface="Times New Roman Bold"/>
              <a:cs typeface="Times New Roman" panose="02020603050405020304" pitchFamily="18" charset="0"/>
              <a:sym typeface="Times New Roman Bold"/>
            </a:endParaRPr>
          </a:p>
          <a:p>
            <a:pPr marL="388620" lvl="1" indent="-194310" algn="l">
              <a:buFont typeface="Arial"/>
              <a:buChar char="•"/>
            </a:pPr>
            <a:r>
              <a:rPr lang="es-BO" sz="2400" spc="53" dirty="0">
                <a:solidFill>
                  <a:srgbClr val="002060"/>
                </a:solidFill>
                <a:ea typeface="Times New Roman Bold"/>
                <a:cs typeface="Times New Roman" panose="02020603050405020304" pitchFamily="18" charset="0"/>
                <a:sym typeface="Times New Roman Bold"/>
              </a:rPr>
              <a:t>Establecer la Evaluación del Rendimiento de acuerdo a objetivos organizacionales claros</a:t>
            </a:r>
          </a:p>
          <a:p>
            <a:pPr marL="388620" lvl="1" indent="-194310" algn="l">
              <a:buFont typeface="Arial"/>
              <a:buChar char="•"/>
            </a:pPr>
            <a:r>
              <a:rPr lang="es-BO" sz="2400" spc="53" dirty="0">
                <a:solidFill>
                  <a:srgbClr val="002060"/>
                </a:solidFill>
                <a:ea typeface="Times New Roman Bold"/>
                <a:cs typeface="Times New Roman" panose="02020603050405020304" pitchFamily="18" charset="0"/>
                <a:sym typeface="Times New Roman Bold"/>
              </a:rPr>
              <a:t>Estar en capacidad de diseñar y aplicar herramienta para evaluar el desempeño</a:t>
            </a:r>
          </a:p>
          <a:p>
            <a:pPr marL="388620" lvl="1" indent="-194310" algn="l">
              <a:buFont typeface="Arial"/>
              <a:buChar char="•"/>
            </a:pPr>
            <a:r>
              <a:rPr lang="es-BO" sz="2400" spc="53" dirty="0">
                <a:solidFill>
                  <a:srgbClr val="002060"/>
                </a:solidFill>
                <a:ea typeface="Times New Roman Bold"/>
                <a:cs typeface="Times New Roman" panose="02020603050405020304" pitchFamily="18" charset="0"/>
                <a:sym typeface="Times New Roman Bold"/>
              </a:rPr>
              <a:t>Aprender a desarrollar una evaluación del rendimiento por objetivos</a:t>
            </a:r>
          </a:p>
        </p:txBody>
      </p:sp>
      <p:sp>
        <p:nvSpPr>
          <p:cNvPr id="31" name="TextBox 31"/>
          <p:cNvSpPr txBox="1"/>
          <p:nvPr/>
        </p:nvSpPr>
        <p:spPr>
          <a:xfrm>
            <a:off x="11763357" y="4380706"/>
            <a:ext cx="5991243" cy="5334794"/>
          </a:xfrm>
          <a:prstGeom prst="rect">
            <a:avLst/>
          </a:prstGeom>
        </p:spPr>
        <p:txBody>
          <a:bodyPr wrap="square" lIns="0" tIns="0" rIns="0" bIns="0" rtlCol="0" anchor="t">
            <a:spAutoFit/>
          </a:bodyPr>
          <a:lstStyle/>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algn="l"/>
            <a:endParaRPr lang="es-BO" sz="2400" b="1" dirty="0">
              <a:latin typeface="Times New Roman" panose="02020603050405020304" pitchFamily="18" charset="0"/>
              <a:ea typeface="Times New Roman Bold"/>
              <a:cs typeface="Times New Roman" panose="02020603050405020304" pitchFamily="18" charset="0"/>
              <a:sym typeface="Times New Roman Bold"/>
            </a:endParaRP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Variables a considerar en la evaluación del rendimiento</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Objetivos de la Gestión del Rendimiento</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Tipos de Evaluación del Rendimiento: Integral, del Desempeño, por Competencias, Funcional y por Objetivos</a:t>
            </a:r>
          </a:p>
          <a:p>
            <a:pPr marL="194310" lvl="1" algn="l">
              <a:lnSpc>
                <a:spcPts val="3150"/>
              </a:lnSpc>
            </a:pPr>
            <a:endParaRPr lang="es-BO" sz="2800" dirty="0">
              <a:solidFill>
                <a:srgbClr val="002060"/>
              </a:solidFill>
              <a:ea typeface="Times New Roman"/>
              <a:cs typeface="Times New Roman" panose="02020603050405020304" pitchFamily="18" charset="0"/>
              <a:sym typeface="Times New Roman"/>
            </a:endParaRPr>
          </a:p>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algn="l">
              <a:lnSpc>
                <a:spcPts val="3150"/>
              </a:lnSpc>
            </a:pPr>
            <a:endParaRPr lang="en-US" sz="4000" b="1" dirty="0">
              <a:solidFill>
                <a:srgbClr val="002060"/>
              </a:solidFill>
              <a:latin typeface="Times New Roman" panose="02020603050405020304" pitchFamily="18" charset="0"/>
              <a:ea typeface="Times New Roman Bold"/>
              <a:cs typeface="Times New Roman" panose="02020603050405020304" pitchFamily="18" charset="0"/>
              <a:sym typeface="Times New Roman Bold"/>
            </a:endParaRPr>
          </a:p>
          <a:p>
            <a:pPr marL="480060" lvl="1" indent="-285750">
              <a:buFont typeface="Wingdings" panose="05000000000000000000" pitchFamily="2" charset="2"/>
              <a:buChar char="§"/>
            </a:pPr>
            <a:r>
              <a:rPr lang="es-MX" sz="2400" spc="53" noProof="0" dirty="0">
                <a:solidFill>
                  <a:srgbClr val="002060"/>
                </a:solidFill>
                <a:latin typeface="+mj-lt"/>
                <a:cs typeface="Times New Roman" panose="02020603050405020304" pitchFamily="18" charset="0"/>
              </a:rPr>
              <a:t>Presencial</a:t>
            </a:r>
          </a:p>
          <a:p>
            <a:pPr marL="480060" lvl="1" indent="-285750">
              <a:buFont typeface="Wingdings" panose="05000000000000000000" pitchFamily="2" charset="2"/>
              <a:buChar char="§"/>
            </a:pPr>
            <a:r>
              <a:rPr lang="es-MX" sz="2400" spc="53" dirty="0">
                <a:solidFill>
                  <a:srgbClr val="002060"/>
                </a:solidFill>
                <a:latin typeface="+mj-lt"/>
                <a:cs typeface="Times New Roman" panose="02020603050405020304" pitchFamily="18" charset="0"/>
              </a:rPr>
              <a:t>Jornada de 6 horas</a:t>
            </a:r>
          </a:p>
          <a:p>
            <a:pPr marL="480060" lvl="1" indent="-285750">
              <a:buFont typeface="Wingdings" panose="05000000000000000000" pitchFamily="2" charset="2"/>
              <a:buChar char="§"/>
            </a:pPr>
            <a:r>
              <a:rPr lang="es-MX" sz="2400" spc="53" noProof="0" dirty="0">
                <a:solidFill>
                  <a:srgbClr val="002060"/>
                </a:solidFill>
                <a:latin typeface="+mj-lt"/>
                <a:cs typeface="Times New Roman" panose="02020603050405020304" pitchFamily="18" charset="0"/>
              </a:rPr>
              <a:t>Jornada de 8 hora </a:t>
            </a:r>
            <a:endParaRPr lang="es-BO" sz="2400" dirty="0">
              <a:solidFill>
                <a:srgbClr val="002060"/>
              </a:solidFill>
              <a:ea typeface="Times New Roman"/>
              <a:cs typeface="Times New Roman" panose="02020603050405020304" pitchFamily="18" charset="0"/>
              <a:sym typeface="Times New Roman"/>
            </a:endParaRPr>
          </a:p>
        </p:txBody>
      </p:sp>
      <p:sp>
        <p:nvSpPr>
          <p:cNvPr id="35" name="TextBox 35"/>
          <p:cNvSpPr txBox="1"/>
          <p:nvPr/>
        </p:nvSpPr>
        <p:spPr>
          <a:xfrm>
            <a:off x="6767010" y="2244310"/>
            <a:ext cx="10202386" cy="1846659"/>
          </a:xfrm>
          <a:prstGeom prst="rect">
            <a:avLst/>
          </a:prstGeom>
        </p:spPr>
        <p:txBody>
          <a:bodyPr wrap="square" lIns="0" tIns="0" rIns="0" bIns="0" rtlCol="0" anchor="t">
            <a:spAutoFit/>
          </a:bodyPr>
          <a:lstStyle/>
          <a:p>
            <a:pPr>
              <a:spcBef>
                <a:spcPct val="0"/>
              </a:spcBef>
            </a:pPr>
            <a:r>
              <a:rPr lang="es-MX" sz="3000" b="0" dirty="0">
                <a:solidFill>
                  <a:schemeClr val="accent1">
                    <a:lumMod val="50000"/>
                  </a:schemeClr>
                </a:solidFill>
                <a:effectLst/>
              </a:rPr>
              <a:t>El programa promueve una cultura de gestión del rendimiento en las empresas. Este módulo relaciona el desempeño con los demás procesos de RRHH, integrando insumos desde reclutamiento hasta el desarrollo de puestos y colaboradores.</a:t>
            </a:r>
            <a:endParaRPr lang="es-BO" sz="3000" spc="49" dirty="0">
              <a:solidFill>
                <a:schemeClr val="accent1">
                  <a:lumMod val="50000"/>
                </a:schemeClr>
              </a:solidFill>
              <a:ea typeface="Kollektif"/>
              <a:cs typeface="Times New Roman" panose="02020603050405020304" pitchFamily="18" charset="0"/>
              <a:sym typeface="Kollektif"/>
            </a:endParaRP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1353800" y="4533900"/>
            <a:ext cx="0" cy="5181600"/>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Diagrama de flujo: retraso 1">
            <a:extLst>
              <a:ext uri="{FF2B5EF4-FFF2-40B4-BE49-F238E27FC236}">
                <a16:creationId xmlns:a16="http://schemas.microsoft.com/office/drawing/2014/main" id="{50FEE7CC-4753-D5BD-80FA-762038A71C6C}"/>
              </a:ext>
            </a:extLst>
          </p:cNvPr>
          <p:cNvSpPr/>
          <p:nvPr/>
        </p:nvSpPr>
        <p:spPr>
          <a:xfrm>
            <a:off x="47847" y="0"/>
            <a:ext cx="6371952" cy="10287000"/>
          </a:xfrm>
          <a:prstGeom prst="flowChartDelay">
            <a:avLst/>
          </a:prstGeom>
          <a:solidFill>
            <a:srgbClr val="F365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pic>
        <p:nvPicPr>
          <p:cNvPr id="4" name="Imagen 3">
            <a:extLst>
              <a:ext uri="{FF2B5EF4-FFF2-40B4-BE49-F238E27FC236}">
                <a16:creationId xmlns:a16="http://schemas.microsoft.com/office/drawing/2014/main" id="{2197CD19-98E8-027A-6C1A-237700151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060" y="1291500"/>
            <a:ext cx="5056889" cy="7585800"/>
          </a:xfrm>
          <a:prstGeom prst="rect">
            <a:avLst/>
          </a:prstGeom>
        </p:spPr>
      </p:pic>
    </p:spTree>
    <p:extLst>
      <p:ext uri="{BB962C8B-B14F-4D97-AF65-F5344CB8AC3E}">
        <p14:creationId xmlns:p14="http://schemas.microsoft.com/office/powerpoint/2010/main" val="1538474678"/>
      </p:ext>
    </p:extLst>
  </p:cSld>
  <p:clrMapOvr>
    <a:masterClrMapping/>
  </p:clrMapOvr>
  <mc:AlternateContent xmlns:mc="http://schemas.openxmlformats.org/markup-compatibility/2006" xmlns:p14="http://schemas.microsoft.com/office/powerpoint/2010/main">
    <mc:Choice Requires="p14">
      <p:transition spd="slow" p14:dur="2000" advTm="4501"/>
    </mc:Choice>
    <mc:Fallback xmlns="">
      <p:transition spd="slow" advTm="4501"/>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Diagrama de flujo: retraso 20">
            <a:extLst>
              <a:ext uri="{FF2B5EF4-FFF2-40B4-BE49-F238E27FC236}">
                <a16:creationId xmlns:a16="http://schemas.microsoft.com/office/drawing/2014/main" id="{E6C0C547-40EB-E2C4-6EEF-B683888BC044}"/>
              </a:ext>
            </a:extLst>
          </p:cNvPr>
          <p:cNvSpPr/>
          <p:nvPr/>
        </p:nvSpPr>
        <p:spPr>
          <a:xfrm>
            <a:off x="0" y="0"/>
            <a:ext cx="6371952" cy="10287000"/>
          </a:xfrm>
          <a:prstGeom prst="flowChartDelay">
            <a:avLst/>
          </a:prstGeom>
          <a:solidFill>
            <a:srgbClr val="EEEC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
        <p:nvSpPr>
          <p:cNvPr id="14" name="Freeform 14"/>
          <p:cNvSpPr/>
          <p:nvPr/>
        </p:nvSpPr>
        <p:spPr>
          <a:xfrm>
            <a:off x="490255" y="6406792"/>
            <a:ext cx="4818018" cy="1914444"/>
          </a:xfrm>
          <a:custGeom>
            <a:avLst/>
            <a:gdLst/>
            <a:ahLst/>
            <a:cxnLst/>
            <a:rect l="l" t="t" r="r" b="b"/>
            <a:pathLst>
              <a:path w="4818018" h="1914444">
                <a:moveTo>
                  <a:pt x="0" y="0"/>
                </a:moveTo>
                <a:lnTo>
                  <a:pt x="4818018" y="0"/>
                </a:lnTo>
                <a:lnTo>
                  <a:pt x="4818018" y="1914445"/>
                </a:lnTo>
                <a:lnTo>
                  <a:pt x="0" y="1914445"/>
                </a:lnTo>
                <a:lnTo>
                  <a:pt x="0" y="0"/>
                </a:lnTo>
                <a:close/>
              </a:path>
            </a:pathLst>
          </a:custGeom>
          <a:blipFill>
            <a:blip r:embed="rId2"/>
            <a:stretch>
              <a:fillRect/>
            </a:stretch>
          </a:blipFill>
        </p:spPr>
      </p:sp>
      <p:sp>
        <p:nvSpPr>
          <p:cNvPr id="15" name="TextBox 15"/>
          <p:cNvSpPr txBox="1"/>
          <p:nvPr/>
        </p:nvSpPr>
        <p:spPr>
          <a:xfrm>
            <a:off x="6964055" y="548417"/>
            <a:ext cx="10517581" cy="1801775"/>
          </a:xfrm>
          <a:prstGeom prst="rect">
            <a:avLst/>
          </a:prstGeom>
        </p:spPr>
        <p:txBody>
          <a:bodyPr wrap="square" lIns="0" tIns="0" rIns="0" bIns="0" rtlCol="0" anchor="t">
            <a:spAutoFit/>
          </a:bodyPr>
          <a:lstStyle/>
          <a:p>
            <a:pPr>
              <a:lnSpc>
                <a:spcPts val="6999"/>
              </a:lnSpc>
            </a:pPr>
            <a:r>
              <a:rPr lang="es-BO" sz="6000" b="1" dirty="0">
                <a:solidFill>
                  <a:srgbClr val="002060"/>
                </a:solidFill>
                <a:latin typeface="Aharoni" panose="02010803020104030203" pitchFamily="2" charset="-79"/>
                <a:ea typeface="Times New Roman"/>
                <a:cs typeface="Aharoni" panose="02010803020104030203" pitchFamily="2" charset="-79"/>
                <a:sym typeface="Times New Roman"/>
              </a:rPr>
              <a:t>Dimensión Desarrollo comercial </a:t>
            </a:r>
          </a:p>
        </p:txBody>
      </p:sp>
      <p:sp>
        <p:nvSpPr>
          <p:cNvPr id="19" name="TextBox 19"/>
          <p:cNvSpPr txBox="1"/>
          <p:nvPr/>
        </p:nvSpPr>
        <p:spPr>
          <a:xfrm>
            <a:off x="6983332" y="2350192"/>
            <a:ext cx="10517581" cy="4596771"/>
          </a:xfrm>
          <a:prstGeom prst="rect">
            <a:avLst/>
          </a:prstGeom>
        </p:spPr>
        <p:txBody>
          <a:bodyPr wrap="square" lIns="0" tIns="0" rIns="0" bIns="0" rtlCol="0" anchor="t">
            <a:spAutoFit/>
          </a:bodyPr>
          <a:lstStyle/>
          <a:p>
            <a:r>
              <a:rPr lang="es-BO" sz="3200" spc="30" dirty="0">
                <a:solidFill>
                  <a:srgbClr val="002060"/>
                </a:solidFill>
                <a:ea typeface="Montserrat"/>
                <a:cs typeface="Times New Roman" panose="02020603050405020304" pitchFamily="18" charset="0"/>
                <a:sym typeface="Montserrat"/>
              </a:rPr>
              <a:t>En nuestra Dimensión Comercial, se ha desarrollado dos esfuerzos importantes: </a:t>
            </a:r>
          </a:p>
          <a:p>
            <a:r>
              <a:rPr lang="es-BO" sz="3200" spc="30" dirty="0">
                <a:solidFill>
                  <a:srgbClr val="002060"/>
                </a:solidFill>
                <a:ea typeface="Montserrat"/>
                <a:cs typeface="Times New Roman" panose="02020603050405020304" pitchFamily="18" charset="0"/>
                <a:sym typeface="Montserrat"/>
              </a:rPr>
              <a:t>Programa de Expertos en Ventas y Servicio al Cliente, asegura una capacitación de orientación técnica con de volvibles y herramientas de trabajo. Taller de Vendedores de Alto Impacto, permite motivar a la fuerza de ventas y personal de mostrador o atención al cliente; adicional, a brindarles </a:t>
            </a:r>
            <a:r>
              <a:rPr lang="es-BO" sz="3200" spc="30" dirty="0" err="1">
                <a:solidFill>
                  <a:srgbClr val="002060"/>
                </a:solidFill>
                <a:ea typeface="Montserrat"/>
                <a:cs typeface="Times New Roman" panose="02020603050405020304" pitchFamily="18" charset="0"/>
                <a:sym typeface="Montserrat"/>
              </a:rPr>
              <a:t>tips</a:t>
            </a:r>
            <a:r>
              <a:rPr lang="es-BO" sz="3200" spc="30" dirty="0">
                <a:solidFill>
                  <a:srgbClr val="002060"/>
                </a:solidFill>
                <a:ea typeface="Montserrat"/>
                <a:cs typeface="Times New Roman" panose="02020603050405020304" pitchFamily="18" charset="0"/>
                <a:sym typeface="Montserrat"/>
              </a:rPr>
              <a:t> que son claves en el proceso comercial y que aportan en especial en el cierre ventas y en el juego de roles.</a:t>
            </a:r>
          </a:p>
        </p:txBody>
      </p:sp>
      <p:sp>
        <p:nvSpPr>
          <p:cNvPr id="34" name="CuadroTexto 33">
            <a:extLst>
              <a:ext uri="{FF2B5EF4-FFF2-40B4-BE49-F238E27FC236}">
                <a16:creationId xmlns:a16="http://schemas.microsoft.com/office/drawing/2014/main" id="{75B83450-161F-4D34-8010-DE3AC7483F10}"/>
              </a:ext>
            </a:extLst>
          </p:cNvPr>
          <p:cNvSpPr txBox="1"/>
          <p:nvPr/>
        </p:nvSpPr>
        <p:spPr>
          <a:xfrm>
            <a:off x="8563249" y="7250600"/>
            <a:ext cx="8153400" cy="588238"/>
          </a:xfrm>
          <a:prstGeom prst="rect">
            <a:avLst/>
          </a:prstGeom>
          <a:noFill/>
        </p:spPr>
        <p:txBody>
          <a:bodyPr wrap="square" rtlCol="0">
            <a:spAutoFit/>
          </a:bodyPr>
          <a:lstStyle/>
          <a:p>
            <a:pPr algn="l">
              <a:lnSpc>
                <a:spcPts val="4140"/>
              </a:lnSpc>
            </a:pPr>
            <a:r>
              <a:rPr lang="es-BO" sz="3000" b="1" spc="294" dirty="0">
                <a:ea typeface="Times New Roman"/>
                <a:cs typeface="Aharoni" panose="02010803020104030203" pitchFamily="2" charset="-79"/>
                <a:sym typeface="Times New Roman"/>
              </a:rPr>
              <a:t>Expertos en ventas y servicio al cliente</a:t>
            </a:r>
          </a:p>
        </p:txBody>
      </p:sp>
      <p:sp>
        <p:nvSpPr>
          <p:cNvPr id="36" name="CuadroTexto 35">
            <a:extLst>
              <a:ext uri="{FF2B5EF4-FFF2-40B4-BE49-F238E27FC236}">
                <a16:creationId xmlns:a16="http://schemas.microsoft.com/office/drawing/2014/main" id="{B8028A6A-533B-4C44-8008-FBED7BD4E8DD}"/>
              </a:ext>
            </a:extLst>
          </p:cNvPr>
          <p:cNvSpPr txBox="1"/>
          <p:nvPr/>
        </p:nvSpPr>
        <p:spPr>
          <a:xfrm>
            <a:off x="8563249" y="8321236"/>
            <a:ext cx="5914751" cy="588238"/>
          </a:xfrm>
          <a:prstGeom prst="rect">
            <a:avLst/>
          </a:prstGeom>
          <a:noFill/>
        </p:spPr>
        <p:txBody>
          <a:bodyPr wrap="square" rtlCol="0">
            <a:spAutoFit/>
          </a:bodyPr>
          <a:lstStyle/>
          <a:p>
            <a:pPr algn="l">
              <a:lnSpc>
                <a:spcPts val="4140"/>
              </a:lnSpc>
            </a:pPr>
            <a:r>
              <a:rPr lang="es-BO" sz="3000" b="1" spc="294" dirty="0">
                <a:ea typeface="Times New Roman"/>
                <a:cs typeface="Aharoni" panose="02010803020104030203" pitchFamily="2" charset="-79"/>
                <a:sym typeface="Times New Roman"/>
              </a:rPr>
              <a:t>Vendedores de alto impacto</a:t>
            </a:r>
          </a:p>
        </p:txBody>
      </p:sp>
      <p:grpSp>
        <p:nvGrpSpPr>
          <p:cNvPr id="41" name="Grupo 40">
            <a:extLst>
              <a:ext uri="{FF2B5EF4-FFF2-40B4-BE49-F238E27FC236}">
                <a16:creationId xmlns:a16="http://schemas.microsoft.com/office/drawing/2014/main" id="{751AA0A4-534A-4EDE-97FA-C33B57732AB1}"/>
              </a:ext>
            </a:extLst>
          </p:cNvPr>
          <p:cNvGrpSpPr/>
          <p:nvPr/>
        </p:nvGrpSpPr>
        <p:grpSpPr>
          <a:xfrm>
            <a:off x="7485487" y="8367795"/>
            <a:ext cx="688176" cy="688605"/>
            <a:chOff x="6406877" y="9441171"/>
            <a:chExt cx="688176" cy="688605"/>
          </a:xfrm>
          <a:solidFill>
            <a:srgbClr val="002060"/>
          </a:solidFill>
        </p:grpSpPr>
        <p:sp>
          <p:nvSpPr>
            <p:cNvPr id="42" name="Freeform 21">
              <a:extLst>
                <a:ext uri="{FF2B5EF4-FFF2-40B4-BE49-F238E27FC236}">
                  <a16:creationId xmlns:a16="http://schemas.microsoft.com/office/drawing/2014/main" id="{3481381A-1B85-4BCB-A73C-367C50FE5D28}"/>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3" name="TextBox 22">
              <a:extLst>
                <a:ext uri="{FF2B5EF4-FFF2-40B4-BE49-F238E27FC236}">
                  <a16:creationId xmlns:a16="http://schemas.microsoft.com/office/drawing/2014/main" id="{E8C6253B-0663-4BAC-8FAF-CAC1D1F49369}"/>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2</a:t>
              </a:r>
            </a:p>
          </p:txBody>
        </p:sp>
      </p:grpSp>
      <p:grpSp>
        <p:nvGrpSpPr>
          <p:cNvPr id="44" name="Grupo 43">
            <a:extLst>
              <a:ext uri="{FF2B5EF4-FFF2-40B4-BE49-F238E27FC236}">
                <a16:creationId xmlns:a16="http://schemas.microsoft.com/office/drawing/2014/main" id="{64AE0E81-80C5-4C99-BF54-7F509F543584}"/>
              </a:ext>
            </a:extLst>
          </p:cNvPr>
          <p:cNvGrpSpPr/>
          <p:nvPr/>
        </p:nvGrpSpPr>
        <p:grpSpPr>
          <a:xfrm>
            <a:off x="7499570" y="7203814"/>
            <a:ext cx="688176" cy="688605"/>
            <a:chOff x="6406877" y="9441171"/>
            <a:chExt cx="688176" cy="688605"/>
          </a:xfrm>
          <a:solidFill>
            <a:srgbClr val="002060"/>
          </a:solidFill>
        </p:grpSpPr>
        <p:sp>
          <p:nvSpPr>
            <p:cNvPr id="45" name="Freeform 21">
              <a:extLst>
                <a:ext uri="{FF2B5EF4-FFF2-40B4-BE49-F238E27FC236}">
                  <a16:creationId xmlns:a16="http://schemas.microsoft.com/office/drawing/2014/main" id="{8165326A-8300-49BD-B105-7441BF2FB4E9}"/>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6" name="TextBox 22">
              <a:extLst>
                <a:ext uri="{FF2B5EF4-FFF2-40B4-BE49-F238E27FC236}">
                  <a16:creationId xmlns:a16="http://schemas.microsoft.com/office/drawing/2014/main" id="{4B4C29F5-B8D9-4F65-A822-929AB6C9286C}"/>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1</a:t>
              </a:r>
            </a:p>
          </p:txBody>
        </p:sp>
      </p:grpSp>
      <p:grpSp>
        <p:nvGrpSpPr>
          <p:cNvPr id="4" name="Grupo 3">
            <a:extLst>
              <a:ext uri="{FF2B5EF4-FFF2-40B4-BE49-F238E27FC236}">
                <a16:creationId xmlns:a16="http://schemas.microsoft.com/office/drawing/2014/main" id="{F3011C20-3F3C-1B71-EE3C-A5AABD182039}"/>
              </a:ext>
            </a:extLst>
          </p:cNvPr>
          <p:cNvGrpSpPr/>
          <p:nvPr/>
        </p:nvGrpSpPr>
        <p:grpSpPr>
          <a:xfrm>
            <a:off x="2302274" y="3695700"/>
            <a:ext cx="2955526" cy="3236916"/>
            <a:chOff x="13583272" y="1522594"/>
            <a:chExt cx="2955526" cy="3267580"/>
          </a:xfrm>
        </p:grpSpPr>
        <p:grpSp>
          <p:nvGrpSpPr>
            <p:cNvPr id="5" name="Grupo 4">
              <a:extLst>
                <a:ext uri="{FF2B5EF4-FFF2-40B4-BE49-F238E27FC236}">
                  <a16:creationId xmlns:a16="http://schemas.microsoft.com/office/drawing/2014/main" id="{3CDA46C7-2458-D1B5-8A54-F494987DD110}"/>
                </a:ext>
              </a:extLst>
            </p:cNvPr>
            <p:cNvGrpSpPr/>
            <p:nvPr/>
          </p:nvGrpSpPr>
          <p:grpSpPr>
            <a:xfrm>
              <a:off x="13966440" y="1522594"/>
              <a:ext cx="2135703" cy="3267580"/>
              <a:chOff x="14170189" y="876300"/>
              <a:chExt cx="1931955" cy="3267580"/>
            </a:xfrm>
          </p:grpSpPr>
          <p:sp>
            <p:nvSpPr>
              <p:cNvPr id="8" name="Rectángulo 7">
                <a:extLst>
                  <a:ext uri="{FF2B5EF4-FFF2-40B4-BE49-F238E27FC236}">
                    <a16:creationId xmlns:a16="http://schemas.microsoft.com/office/drawing/2014/main" id="{CF0054D3-2C4C-CB64-C195-643370FECD68}"/>
                  </a:ext>
                </a:extLst>
              </p:cNvPr>
              <p:cNvSpPr/>
              <p:nvPr/>
            </p:nvSpPr>
            <p:spPr>
              <a:xfrm>
                <a:off x="14170189" y="876300"/>
                <a:ext cx="1931953" cy="2286001"/>
              </a:xfrm>
              <a:prstGeom prst="rect">
                <a:avLst/>
              </a:prstGeom>
              <a:solidFill>
                <a:srgbClr val="EEECE1"/>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Flecha: cheurón 8">
                <a:extLst>
                  <a:ext uri="{FF2B5EF4-FFF2-40B4-BE49-F238E27FC236}">
                    <a16:creationId xmlns:a16="http://schemas.microsoft.com/office/drawing/2014/main" id="{A691E396-01D4-C2AB-231A-54388590D43C}"/>
                  </a:ext>
                </a:extLst>
              </p:cNvPr>
              <p:cNvSpPr/>
              <p:nvPr/>
            </p:nvSpPr>
            <p:spPr>
              <a:xfrm rot="16200000">
                <a:off x="14149152" y="2190889"/>
                <a:ext cx="1974029" cy="1931954"/>
              </a:xfrm>
              <a:prstGeom prst="chevron">
                <a:avLst/>
              </a:prstGeom>
              <a:solidFill>
                <a:schemeClr val="bg2"/>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6" name="Flecha: cheurón 5">
              <a:extLst>
                <a:ext uri="{FF2B5EF4-FFF2-40B4-BE49-F238E27FC236}">
                  <a16:creationId xmlns:a16="http://schemas.microsoft.com/office/drawing/2014/main" id="{D4CF72A8-BAA4-ACF0-A105-8AE3B3593684}"/>
                </a:ext>
              </a:extLst>
            </p:cNvPr>
            <p:cNvSpPr/>
            <p:nvPr/>
          </p:nvSpPr>
          <p:spPr>
            <a:xfrm rot="16200000">
              <a:off x="13967652" y="2488936"/>
              <a:ext cx="2133279" cy="2108403"/>
            </a:xfrm>
            <a:prstGeom prst="chevron">
              <a:avLst/>
            </a:prstGeom>
            <a:solidFill>
              <a:srgbClr val="EEECE1"/>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CuadroTexto 6">
              <a:extLst>
                <a:ext uri="{FF2B5EF4-FFF2-40B4-BE49-F238E27FC236}">
                  <a16:creationId xmlns:a16="http://schemas.microsoft.com/office/drawing/2014/main" id="{28BD89F9-FF0B-4259-7549-F0C538A7F516}"/>
                </a:ext>
              </a:extLst>
            </p:cNvPr>
            <p:cNvSpPr txBox="1"/>
            <p:nvPr/>
          </p:nvSpPr>
          <p:spPr>
            <a:xfrm>
              <a:off x="13583272" y="2419221"/>
              <a:ext cx="2955526" cy="1087423"/>
            </a:xfrm>
            <a:prstGeom prst="rect">
              <a:avLst/>
            </a:prstGeom>
            <a:solidFill>
              <a:schemeClr val="tx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Calibri"/>
                  <a:ea typeface="+mn-ea"/>
                  <a:cs typeface="+mn-cs"/>
                </a:rPr>
                <a:t>Gestión Comercial</a:t>
              </a:r>
              <a:endParaRPr kumimoji="0" lang="es-BO" sz="3200" b="1" i="0" u="none" strike="noStrike" kern="120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811759976"/>
      </p:ext>
    </p:extLst>
  </p:cSld>
  <p:clrMapOvr>
    <a:masterClrMapping/>
  </p:clrMapOvr>
  <mc:AlternateContent xmlns:mc="http://schemas.openxmlformats.org/markup-compatibility/2006" xmlns:p14="http://schemas.microsoft.com/office/powerpoint/2010/main">
    <mc:Choice Requires="p14">
      <p:transition spd="slow" p14:dur="2000" advTm="2702"/>
    </mc:Choice>
    <mc:Fallback xmlns="">
      <p:transition spd="slow" advTm="2702"/>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Diagrama de flujo: retraso 20">
            <a:extLst>
              <a:ext uri="{FF2B5EF4-FFF2-40B4-BE49-F238E27FC236}">
                <a16:creationId xmlns:a16="http://schemas.microsoft.com/office/drawing/2014/main" id="{E6C0C547-40EB-E2C4-6EEF-B683888BC044}"/>
              </a:ext>
            </a:extLst>
          </p:cNvPr>
          <p:cNvSpPr/>
          <p:nvPr/>
        </p:nvSpPr>
        <p:spPr>
          <a:xfrm>
            <a:off x="0" y="0"/>
            <a:ext cx="6371952" cy="10286999"/>
          </a:xfrm>
          <a:prstGeom prst="flowChartDelay">
            <a:avLst/>
          </a:prstGeom>
          <a:solidFill>
            <a:srgbClr val="EEEC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Freeform 14"/>
          <p:cNvSpPr/>
          <p:nvPr/>
        </p:nvSpPr>
        <p:spPr>
          <a:xfrm>
            <a:off x="490255" y="6406792"/>
            <a:ext cx="4818018" cy="1914444"/>
          </a:xfrm>
          <a:custGeom>
            <a:avLst/>
            <a:gdLst/>
            <a:ahLst/>
            <a:cxnLst/>
            <a:rect l="l" t="t" r="r" b="b"/>
            <a:pathLst>
              <a:path w="4818018" h="1914444">
                <a:moveTo>
                  <a:pt x="0" y="0"/>
                </a:moveTo>
                <a:lnTo>
                  <a:pt x="4818018" y="0"/>
                </a:lnTo>
                <a:lnTo>
                  <a:pt x="4818018" y="1914445"/>
                </a:lnTo>
                <a:lnTo>
                  <a:pt x="0" y="1914445"/>
                </a:lnTo>
                <a:lnTo>
                  <a:pt x="0" y="0"/>
                </a:lnTo>
                <a:close/>
              </a:path>
            </a:pathLst>
          </a:custGeom>
          <a:blipFill>
            <a:blip r:embed="rId2"/>
            <a:stretch>
              <a:fillRect/>
            </a:stretch>
          </a:blipFill>
        </p:spPr>
      </p:sp>
      <p:sp>
        <p:nvSpPr>
          <p:cNvPr id="15" name="TextBox 15"/>
          <p:cNvSpPr txBox="1"/>
          <p:nvPr/>
        </p:nvSpPr>
        <p:spPr>
          <a:xfrm>
            <a:off x="6801322" y="386762"/>
            <a:ext cx="10533016" cy="1846659"/>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BO" sz="6000" b="0" i="0" u="none" strike="noStrike" kern="1200" cap="none" spc="0" normalizeH="0" baseline="0" noProof="0" dirty="0">
                <a:ln>
                  <a:noFill/>
                </a:ln>
                <a:solidFill>
                  <a:srgbClr val="002060"/>
                </a:solidFill>
                <a:effectLst/>
                <a:uLnTx/>
                <a:uFillTx/>
                <a:latin typeface="Aharoni" panose="02010803020104030203" pitchFamily="2" charset="-79"/>
                <a:ea typeface="Unbounded Bold" pitchFamily="34" charset="-122"/>
                <a:cs typeface="Aharoni" panose="02010803020104030203" pitchFamily="2" charset="-79"/>
              </a:rPr>
              <a:t>Expertos en ventas y servicio al cliente</a:t>
            </a:r>
            <a:endParaRPr kumimoji="0" lang="es-BO" sz="6000" b="0" i="0" u="none" strike="noStrike" kern="1200" cap="none" spc="0" normalizeH="0" baseline="0" noProof="0" dirty="0">
              <a:ln>
                <a:noFill/>
              </a:ln>
              <a:solidFill>
                <a:srgbClr val="002060"/>
              </a:solidFill>
              <a:effectLst/>
              <a:uLnTx/>
              <a:uFillTx/>
              <a:latin typeface="Aharoni" panose="02010803020104030203" pitchFamily="2" charset="-79"/>
              <a:ea typeface="+mn-ea"/>
              <a:cs typeface="Aharoni" panose="02010803020104030203" pitchFamily="2" charset="-79"/>
            </a:endParaRPr>
          </a:p>
        </p:txBody>
      </p:sp>
      <p:sp>
        <p:nvSpPr>
          <p:cNvPr id="19" name="TextBox 19"/>
          <p:cNvSpPr txBox="1"/>
          <p:nvPr/>
        </p:nvSpPr>
        <p:spPr>
          <a:xfrm>
            <a:off x="6797311" y="2259489"/>
            <a:ext cx="10798629" cy="2954655"/>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BO" sz="3200" b="0" i="0" u="none" strike="noStrike" kern="1200" cap="none" spc="0" normalizeH="0" baseline="0" noProof="0" dirty="0">
                <a:ln>
                  <a:noFill/>
                </a:ln>
                <a:solidFill>
                  <a:srgbClr val="002060"/>
                </a:solidFill>
                <a:effectLst/>
                <a:uLnTx/>
                <a:uFillTx/>
                <a:latin typeface="Calibri"/>
                <a:ea typeface="Montserrat"/>
                <a:cs typeface="Times New Roman" panose="02020603050405020304" pitchFamily="18" charset="0"/>
                <a:sym typeface="Montserrat"/>
              </a:rPr>
              <a:t>Nuestra propuesta integra 5 Talleres que aseguran una mejora de la performance en la actuación comercial. Cada Módulo tiene un propósito definido y se puede trabajar de manera independiente. Sin embargo, las personas que asistan y aprueben los 5 módulos optaran por el Certificados de Expertos en Ventas y Servicio al Cliente homologado por </a:t>
            </a:r>
            <a:r>
              <a:rPr kumimoji="0" lang="es-BO" sz="3200" b="0" i="0" u="none" strike="noStrike" kern="1200" cap="none" spc="0" normalizeH="0" baseline="0" noProof="0" dirty="0" err="1">
                <a:ln>
                  <a:noFill/>
                </a:ln>
                <a:solidFill>
                  <a:srgbClr val="002060"/>
                </a:solidFill>
                <a:effectLst/>
                <a:uLnTx/>
                <a:uFillTx/>
                <a:latin typeface="Calibri"/>
                <a:ea typeface="Montserrat"/>
                <a:cs typeface="Times New Roman" panose="02020603050405020304" pitchFamily="18" charset="0"/>
                <a:sym typeface="Montserrat"/>
              </a:rPr>
              <a:t>Consulters</a:t>
            </a:r>
            <a:r>
              <a:rPr kumimoji="0" lang="es-BO" sz="3200" b="0" i="0" u="none" strike="noStrike" kern="1200" cap="none" spc="0" normalizeH="0" baseline="0" noProof="0" dirty="0">
                <a:ln>
                  <a:noFill/>
                </a:ln>
                <a:solidFill>
                  <a:srgbClr val="002060"/>
                </a:solidFill>
                <a:effectLst/>
                <a:uLnTx/>
                <a:uFillTx/>
                <a:latin typeface="Calibri"/>
                <a:ea typeface="Montserrat"/>
                <a:cs typeface="Times New Roman" panose="02020603050405020304" pitchFamily="18" charset="0"/>
                <a:sym typeface="Montserrat"/>
              </a:rPr>
              <a:t>-Home</a:t>
            </a:r>
          </a:p>
        </p:txBody>
      </p:sp>
      <p:grpSp>
        <p:nvGrpSpPr>
          <p:cNvPr id="30" name="Grupo 29">
            <a:extLst>
              <a:ext uri="{FF2B5EF4-FFF2-40B4-BE49-F238E27FC236}">
                <a16:creationId xmlns:a16="http://schemas.microsoft.com/office/drawing/2014/main" id="{2A25B37D-DDA7-2EA3-A748-97BD90FC7F9E}"/>
              </a:ext>
            </a:extLst>
          </p:cNvPr>
          <p:cNvGrpSpPr/>
          <p:nvPr/>
        </p:nvGrpSpPr>
        <p:grpSpPr>
          <a:xfrm>
            <a:off x="2103729" y="3603115"/>
            <a:ext cx="3340888" cy="3269517"/>
            <a:chOff x="11421499" y="303647"/>
            <a:chExt cx="3340888" cy="3269517"/>
          </a:xfrm>
          <a:solidFill>
            <a:srgbClr val="EEECE1"/>
          </a:solidFill>
        </p:grpSpPr>
        <p:sp>
          <p:nvSpPr>
            <p:cNvPr id="26" name="Rectángulo 25">
              <a:extLst>
                <a:ext uri="{FF2B5EF4-FFF2-40B4-BE49-F238E27FC236}">
                  <a16:creationId xmlns:a16="http://schemas.microsoft.com/office/drawing/2014/main" id="{2B42E8F7-A6DB-E482-16FA-2F3E08AF2F4C}"/>
                </a:ext>
              </a:extLst>
            </p:cNvPr>
            <p:cNvSpPr/>
            <p:nvPr/>
          </p:nvSpPr>
          <p:spPr>
            <a:xfrm>
              <a:off x="12024092" y="303647"/>
              <a:ext cx="2135702" cy="2264548"/>
            </a:xfrm>
            <a:prstGeom prst="rect">
              <a:avLst/>
            </a:prstGeom>
            <a:grp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white"/>
                </a:solidFill>
                <a:effectLst/>
                <a:highlight>
                  <a:srgbClr val="2C2929"/>
                </a:highlight>
                <a:uLnTx/>
                <a:uFillTx/>
                <a:latin typeface="Calibri"/>
                <a:ea typeface="+mn-ea"/>
                <a:cs typeface="+mn-cs"/>
              </a:endParaRPr>
            </a:p>
          </p:txBody>
        </p:sp>
        <p:sp>
          <p:nvSpPr>
            <p:cNvPr id="27" name="Flecha: cheurón 26">
              <a:extLst>
                <a:ext uri="{FF2B5EF4-FFF2-40B4-BE49-F238E27FC236}">
                  <a16:creationId xmlns:a16="http://schemas.microsoft.com/office/drawing/2014/main" id="{2F58077B-1DB8-ABA4-945E-4095DAFB0F80}"/>
                </a:ext>
              </a:extLst>
            </p:cNvPr>
            <p:cNvSpPr/>
            <p:nvPr/>
          </p:nvSpPr>
          <p:spPr>
            <a:xfrm rot="16200000">
              <a:off x="12146739" y="1560109"/>
              <a:ext cx="1890408" cy="2135702"/>
            </a:xfrm>
            <a:prstGeom prst="chevron">
              <a:avLst>
                <a:gd name="adj" fmla="val 38301"/>
              </a:avLst>
            </a:prstGeom>
            <a:grp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highlight>
                  <a:srgbClr val="2C2929"/>
                </a:highlight>
                <a:uLnTx/>
                <a:uFillTx/>
                <a:latin typeface="Calibri"/>
                <a:ea typeface="+mn-ea"/>
                <a:cs typeface="+mn-cs"/>
              </a:endParaRPr>
            </a:p>
          </p:txBody>
        </p:sp>
        <p:sp>
          <p:nvSpPr>
            <p:cNvPr id="28" name="Flecha: cheurón 27">
              <a:extLst>
                <a:ext uri="{FF2B5EF4-FFF2-40B4-BE49-F238E27FC236}">
                  <a16:creationId xmlns:a16="http://schemas.microsoft.com/office/drawing/2014/main" id="{16E5755D-A3F8-E0D1-1140-6A123BE3B00D}"/>
                </a:ext>
              </a:extLst>
            </p:cNvPr>
            <p:cNvSpPr/>
            <p:nvPr/>
          </p:nvSpPr>
          <p:spPr>
            <a:xfrm rot="16200000" flipV="1">
              <a:off x="12410829" y="1131754"/>
              <a:ext cx="1320762" cy="2082320"/>
            </a:xfrm>
            <a:prstGeom prst="chevron">
              <a:avLst/>
            </a:prstGeom>
            <a:grp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highlight>
                  <a:srgbClr val="2C2929"/>
                </a:highlight>
                <a:uLnTx/>
                <a:uFillTx/>
                <a:latin typeface="Calibri"/>
                <a:ea typeface="+mn-ea"/>
                <a:cs typeface="+mn-cs"/>
              </a:endParaRPr>
            </a:p>
          </p:txBody>
        </p:sp>
        <p:sp>
          <p:nvSpPr>
            <p:cNvPr id="29" name="CuadroTexto 28">
              <a:extLst>
                <a:ext uri="{FF2B5EF4-FFF2-40B4-BE49-F238E27FC236}">
                  <a16:creationId xmlns:a16="http://schemas.microsoft.com/office/drawing/2014/main" id="{4CCE78C4-1321-CA72-DDBE-7DF70FA4D26F}"/>
                </a:ext>
              </a:extLst>
            </p:cNvPr>
            <p:cNvSpPr txBox="1"/>
            <p:nvPr/>
          </p:nvSpPr>
          <p:spPr>
            <a:xfrm>
              <a:off x="11421499" y="1435921"/>
              <a:ext cx="3340888" cy="584775"/>
            </a:xfrm>
            <a:prstGeom prst="rect">
              <a:avLst/>
            </a:prstGeom>
            <a:solidFill>
              <a:schemeClr val="tx1"/>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highlight>
                    <a:srgbClr val="2C2929"/>
                  </a:highlight>
                  <a:uLnTx/>
                  <a:uFillTx/>
                  <a:latin typeface="Calibri"/>
                  <a:ea typeface="+mn-ea"/>
                  <a:cs typeface="+mn-cs"/>
                </a:rPr>
                <a:t>Ventas y servicio</a:t>
              </a:r>
              <a:endParaRPr kumimoji="0" lang="es-BO" sz="3200" b="1" i="0" u="none" strike="noStrike" kern="1200" cap="none" spc="0" normalizeH="0" baseline="0" noProof="0" dirty="0">
                <a:ln>
                  <a:noFill/>
                </a:ln>
                <a:solidFill>
                  <a:prstClr val="white"/>
                </a:solidFill>
                <a:effectLst/>
                <a:highlight>
                  <a:srgbClr val="2C2929"/>
                </a:highlight>
                <a:uLnTx/>
                <a:uFillTx/>
                <a:latin typeface="Calibri"/>
                <a:ea typeface="+mn-ea"/>
                <a:cs typeface="+mn-cs"/>
              </a:endParaRPr>
            </a:p>
          </p:txBody>
        </p:sp>
      </p:grpSp>
      <p:sp>
        <p:nvSpPr>
          <p:cNvPr id="34" name="CuadroTexto 33">
            <a:extLst>
              <a:ext uri="{FF2B5EF4-FFF2-40B4-BE49-F238E27FC236}">
                <a16:creationId xmlns:a16="http://schemas.microsoft.com/office/drawing/2014/main" id="{75B83450-161F-4D34-8010-DE3AC7483F10}"/>
              </a:ext>
            </a:extLst>
          </p:cNvPr>
          <p:cNvSpPr txBox="1"/>
          <p:nvPr/>
        </p:nvSpPr>
        <p:spPr>
          <a:xfrm>
            <a:off x="7696200" y="6580244"/>
            <a:ext cx="8610600" cy="588238"/>
          </a:xfrm>
          <a:prstGeom prst="rect">
            <a:avLst/>
          </a:prstGeom>
          <a:noFill/>
        </p:spPr>
        <p:txBody>
          <a:bodyPr wrap="square" rtlCol="0">
            <a:spAutoFit/>
          </a:bodyPr>
          <a:lstStyle/>
          <a:p>
            <a:pPr marL="0" marR="0" lvl="0" indent="0" algn="l" defTabSz="914400" rtl="0" eaLnBrk="1" fontAlgn="auto" latinLnBrk="0" hangingPunct="1">
              <a:lnSpc>
                <a:spcPts val="4140"/>
              </a:lnSpc>
              <a:spcBef>
                <a:spcPct val="0"/>
              </a:spcBef>
              <a:spcAft>
                <a:spcPts val="0"/>
              </a:spcAft>
              <a:buClrTx/>
              <a:buSzTx/>
              <a:buFontTx/>
              <a:buNone/>
              <a:tabLst/>
              <a:defRPr/>
            </a:pPr>
            <a:r>
              <a:rPr kumimoji="0" lang="es-BO" sz="3000" b="1" i="0" u="none" strike="noStrike" kern="1200" cap="none" spc="294" normalizeH="0" baseline="0" noProof="0" dirty="0">
                <a:ln>
                  <a:noFill/>
                </a:ln>
                <a:solidFill>
                  <a:prstClr val="black"/>
                </a:solidFill>
                <a:effectLst/>
                <a:uLnTx/>
                <a:uFillTx/>
                <a:latin typeface="Calibri"/>
                <a:ea typeface="Times New Roman"/>
                <a:cs typeface="Times New Roman"/>
                <a:sym typeface="Times New Roman"/>
              </a:rPr>
              <a:t>Negociación por análisis transaccional </a:t>
            </a:r>
            <a:endParaRPr kumimoji="0" lang="es-BO" sz="3000" b="1" i="0" u="none" strike="noStrike" kern="1200" cap="none" spc="294" normalizeH="0" baseline="0" noProof="0" dirty="0">
              <a:ln>
                <a:noFill/>
              </a:ln>
              <a:solidFill>
                <a:prstClr val="black"/>
              </a:solidFill>
              <a:effectLst/>
              <a:uLnTx/>
              <a:uFillTx/>
              <a:latin typeface="Calibri"/>
              <a:ea typeface="Times New Roman"/>
              <a:cs typeface="Times New Roman" panose="02020603050405020304" pitchFamily="18" charset="0"/>
              <a:sym typeface="Times New Roman"/>
            </a:endParaRPr>
          </a:p>
        </p:txBody>
      </p:sp>
      <p:sp>
        <p:nvSpPr>
          <p:cNvPr id="36" name="CuadroTexto 35">
            <a:extLst>
              <a:ext uri="{FF2B5EF4-FFF2-40B4-BE49-F238E27FC236}">
                <a16:creationId xmlns:a16="http://schemas.microsoft.com/office/drawing/2014/main" id="{B8028A6A-533B-4C44-8008-FBED7BD4E8DD}"/>
              </a:ext>
            </a:extLst>
          </p:cNvPr>
          <p:cNvSpPr txBox="1"/>
          <p:nvPr/>
        </p:nvSpPr>
        <p:spPr>
          <a:xfrm>
            <a:off x="7696199" y="7428298"/>
            <a:ext cx="7391401" cy="595035"/>
          </a:xfrm>
          <a:prstGeom prst="rect">
            <a:avLst/>
          </a:prstGeom>
          <a:noFill/>
        </p:spPr>
        <p:txBody>
          <a:bodyPr wrap="square" rtlCol="0">
            <a:spAutoFit/>
          </a:bodyPr>
          <a:lstStyle/>
          <a:p>
            <a:pPr marL="0" marR="0" lvl="0" indent="0" algn="l" defTabSz="914400" rtl="0" eaLnBrk="1" fontAlgn="auto" latinLnBrk="0" hangingPunct="1">
              <a:lnSpc>
                <a:spcPts val="4140"/>
              </a:lnSpc>
              <a:spcBef>
                <a:spcPct val="0"/>
              </a:spcBef>
              <a:spcAft>
                <a:spcPts val="0"/>
              </a:spcAft>
              <a:buClrTx/>
              <a:buSzTx/>
              <a:buFontTx/>
              <a:buNone/>
              <a:tabLst/>
              <a:defRPr/>
            </a:pPr>
            <a:r>
              <a:rPr kumimoji="0" lang="es-BO" sz="3000" b="1" i="0" u="none" strike="noStrike" kern="1200" cap="none" spc="294" normalizeH="0" baseline="0" noProof="0" dirty="0">
                <a:ln>
                  <a:noFill/>
                </a:ln>
                <a:solidFill>
                  <a:prstClr val="black"/>
                </a:solidFill>
                <a:effectLst/>
                <a:uLnTx/>
                <a:uFillTx/>
                <a:latin typeface="Calibri"/>
                <a:ea typeface="Times New Roman"/>
                <a:cs typeface="Times New Roman" panose="02020603050405020304" pitchFamily="18" charset="0"/>
                <a:sym typeface="Times New Roman"/>
              </a:rPr>
              <a:t>Proceso de la venta</a:t>
            </a:r>
          </a:p>
        </p:txBody>
      </p:sp>
      <p:sp>
        <p:nvSpPr>
          <p:cNvPr id="38" name="CuadroTexto 37">
            <a:extLst>
              <a:ext uri="{FF2B5EF4-FFF2-40B4-BE49-F238E27FC236}">
                <a16:creationId xmlns:a16="http://schemas.microsoft.com/office/drawing/2014/main" id="{7E809D89-9D35-3319-BCA1-B53C80157B8C}"/>
              </a:ext>
            </a:extLst>
          </p:cNvPr>
          <p:cNvSpPr txBox="1"/>
          <p:nvPr/>
        </p:nvSpPr>
        <p:spPr>
          <a:xfrm>
            <a:off x="7667349" y="8277000"/>
            <a:ext cx="4524651" cy="595035"/>
          </a:xfrm>
          <a:prstGeom prst="rect">
            <a:avLst/>
          </a:prstGeom>
          <a:noFill/>
        </p:spPr>
        <p:txBody>
          <a:bodyPr wrap="square" rtlCol="0">
            <a:spAutoFit/>
          </a:bodyPr>
          <a:lstStyle/>
          <a:p>
            <a:pPr marL="0" marR="0" lvl="0" indent="0" algn="l" defTabSz="914400" rtl="0" eaLnBrk="1" fontAlgn="auto" latinLnBrk="0" hangingPunct="1">
              <a:lnSpc>
                <a:spcPts val="4140"/>
              </a:lnSpc>
              <a:spcBef>
                <a:spcPct val="0"/>
              </a:spcBef>
              <a:spcAft>
                <a:spcPts val="0"/>
              </a:spcAft>
              <a:buClrTx/>
              <a:buSzTx/>
              <a:buFontTx/>
              <a:buNone/>
              <a:tabLst/>
              <a:defRPr/>
            </a:pPr>
            <a:r>
              <a:rPr kumimoji="0" lang="es-MX" sz="3000" b="1" i="0" u="none" strike="noStrike" kern="1200" cap="none" spc="294" normalizeH="0" baseline="0" noProof="0" dirty="0">
                <a:ln>
                  <a:noFill/>
                </a:ln>
                <a:solidFill>
                  <a:prstClr val="black"/>
                </a:solidFill>
                <a:effectLst/>
                <a:uLnTx/>
                <a:uFillTx/>
                <a:latin typeface="Calibri"/>
                <a:ea typeface="Times New Roman"/>
                <a:cs typeface="Times New Roman" panose="02020603050405020304" pitchFamily="18" charset="0"/>
                <a:sym typeface="Times New Roman"/>
              </a:rPr>
              <a:t>A</a:t>
            </a:r>
            <a:r>
              <a:rPr kumimoji="0" lang="es-BO" sz="3000" b="1" i="0" u="none" strike="noStrike" kern="1200" cap="none" spc="294" normalizeH="0" baseline="0" noProof="0" dirty="0">
                <a:ln>
                  <a:noFill/>
                </a:ln>
                <a:solidFill>
                  <a:prstClr val="black"/>
                </a:solidFill>
                <a:effectLst/>
                <a:uLnTx/>
                <a:uFillTx/>
                <a:latin typeface="Calibri"/>
                <a:ea typeface="Times New Roman"/>
                <a:cs typeface="Times New Roman" panose="02020603050405020304" pitchFamily="18" charset="0"/>
                <a:sym typeface="Times New Roman"/>
              </a:rPr>
              <a:t>tención al cliente </a:t>
            </a:r>
          </a:p>
        </p:txBody>
      </p:sp>
      <p:sp>
        <p:nvSpPr>
          <p:cNvPr id="18" name="CuadroTexto 17">
            <a:extLst>
              <a:ext uri="{FF2B5EF4-FFF2-40B4-BE49-F238E27FC236}">
                <a16:creationId xmlns:a16="http://schemas.microsoft.com/office/drawing/2014/main" id="{100CD617-F56B-4AD9-B024-890E359907BB}"/>
              </a:ext>
            </a:extLst>
          </p:cNvPr>
          <p:cNvSpPr txBox="1"/>
          <p:nvPr/>
        </p:nvSpPr>
        <p:spPr>
          <a:xfrm>
            <a:off x="7672881" y="9153629"/>
            <a:ext cx="4519119" cy="595035"/>
          </a:xfrm>
          <a:prstGeom prst="rect">
            <a:avLst/>
          </a:prstGeom>
          <a:noFill/>
        </p:spPr>
        <p:txBody>
          <a:bodyPr wrap="square" rtlCol="0">
            <a:spAutoFit/>
          </a:bodyPr>
          <a:lstStyle/>
          <a:p>
            <a:pPr marL="0" marR="0" lvl="0" indent="0" algn="l" defTabSz="914400" rtl="0" eaLnBrk="1" fontAlgn="auto" latinLnBrk="0" hangingPunct="1">
              <a:lnSpc>
                <a:spcPts val="4140"/>
              </a:lnSpc>
              <a:spcBef>
                <a:spcPct val="0"/>
              </a:spcBef>
              <a:spcAft>
                <a:spcPts val="0"/>
              </a:spcAft>
              <a:buClrTx/>
              <a:buSzTx/>
              <a:buFontTx/>
              <a:buNone/>
              <a:tabLst/>
              <a:defRPr/>
            </a:pPr>
            <a:r>
              <a:rPr kumimoji="0" lang="es-BO" sz="3000" b="1" i="0" u="none" strike="noStrike" kern="1200" cap="none" spc="294" normalizeH="0" baseline="0" noProof="0" dirty="0">
                <a:ln>
                  <a:noFill/>
                </a:ln>
                <a:solidFill>
                  <a:prstClr val="black"/>
                </a:solidFill>
                <a:effectLst/>
                <a:uLnTx/>
                <a:uFillTx/>
                <a:latin typeface="Calibri"/>
                <a:ea typeface="Times New Roman"/>
                <a:cs typeface="Times New Roman" panose="02020603050405020304" pitchFamily="18" charset="0"/>
                <a:sym typeface="Times New Roman"/>
              </a:rPr>
              <a:t>Servicio al cliente</a:t>
            </a:r>
          </a:p>
        </p:txBody>
      </p:sp>
      <p:grpSp>
        <p:nvGrpSpPr>
          <p:cNvPr id="4" name="Grupo 3">
            <a:extLst>
              <a:ext uri="{FF2B5EF4-FFF2-40B4-BE49-F238E27FC236}">
                <a16:creationId xmlns:a16="http://schemas.microsoft.com/office/drawing/2014/main" id="{5F99C164-C432-4D21-A8CE-7C2B43AC1E28}"/>
              </a:ext>
            </a:extLst>
          </p:cNvPr>
          <p:cNvGrpSpPr/>
          <p:nvPr/>
        </p:nvGrpSpPr>
        <p:grpSpPr>
          <a:xfrm>
            <a:off x="6797311" y="9168869"/>
            <a:ext cx="688176" cy="688605"/>
            <a:chOff x="6406877" y="9441171"/>
            <a:chExt cx="688176" cy="688605"/>
          </a:xfrm>
          <a:solidFill>
            <a:srgbClr val="002060"/>
          </a:solidFill>
        </p:grpSpPr>
        <p:sp>
          <p:nvSpPr>
            <p:cNvPr id="25" name="Freeform 21">
              <a:extLst>
                <a:ext uri="{FF2B5EF4-FFF2-40B4-BE49-F238E27FC236}">
                  <a16:creationId xmlns:a16="http://schemas.microsoft.com/office/drawing/2014/main" id="{463D55B7-1AF3-43C9-A796-DE24025CC3D8}"/>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31" name="TextBox 22">
              <a:extLst>
                <a:ext uri="{FF2B5EF4-FFF2-40B4-BE49-F238E27FC236}">
                  <a16:creationId xmlns:a16="http://schemas.microsoft.com/office/drawing/2014/main" id="{017BF93C-1025-490A-9094-8742BE3FB07C}"/>
                </a:ext>
              </a:extLst>
            </p:cNvPr>
            <p:cNvSpPr txBox="1"/>
            <p:nvPr/>
          </p:nvSpPr>
          <p:spPr>
            <a:xfrm>
              <a:off x="6543766" y="9545842"/>
              <a:ext cx="381000" cy="459581"/>
            </a:xfrm>
            <a:prstGeom prst="rect">
              <a:avLst/>
            </a:prstGeom>
            <a:grpFill/>
          </p:spPr>
          <p:txBody>
            <a:bodyPr lIns="50800" tIns="50800" rIns="50800" bIns="50800" rtlCol="0" anchor="ctr"/>
            <a:lstStyle/>
            <a:p>
              <a:pPr marL="0" marR="0" lvl="0" indent="0" algn="ctr" defTabSz="914400" rtl="0" eaLnBrk="1" fontAlgn="auto" latinLnBrk="0" hangingPunct="1">
                <a:lnSpc>
                  <a:spcPts val="3899"/>
                </a:lnSpc>
                <a:spcBef>
                  <a:spcPts val="0"/>
                </a:spcBef>
                <a:spcAft>
                  <a:spcPts val="0"/>
                </a:spcAft>
                <a:buClrTx/>
                <a:buSzTx/>
                <a:buFontTx/>
                <a:buNone/>
                <a:tabLst/>
                <a:defRPr/>
              </a:pPr>
              <a:r>
                <a:rPr kumimoji="0" lang="en-US" sz="2999" b="0" i="0" u="none" strike="noStrike" kern="1200" cap="none" spc="0" normalizeH="0" baseline="0" noProof="0" dirty="0">
                  <a:ln>
                    <a:noFill/>
                  </a:ln>
                  <a:solidFill>
                    <a:srgbClr val="FFFFFF"/>
                  </a:solidFill>
                  <a:effectLst/>
                  <a:uLnTx/>
                  <a:uFillTx/>
                  <a:latin typeface="Calibri"/>
                  <a:ea typeface="TT Drugs"/>
                  <a:cs typeface="TT Drugs"/>
                  <a:sym typeface="TT Drugs"/>
                </a:rPr>
                <a:t>5</a:t>
              </a:r>
            </a:p>
          </p:txBody>
        </p:sp>
      </p:grpSp>
      <p:grpSp>
        <p:nvGrpSpPr>
          <p:cNvPr id="32" name="Grupo 31">
            <a:extLst>
              <a:ext uri="{FF2B5EF4-FFF2-40B4-BE49-F238E27FC236}">
                <a16:creationId xmlns:a16="http://schemas.microsoft.com/office/drawing/2014/main" id="{FE1FC4C4-4FBB-4AF4-B9D2-316F55F6D799}"/>
              </a:ext>
            </a:extLst>
          </p:cNvPr>
          <p:cNvGrpSpPr/>
          <p:nvPr/>
        </p:nvGrpSpPr>
        <p:grpSpPr>
          <a:xfrm>
            <a:off x="6797311" y="8259862"/>
            <a:ext cx="688176" cy="688605"/>
            <a:chOff x="6406877" y="9441171"/>
            <a:chExt cx="688176" cy="688605"/>
          </a:xfrm>
          <a:solidFill>
            <a:srgbClr val="002060"/>
          </a:solidFill>
        </p:grpSpPr>
        <p:sp>
          <p:nvSpPr>
            <p:cNvPr id="39" name="Freeform 21">
              <a:extLst>
                <a:ext uri="{FF2B5EF4-FFF2-40B4-BE49-F238E27FC236}">
                  <a16:creationId xmlns:a16="http://schemas.microsoft.com/office/drawing/2014/main" id="{DAE4AC9D-03C5-4827-B05F-5576FFD3679F}"/>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0" name="TextBox 22">
              <a:extLst>
                <a:ext uri="{FF2B5EF4-FFF2-40B4-BE49-F238E27FC236}">
                  <a16:creationId xmlns:a16="http://schemas.microsoft.com/office/drawing/2014/main" id="{D27D851A-7F39-419D-A917-6CCEB0737920}"/>
                </a:ext>
              </a:extLst>
            </p:cNvPr>
            <p:cNvSpPr txBox="1"/>
            <p:nvPr/>
          </p:nvSpPr>
          <p:spPr>
            <a:xfrm>
              <a:off x="6543766" y="9545842"/>
              <a:ext cx="381000" cy="459581"/>
            </a:xfrm>
            <a:prstGeom prst="rect">
              <a:avLst/>
            </a:prstGeom>
            <a:grpFill/>
          </p:spPr>
          <p:txBody>
            <a:bodyPr lIns="50800" tIns="50800" rIns="50800" bIns="50800" rtlCol="0" anchor="ctr"/>
            <a:lstStyle/>
            <a:p>
              <a:pPr marL="0" marR="0" lvl="0" indent="0" algn="ctr" defTabSz="914400" rtl="0" eaLnBrk="1" fontAlgn="auto" latinLnBrk="0" hangingPunct="1">
                <a:lnSpc>
                  <a:spcPts val="3899"/>
                </a:lnSpc>
                <a:spcBef>
                  <a:spcPts val="0"/>
                </a:spcBef>
                <a:spcAft>
                  <a:spcPts val="0"/>
                </a:spcAft>
                <a:buClrTx/>
                <a:buSzTx/>
                <a:buFontTx/>
                <a:buNone/>
                <a:tabLst/>
                <a:defRPr/>
              </a:pPr>
              <a:r>
                <a:rPr kumimoji="0" lang="en-US" sz="2999" b="0" i="0" u="none" strike="noStrike" kern="1200" cap="none" spc="0" normalizeH="0" baseline="0" noProof="0" dirty="0">
                  <a:ln>
                    <a:noFill/>
                  </a:ln>
                  <a:solidFill>
                    <a:srgbClr val="FFFFFF"/>
                  </a:solidFill>
                  <a:effectLst/>
                  <a:uLnTx/>
                  <a:uFillTx/>
                  <a:latin typeface="Calibri"/>
                  <a:ea typeface="TT Drugs"/>
                  <a:cs typeface="TT Drugs"/>
                  <a:sym typeface="TT Drugs"/>
                </a:rPr>
                <a:t>4</a:t>
              </a:r>
            </a:p>
          </p:txBody>
        </p:sp>
      </p:grpSp>
      <p:grpSp>
        <p:nvGrpSpPr>
          <p:cNvPr id="41" name="Grupo 40">
            <a:extLst>
              <a:ext uri="{FF2B5EF4-FFF2-40B4-BE49-F238E27FC236}">
                <a16:creationId xmlns:a16="http://schemas.microsoft.com/office/drawing/2014/main" id="{751AA0A4-534A-4EDE-97FA-C33B57732AB1}"/>
              </a:ext>
            </a:extLst>
          </p:cNvPr>
          <p:cNvGrpSpPr/>
          <p:nvPr/>
        </p:nvGrpSpPr>
        <p:grpSpPr>
          <a:xfrm>
            <a:off x="6797311" y="7403287"/>
            <a:ext cx="688176" cy="688605"/>
            <a:chOff x="6406877" y="9441171"/>
            <a:chExt cx="688176" cy="688605"/>
          </a:xfrm>
          <a:solidFill>
            <a:srgbClr val="002060"/>
          </a:solidFill>
        </p:grpSpPr>
        <p:sp>
          <p:nvSpPr>
            <p:cNvPr id="42" name="Freeform 21">
              <a:extLst>
                <a:ext uri="{FF2B5EF4-FFF2-40B4-BE49-F238E27FC236}">
                  <a16:creationId xmlns:a16="http://schemas.microsoft.com/office/drawing/2014/main" id="{3481381A-1B85-4BCB-A73C-367C50FE5D28}"/>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3" name="TextBox 22">
              <a:extLst>
                <a:ext uri="{FF2B5EF4-FFF2-40B4-BE49-F238E27FC236}">
                  <a16:creationId xmlns:a16="http://schemas.microsoft.com/office/drawing/2014/main" id="{E8C6253B-0663-4BAC-8FAF-CAC1D1F49369}"/>
                </a:ext>
              </a:extLst>
            </p:cNvPr>
            <p:cNvSpPr txBox="1"/>
            <p:nvPr/>
          </p:nvSpPr>
          <p:spPr>
            <a:xfrm>
              <a:off x="6543766" y="9545842"/>
              <a:ext cx="381000" cy="459581"/>
            </a:xfrm>
            <a:prstGeom prst="rect">
              <a:avLst/>
            </a:prstGeom>
            <a:grpFill/>
          </p:spPr>
          <p:txBody>
            <a:bodyPr lIns="50800" tIns="50800" rIns="50800" bIns="50800" rtlCol="0" anchor="ctr"/>
            <a:lstStyle/>
            <a:p>
              <a:pPr marL="0" marR="0" lvl="0" indent="0" algn="ctr" defTabSz="914400" rtl="0" eaLnBrk="1" fontAlgn="auto" latinLnBrk="0" hangingPunct="1">
                <a:lnSpc>
                  <a:spcPts val="3899"/>
                </a:lnSpc>
                <a:spcBef>
                  <a:spcPts val="0"/>
                </a:spcBef>
                <a:spcAft>
                  <a:spcPts val="0"/>
                </a:spcAft>
                <a:buClrTx/>
                <a:buSzTx/>
                <a:buFontTx/>
                <a:buNone/>
                <a:tabLst/>
                <a:defRPr/>
              </a:pPr>
              <a:r>
                <a:rPr kumimoji="0" lang="en-US" sz="2999" b="0" i="0" u="none" strike="noStrike" kern="1200" cap="none" spc="0" normalizeH="0" baseline="0" noProof="0" dirty="0">
                  <a:ln>
                    <a:noFill/>
                  </a:ln>
                  <a:solidFill>
                    <a:srgbClr val="FFFFFF"/>
                  </a:solidFill>
                  <a:effectLst/>
                  <a:uLnTx/>
                  <a:uFillTx/>
                  <a:latin typeface="Calibri"/>
                  <a:ea typeface="TT Drugs"/>
                  <a:cs typeface="TT Drugs"/>
                  <a:sym typeface="TT Drugs"/>
                </a:rPr>
                <a:t>3</a:t>
              </a:r>
            </a:p>
          </p:txBody>
        </p:sp>
      </p:grpSp>
      <p:grpSp>
        <p:nvGrpSpPr>
          <p:cNvPr id="44" name="Grupo 43">
            <a:extLst>
              <a:ext uri="{FF2B5EF4-FFF2-40B4-BE49-F238E27FC236}">
                <a16:creationId xmlns:a16="http://schemas.microsoft.com/office/drawing/2014/main" id="{64AE0E81-80C5-4C99-BF54-7F509F543584}"/>
              </a:ext>
            </a:extLst>
          </p:cNvPr>
          <p:cNvGrpSpPr/>
          <p:nvPr/>
        </p:nvGrpSpPr>
        <p:grpSpPr>
          <a:xfrm>
            <a:off x="6797311" y="6546712"/>
            <a:ext cx="688176" cy="688605"/>
            <a:chOff x="6406877" y="9441171"/>
            <a:chExt cx="688176" cy="688605"/>
          </a:xfrm>
          <a:solidFill>
            <a:srgbClr val="002060"/>
          </a:solidFill>
        </p:grpSpPr>
        <p:sp>
          <p:nvSpPr>
            <p:cNvPr id="45" name="Freeform 21">
              <a:extLst>
                <a:ext uri="{FF2B5EF4-FFF2-40B4-BE49-F238E27FC236}">
                  <a16:creationId xmlns:a16="http://schemas.microsoft.com/office/drawing/2014/main" id="{8165326A-8300-49BD-B105-7441BF2FB4E9}"/>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6" name="TextBox 22">
              <a:extLst>
                <a:ext uri="{FF2B5EF4-FFF2-40B4-BE49-F238E27FC236}">
                  <a16:creationId xmlns:a16="http://schemas.microsoft.com/office/drawing/2014/main" id="{4B4C29F5-B8D9-4F65-A822-929AB6C9286C}"/>
                </a:ext>
              </a:extLst>
            </p:cNvPr>
            <p:cNvSpPr txBox="1"/>
            <p:nvPr/>
          </p:nvSpPr>
          <p:spPr>
            <a:xfrm>
              <a:off x="6543766" y="9545842"/>
              <a:ext cx="381000" cy="459581"/>
            </a:xfrm>
            <a:prstGeom prst="rect">
              <a:avLst/>
            </a:prstGeom>
            <a:grpFill/>
          </p:spPr>
          <p:txBody>
            <a:bodyPr lIns="50800" tIns="50800" rIns="50800" bIns="50800" rtlCol="0" anchor="ctr"/>
            <a:lstStyle/>
            <a:p>
              <a:pPr marL="0" marR="0" lvl="0" indent="0" algn="ctr" defTabSz="914400" rtl="0" eaLnBrk="1" fontAlgn="auto" latinLnBrk="0" hangingPunct="1">
                <a:lnSpc>
                  <a:spcPts val="3899"/>
                </a:lnSpc>
                <a:spcBef>
                  <a:spcPts val="0"/>
                </a:spcBef>
                <a:spcAft>
                  <a:spcPts val="0"/>
                </a:spcAft>
                <a:buClrTx/>
                <a:buSzTx/>
                <a:buFontTx/>
                <a:buNone/>
                <a:tabLst/>
                <a:defRPr/>
              </a:pPr>
              <a:r>
                <a:rPr kumimoji="0" lang="en-US" sz="2999" b="0" i="0" u="none" strike="noStrike" kern="1200" cap="none" spc="0" normalizeH="0" baseline="0" noProof="0" dirty="0">
                  <a:ln>
                    <a:noFill/>
                  </a:ln>
                  <a:solidFill>
                    <a:srgbClr val="FFFFFF"/>
                  </a:solidFill>
                  <a:effectLst/>
                  <a:uLnTx/>
                  <a:uFillTx/>
                  <a:latin typeface="Calibri"/>
                  <a:ea typeface="TT Drugs"/>
                  <a:cs typeface="TT Drugs"/>
                  <a:sym typeface="TT Drugs"/>
                </a:rPr>
                <a:t>2</a:t>
              </a:r>
            </a:p>
          </p:txBody>
        </p:sp>
      </p:grpSp>
      <p:sp>
        <p:nvSpPr>
          <p:cNvPr id="35" name="CuadroTexto 34">
            <a:extLst>
              <a:ext uri="{FF2B5EF4-FFF2-40B4-BE49-F238E27FC236}">
                <a16:creationId xmlns:a16="http://schemas.microsoft.com/office/drawing/2014/main" id="{8FD748DF-0CA8-4901-8934-65C5D6FBBD20}"/>
              </a:ext>
            </a:extLst>
          </p:cNvPr>
          <p:cNvSpPr txBox="1"/>
          <p:nvPr/>
        </p:nvSpPr>
        <p:spPr>
          <a:xfrm>
            <a:off x="7696200" y="5752213"/>
            <a:ext cx="5562600" cy="595035"/>
          </a:xfrm>
          <a:prstGeom prst="rect">
            <a:avLst/>
          </a:prstGeom>
          <a:noFill/>
        </p:spPr>
        <p:txBody>
          <a:bodyPr wrap="square" rtlCol="0">
            <a:spAutoFit/>
          </a:bodyPr>
          <a:lstStyle/>
          <a:p>
            <a:pPr marL="0" marR="0" lvl="0" indent="0" algn="l" defTabSz="914400" rtl="0" eaLnBrk="1" fontAlgn="auto" latinLnBrk="0" hangingPunct="1">
              <a:lnSpc>
                <a:spcPts val="4140"/>
              </a:lnSpc>
              <a:spcBef>
                <a:spcPct val="0"/>
              </a:spcBef>
              <a:spcAft>
                <a:spcPts val="0"/>
              </a:spcAft>
              <a:buClrTx/>
              <a:buSzTx/>
              <a:buFontTx/>
              <a:buNone/>
              <a:tabLst/>
              <a:defRPr/>
            </a:pPr>
            <a:r>
              <a:rPr kumimoji="0" lang="es-BO" sz="3000" b="1" i="0" u="none" strike="noStrike" kern="1200" cap="none" spc="294" normalizeH="0" baseline="0" noProof="0" dirty="0">
                <a:ln>
                  <a:noFill/>
                </a:ln>
                <a:solidFill>
                  <a:prstClr val="black"/>
                </a:solidFill>
                <a:effectLst/>
                <a:uLnTx/>
                <a:uFillTx/>
                <a:latin typeface="Calibri"/>
                <a:ea typeface="Times New Roman"/>
                <a:cs typeface="Times New Roman" panose="02020603050405020304" pitchFamily="18" charset="0"/>
                <a:sym typeface="Times New Roman"/>
              </a:rPr>
              <a:t>Competencias del vendedor</a:t>
            </a:r>
          </a:p>
        </p:txBody>
      </p:sp>
      <p:grpSp>
        <p:nvGrpSpPr>
          <p:cNvPr id="37" name="Grupo 36">
            <a:extLst>
              <a:ext uri="{FF2B5EF4-FFF2-40B4-BE49-F238E27FC236}">
                <a16:creationId xmlns:a16="http://schemas.microsoft.com/office/drawing/2014/main" id="{427ADBBC-892D-4D4C-A5C9-BF12104C5649}"/>
              </a:ext>
            </a:extLst>
          </p:cNvPr>
          <p:cNvGrpSpPr/>
          <p:nvPr/>
        </p:nvGrpSpPr>
        <p:grpSpPr>
          <a:xfrm>
            <a:off x="6797311" y="5718681"/>
            <a:ext cx="688176" cy="688605"/>
            <a:chOff x="6406877" y="9441171"/>
            <a:chExt cx="688176" cy="688605"/>
          </a:xfrm>
          <a:solidFill>
            <a:srgbClr val="002060"/>
          </a:solidFill>
        </p:grpSpPr>
        <p:sp>
          <p:nvSpPr>
            <p:cNvPr id="47" name="Freeform 21">
              <a:extLst>
                <a:ext uri="{FF2B5EF4-FFF2-40B4-BE49-F238E27FC236}">
                  <a16:creationId xmlns:a16="http://schemas.microsoft.com/office/drawing/2014/main" id="{D3043872-B290-4789-9BAC-7A67B7E8FF73}"/>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8" name="TextBox 22">
              <a:extLst>
                <a:ext uri="{FF2B5EF4-FFF2-40B4-BE49-F238E27FC236}">
                  <a16:creationId xmlns:a16="http://schemas.microsoft.com/office/drawing/2014/main" id="{66B0BB4E-CBC4-4924-A0F0-6D26828295E6}"/>
                </a:ext>
              </a:extLst>
            </p:cNvPr>
            <p:cNvSpPr txBox="1"/>
            <p:nvPr/>
          </p:nvSpPr>
          <p:spPr>
            <a:xfrm>
              <a:off x="6543766" y="9545842"/>
              <a:ext cx="381000" cy="459581"/>
            </a:xfrm>
            <a:prstGeom prst="rect">
              <a:avLst/>
            </a:prstGeom>
            <a:grpFill/>
          </p:spPr>
          <p:txBody>
            <a:bodyPr lIns="50800" tIns="50800" rIns="50800" bIns="50800" rtlCol="0" anchor="ctr"/>
            <a:lstStyle/>
            <a:p>
              <a:pPr marL="0" marR="0" lvl="0" indent="0" algn="ctr" defTabSz="914400" rtl="0" eaLnBrk="1" fontAlgn="auto" latinLnBrk="0" hangingPunct="1">
                <a:lnSpc>
                  <a:spcPts val="3899"/>
                </a:lnSpc>
                <a:spcBef>
                  <a:spcPts val="0"/>
                </a:spcBef>
                <a:spcAft>
                  <a:spcPts val="0"/>
                </a:spcAft>
                <a:buClrTx/>
                <a:buSzTx/>
                <a:buFontTx/>
                <a:buNone/>
                <a:tabLst/>
                <a:defRPr/>
              </a:pPr>
              <a:r>
                <a:rPr kumimoji="0" lang="en-US" sz="2999" b="0" i="0" u="none" strike="noStrike" kern="1200" cap="none" spc="0" normalizeH="0" baseline="0" noProof="0" dirty="0">
                  <a:ln>
                    <a:noFill/>
                  </a:ln>
                  <a:solidFill>
                    <a:srgbClr val="FFFFFF"/>
                  </a:solidFill>
                  <a:effectLst/>
                  <a:uLnTx/>
                  <a:uFillTx/>
                  <a:latin typeface="Calibri"/>
                  <a:ea typeface="TT Drugs"/>
                  <a:cs typeface="TT Drugs"/>
                  <a:sym typeface="TT Drugs"/>
                </a:rPr>
                <a:t>1</a:t>
              </a:r>
            </a:p>
          </p:txBody>
        </p:sp>
      </p:grpSp>
    </p:spTree>
    <p:extLst>
      <p:ext uri="{BB962C8B-B14F-4D97-AF65-F5344CB8AC3E}">
        <p14:creationId xmlns:p14="http://schemas.microsoft.com/office/powerpoint/2010/main" val="611687667"/>
      </p:ext>
    </p:extLst>
  </p:cSld>
  <p:clrMapOvr>
    <a:masterClrMapping/>
  </p:clrMapOvr>
  <mc:AlternateContent xmlns:mc="http://schemas.openxmlformats.org/markup-compatibility/2006" xmlns:p14="http://schemas.microsoft.com/office/powerpoint/2010/main">
    <mc:Choice Requires="p14">
      <p:transition spd="slow" p14:dur="2000" advTm="2757"/>
    </mc:Choice>
    <mc:Fallback xmlns="">
      <p:transition spd="slow" advTm="2757"/>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EECE1"/>
        </a:solidFill>
        <a:effectLst/>
      </p:bgPr>
    </p:bg>
    <p:spTree>
      <p:nvGrpSpPr>
        <p:cNvPr id="1" name=""/>
        <p:cNvGrpSpPr/>
        <p:nvPr/>
      </p:nvGrpSpPr>
      <p:grpSpPr>
        <a:xfrm>
          <a:off x="0" y="0"/>
          <a:ext cx="0" cy="0"/>
          <a:chOff x="0" y="0"/>
          <a:chExt cx="0" cy="0"/>
        </a:xfrm>
      </p:grpSpPr>
      <p:sp>
        <p:nvSpPr>
          <p:cNvPr id="28" name="TextBox 28"/>
          <p:cNvSpPr txBox="1"/>
          <p:nvPr/>
        </p:nvSpPr>
        <p:spPr>
          <a:xfrm>
            <a:off x="6745418" y="434521"/>
            <a:ext cx="11040095" cy="602088"/>
          </a:xfrm>
          <a:prstGeom prst="rect">
            <a:avLst/>
          </a:prstGeom>
        </p:spPr>
        <p:txBody>
          <a:bodyPr wrap="square" lIns="0" tIns="0" rIns="0" bIns="0" rtlCol="0" anchor="t">
            <a:spAutoFit/>
          </a:bodyPr>
          <a:lstStyle/>
          <a:p>
            <a:pPr marL="0" marR="0" lvl="0" indent="0" algn="l" defTabSz="914400" rtl="0" eaLnBrk="1" fontAlgn="auto" latinLnBrk="0" hangingPunct="1">
              <a:lnSpc>
                <a:spcPts val="4140"/>
              </a:lnSpc>
              <a:spcBef>
                <a:spcPct val="0"/>
              </a:spcBef>
              <a:spcAft>
                <a:spcPts val="0"/>
              </a:spcAft>
              <a:buClrTx/>
              <a:buSzTx/>
              <a:buFontTx/>
              <a:buNone/>
              <a:tabLst/>
              <a:defRPr/>
            </a:pPr>
            <a:r>
              <a:rPr kumimoji="0" lang="es-BO" sz="5400" b="1" i="0" u="none" strike="noStrike" kern="1200" cap="none" spc="294" normalizeH="0" baseline="0" noProof="0" dirty="0">
                <a:ln>
                  <a:noFill/>
                </a:ln>
                <a:solidFill>
                  <a:srgbClr val="002060"/>
                </a:solidFill>
                <a:effectLst/>
                <a:uLnTx/>
                <a:uFillTx/>
                <a:latin typeface="Aharoni" panose="02010803020104030203" pitchFamily="2" charset="-79"/>
                <a:ea typeface="Times New Roman"/>
                <a:cs typeface="Aharoni" panose="02010803020104030203" pitchFamily="2" charset="-79"/>
                <a:sym typeface="Times New Roman"/>
              </a:rPr>
              <a:t>Competencias del vendedor</a:t>
            </a:r>
          </a:p>
        </p:txBody>
      </p:sp>
      <p:sp>
        <p:nvSpPr>
          <p:cNvPr id="29" name="TextBox 29"/>
          <p:cNvSpPr txBox="1"/>
          <p:nvPr/>
        </p:nvSpPr>
        <p:spPr>
          <a:xfrm>
            <a:off x="6745418" y="4745839"/>
            <a:ext cx="5122783" cy="4551695"/>
          </a:xfrm>
          <a:prstGeom prst="rect">
            <a:avLst/>
          </a:prstGeom>
        </p:spPr>
        <p:txBody>
          <a:bodyPr wrap="square" lIns="0" tIns="0" rIns="0" bIns="0" rtlCol="0" anchor="t">
            <a:spAutoFit/>
          </a:bodyPr>
          <a:lstStyle/>
          <a:p>
            <a:pPr marL="0" marR="0" lvl="0" indent="0" algn="l" defTabSz="914400" rtl="0" eaLnBrk="1" fontAlgn="auto" latinLnBrk="0" hangingPunct="1">
              <a:lnSpc>
                <a:spcPts val="3456"/>
              </a:lnSpc>
              <a:spcBef>
                <a:spcPts val="0"/>
              </a:spcBef>
              <a:spcAft>
                <a:spcPts val="0"/>
              </a:spcAft>
              <a:buClrTx/>
              <a:buSzTx/>
              <a:buFontTx/>
              <a:buNone/>
              <a:tabLst/>
              <a:defRPr/>
            </a:pPr>
            <a:r>
              <a:rPr kumimoji="0" lang="es-BO" sz="4000" b="1" i="0" u="none" strike="noStrike" kern="1200" cap="none" spc="59"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Objetivos</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s-BO" sz="2800" b="1" i="0" u="none" strike="noStrike" kern="1200" cap="none" spc="59"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endParaRP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53" normalizeH="0" baseline="0" noProof="0" dirty="0">
                <a:ln>
                  <a:noFill/>
                </a:ln>
                <a:solidFill>
                  <a:srgbClr val="002060"/>
                </a:solidFill>
                <a:effectLst/>
                <a:uLnTx/>
                <a:uFillTx/>
                <a:latin typeface="Calibri"/>
                <a:ea typeface="Times New Roman Bold"/>
                <a:cs typeface="Aharoni" panose="02010803020104030203" pitchFamily="2" charset="-79"/>
                <a:sym typeface="Times New Roman Bold"/>
              </a:rPr>
              <a:t>Desarrollar el perfil del vendedor especializado al enfoque del negocio y a la cultura de la empresa.</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53" normalizeH="0" baseline="0" noProof="0" dirty="0">
                <a:ln>
                  <a:noFill/>
                </a:ln>
                <a:solidFill>
                  <a:srgbClr val="002060"/>
                </a:solidFill>
                <a:effectLst/>
                <a:uLnTx/>
                <a:uFillTx/>
                <a:latin typeface="Calibri"/>
                <a:ea typeface="Times New Roman Bold"/>
                <a:cs typeface="Aharoni" panose="02010803020104030203" pitchFamily="2" charset="-79"/>
                <a:sym typeface="Times New Roman Bold"/>
              </a:rPr>
              <a:t>Identificar las características del vendedor usando la herramienta la ventana de Johari</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53" normalizeH="0" baseline="0" noProof="0" dirty="0">
                <a:ln>
                  <a:noFill/>
                </a:ln>
                <a:solidFill>
                  <a:srgbClr val="002060"/>
                </a:solidFill>
                <a:effectLst/>
                <a:uLnTx/>
                <a:uFillTx/>
                <a:latin typeface="Calibri"/>
                <a:ea typeface="Times New Roman Bold"/>
                <a:cs typeface="Aharoni" panose="02010803020104030203" pitchFamily="2" charset="-79"/>
                <a:sym typeface="Times New Roman Bold"/>
              </a:rPr>
              <a:t>Contar con las características psicológicas de un vendedor</a:t>
            </a:r>
          </a:p>
        </p:txBody>
      </p:sp>
      <p:sp>
        <p:nvSpPr>
          <p:cNvPr id="31" name="TextBox 31"/>
          <p:cNvSpPr txBox="1"/>
          <p:nvPr/>
        </p:nvSpPr>
        <p:spPr>
          <a:xfrm>
            <a:off x="12756384" y="4479322"/>
            <a:ext cx="4903018" cy="5211683"/>
          </a:xfrm>
          <a:prstGeom prst="rect">
            <a:avLst/>
          </a:prstGeom>
        </p:spPr>
        <p:txBody>
          <a:bodyPr wrap="square" lIns="0" tIns="0" rIns="0" bIns="0" rtlCol="0" anchor="t">
            <a:spAutoFit/>
          </a:bodyPr>
          <a:lstStyle/>
          <a:p>
            <a:pPr marL="0" marR="0" lvl="0" indent="0" algn="l" defTabSz="914400" rtl="0" eaLnBrk="1" fontAlgn="auto" latinLnBrk="0" hangingPunct="1">
              <a:lnSpc>
                <a:spcPts val="3150"/>
              </a:lnSpc>
              <a:spcBef>
                <a:spcPts val="0"/>
              </a:spcBef>
              <a:spcAft>
                <a:spcPts val="0"/>
              </a:spcAft>
              <a:buClrTx/>
              <a:buSzTx/>
              <a:buFontTx/>
              <a:buNone/>
              <a:tabLst/>
              <a:defRPr/>
            </a:pPr>
            <a:r>
              <a:rPr kumimoji="0" lang="es-BO" sz="4000" b="1" i="0" u="none" strike="noStrike" kern="1200" cap="none" spc="0"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Temario</a:t>
            </a:r>
          </a:p>
          <a:p>
            <a:pPr marL="0" marR="0" lvl="0" indent="0" algn="l" defTabSz="914400" rtl="0" eaLnBrk="1" fontAlgn="auto" latinLnBrk="0" hangingPunct="1">
              <a:lnSpc>
                <a:spcPts val="3150"/>
              </a:lnSpc>
              <a:spcBef>
                <a:spcPts val="0"/>
              </a:spcBef>
              <a:spcAft>
                <a:spcPts val="0"/>
              </a:spcAft>
              <a:buClrTx/>
              <a:buSzTx/>
              <a:buFontTx/>
              <a:buNone/>
              <a:tabLst/>
              <a:defRPr/>
            </a:pPr>
            <a:endParaRPr kumimoji="0" lang="es-B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Bold"/>
              <a:cs typeface="Times New Roman" panose="02020603050405020304" pitchFamily="18" charset="0"/>
              <a:sym typeface="Times New Roman Bold"/>
            </a:endParaRP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Aharoni" panose="02010803020104030203" pitchFamily="2" charset="-79"/>
                <a:sym typeface="Times New Roman"/>
              </a:rPr>
              <a:t>Ventana de Johari</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Aharoni" panose="02010803020104030203" pitchFamily="2" charset="-79"/>
                <a:sym typeface="Times New Roman"/>
              </a:rPr>
              <a:t>Competencias del vendedor</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Aharoni" panose="02010803020104030203" pitchFamily="2" charset="-79"/>
                <a:sym typeface="Times New Roman"/>
              </a:rPr>
              <a:t>Modelo conductual del vendedor</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Aharoni" panose="02010803020104030203" pitchFamily="2" charset="-79"/>
                <a:sym typeface="Times New Roman"/>
              </a:rPr>
              <a:t>Competencias Psicológicas del Vendedor</a:t>
            </a:r>
          </a:p>
          <a:p>
            <a:pPr marL="194310" marR="0" lvl="1" indent="0" algn="l" defTabSz="914400" rtl="0" eaLnBrk="1" fontAlgn="auto" latinLnBrk="0" hangingPunct="1">
              <a:lnSpc>
                <a:spcPts val="3150"/>
              </a:lnSpc>
              <a:spcBef>
                <a:spcPts val="0"/>
              </a:spcBef>
              <a:spcAft>
                <a:spcPts val="0"/>
              </a:spcAft>
              <a:buClrTx/>
              <a:buSzTx/>
              <a:buFontTx/>
              <a:buNone/>
              <a:tabLst/>
              <a:defRPr/>
            </a:pPr>
            <a:endParaRPr kumimoji="0" lang="es-BO" sz="28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endParaRPr>
          </a:p>
          <a:p>
            <a:pPr marL="0" marR="0" lvl="0" indent="0" algn="l" defTabSz="914400" rtl="0" eaLnBrk="1" fontAlgn="auto" latinLnBrk="0" hangingPunct="1">
              <a:lnSpc>
                <a:spcPts val="3150"/>
              </a:lnSpc>
              <a:spcBef>
                <a:spcPts val="0"/>
              </a:spcBef>
              <a:spcAft>
                <a:spcPts val="0"/>
              </a:spcAft>
              <a:buClrTx/>
              <a:buSzTx/>
              <a:buFontTx/>
              <a:buNone/>
              <a:tabLst/>
              <a:defRPr/>
            </a:pPr>
            <a:r>
              <a:rPr kumimoji="0" lang="es-BO" sz="4000" b="1" i="0" u="none" strike="noStrike" kern="1200" cap="none" spc="0"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Modalidades</a:t>
            </a:r>
          </a:p>
          <a:p>
            <a:pPr marL="0" marR="0" lvl="0" indent="0" algn="l" defTabSz="914400" rtl="0" eaLnBrk="1" fontAlgn="auto" latinLnBrk="0" hangingPunct="1">
              <a:lnSpc>
                <a:spcPts val="315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Bold"/>
              <a:cs typeface="Times New Roman" panose="02020603050405020304" pitchFamily="18" charset="0"/>
              <a:sym typeface="Times New Roman Bold"/>
            </a:endParaRP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Presencial</a:t>
            </a: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Jornada de 6 horas</a:t>
            </a: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Jornada de 8 hora </a:t>
            </a:r>
            <a:endPar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endParaRPr>
          </a:p>
        </p:txBody>
      </p:sp>
      <p:sp>
        <p:nvSpPr>
          <p:cNvPr id="35" name="TextBox 35"/>
          <p:cNvSpPr txBox="1"/>
          <p:nvPr/>
        </p:nvSpPr>
        <p:spPr>
          <a:xfrm>
            <a:off x="6745418" y="1257300"/>
            <a:ext cx="10642829" cy="2769989"/>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BO" sz="3000" b="0" i="0" u="none" strike="noStrike" kern="1200" cap="none" spc="50" normalizeH="0" baseline="0" noProof="0" dirty="0">
                <a:ln>
                  <a:noFill/>
                </a:ln>
                <a:solidFill>
                  <a:srgbClr val="002060"/>
                </a:solidFill>
                <a:effectLst/>
                <a:uLnTx/>
                <a:uFillTx/>
                <a:latin typeface="Calibri"/>
                <a:ea typeface="Kollektif"/>
                <a:cs typeface="Times New Roman" panose="02020603050405020304" pitchFamily="18" charset="0"/>
                <a:sym typeface="Kollektif"/>
              </a:rPr>
              <a:t>Este es un taller que permite desarrollar el perfil del vendedor de la empresa, usando el enfoque de competencias. Estableciendo una herramienta base para que los supervisores de ventas desarrollen en el campo un plan de desarrollo y acompañamiento. Las calificaciones que se dan facilitan la segmentación del talento humanos y generar los ajustes que faciliten la productividad.</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2265464" y="4448149"/>
            <a:ext cx="0" cy="5242856"/>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4" name="Diagrama de flujo: retraso 3">
            <a:extLst>
              <a:ext uri="{FF2B5EF4-FFF2-40B4-BE49-F238E27FC236}">
                <a16:creationId xmlns:a16="http://schemas.microsoft.com/office/drawing/2014/main" id="{E73E2EB4-3759-50B3-4016-2B7A57992322}"/>
              </a:ext>
            </a:extLst>
          </p:cNvPr>
          <p:cNvSpPr/>
          <p:nvPr/>
        </p:nvSpPr>
        <p:spPr>
          <a:xfrm>
            <a:off x="0" y="0"/>
            <a:ext cx="6371952" cy="10287000"/>
          </a:xfrm>
          <a:prstGeom prst="flowChartDelay">
            <a:avLst/>
          </a:prstGeom>
          <a:solidFill>
            <a:srgbClr val="9C9D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6" name="Imagen 5">
            <a:extLst>
              <a:ext uri="{FF2B5EF4-FFF2-40B4-BE49-F238E27FC236}">
                <a16:creationId xmlns:a16="http://schemas.microsoft.com/office/drawing/2014/main" id="{D4511BBF-1FEB-A8DB-918C-FAA3E0FEB61A}"/>
              </a:ext>
            </a:extLst>
          </p:cNvPr>
          <p:cNvPicPr>
            <a:picLocks noChangeAspect="1"/>
          </p:cNvPicPr>
          <p:nvPr/>
        </p:nvPicPr>
        <p:blipFill>
          <a:blip r:embed="rId2">
            <a:extLst>
              <a:ext uri="{28A0092B-C50C-407E-A947-70E740481C1C}">
                <a14:useLocalDpi xmlns:a14="http://schemas.microsoft.com/office/drawing/2010/main" val="0"/>
              </a:ext>
            </a:extLst>
          </a:blip>
          <a:srcRect l="28501" r="25927"/>
          <a:stretch>
            <a:fillRect/>
          </a:stretch>
        </p:blipFill>
        <p:spPr>
          <a:xfrm>
            <a:off x="1" y="1790700"/>
            <a:ext cx="5486400" cy="6759411"/>
          </a:xfrm>
          <a:prstGeom prst="rect">
            <a:avLst/>
          </a:prstGeom>
        </p:spPr>
      </p:pic>
    </p:spTree>
    <p:extLst>
      <p:ext uri="{BB962C8B-B14F-4D97-AF65-F5344CB8AC3E}">
        <p14:creationId xmlns:p14="http://schemas.microsoft.com/office/powerpoint/2010/main" val="3848745081"/>
      </p:ext>
    </p:extLst>
  </p:cSld>
  <p:clrMapOvr>
    <a:masterClrMapping/>
  </p:clrMapOvr>
  <mc:AlternateContent xmlns:mc="http://schemas.openxmlformats.org/markup-compatibility/2006" xmlns:p14="http://schemas.microsoft.com/office/powerpoint/2010/main">
    <mc:Choice Requires="p14">
      <p:transition spd="slow" p14:dur="2000" advTm="4272"/>
    </mc:Choice>
    <mc:Fallback xmlns="">
      <p:transition spd="slow" advTm="4272"/>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EECE1"/>
        </a:solidFill>
        <a:effectLst/>
      </p:bgPr>
    </p:bg>
    <p:spTree>
      <p:nvGrpSpPr>
        <p:cNvPr id="1" name=""/>
        <p:cNvGrpSpPr/>
        <p:nvPr/>
      </p:nvGrpSpPr>
      <p:grpSpPr>
        <a:xfrm>
          <a:off x="0" y="0"/>
          <a:ext cx="0" cy="0"/>
          <a:chOff x="0" y="0"/>
          <a:chExt cx="0" cy="0"/>
        </a:xfrm>
      </p:grpSpPr>
      <p:sp>
        <p:nvSpPr>
          <p:cNvPr id="28" name="TextBox 28"/>
          <p:cNvSpPr txBox="1"/>
          <p:nvPr/>
        </p:nvSpPr>
        <p:spPr>
          <a:xfrm>
            <a:off x="6705599" y="302147"/>
            <a:ext cx="9201201" cy="166199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BO" sz="5400" b="1" i="0" u="none" strike="noStrike" kern="1200" cap="none" spc="294" normalizeH="0" baseline="0" noProof="0" dirty="0">
                <a:ln>
                  <a:noFill/>
                </a:ln>
                <a:solidFill>
                  <a:srgbClr val="002060"/>
                </a:solidFill>
                <a:effectLst/>
                <a:uLnTx/>
                <a:uFillTx/>
                <a:latin typeface="Aharoni" panose="02010803020104030203" pitchFamily="2" charset="-79"/>
                <a:ea typeface="Times New Roman"/>
                <a:cs typeface="Aharoni" panose="02010803020104030203" pitchFamily="2" charset="-79"/>
                <a:sym typeface="Times New Roman"/>
              </a:rPr>
              <a:t>Negociación por análisis transaccional </a:t>
            </a:r>
          </a:p>
        </p:txBody>
      </p:sp>
      <p:sp>
        <p:nvSpPr>
          <p:cNvPr id="29" name="TextBox 29"/>
          <p:cNvSpPr txBox="1"/>
          <p:nvPr/>
        </p:nvSpPr>
        <p:spPr>
          <a:xfrm>
            <a:off x="6705599" y="5171377"/>
            <a:ext cx="5056378" cy="4551695"/>
          </a:xfrm>
          <a:prstGeom prst="rect">
            <a:avLst/>
          </a:prstGeom>
        </p:spPr>
        <p:txBody>
          <a:bodyPr wrap="square" lIns="0" tIns="0" rIns="0" bIns="0" rtlCol="0" anchor="t">
            <a:spAutoFit/>
          </a:bodyPr>
          <a:lstStyle/>
          <a:p>
            <a:pPr marL="0" marR="0" lvl="0" indent="0" algn="l" defTabSz="914400" rtl="0" eaLnBrk="1" fontAlgn="auto" latinLnBrk="0" hangingPunct="1">
              <a:lnSpc>
                <a:spcPts val="3456"/>
              </a:lnSpc>
              <a:spcBef>
                <a:spcPts val="0"/>
              </a:spcBef>
              <a:spcAft>
                <a:spcPts val="0"/>
              </a:spcAft>
              <a:buClrTx/>
              <a:buSzTx/>
              <a:buFontTx/>
              <a:buNone/>
              <a:tabLst/>
              <a:defRPr/>
            </a:pPr>
            <a:r>
              <a:rPr kumimoji="0" lang="es-BO" sz="4000" b="1" i="0" u="none" strike="noStrike" kern="1200" cap="none" spc="59"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Objetivos</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s-BO" sz="2800" b="1" i="0" u="none" strike="noStrike" kern="1200" cap="none" spc="59"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endParaRP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53"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rPr>
              <a:t>Aprender a utilizar la técnica de análisis transaccional en la forma de abordar y negociar con los clientes</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53"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rPr>
              <a:t>Ubicar los momentos claves en la negociación.</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53"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rPr>
              <a:t>Poder predecir el alcance de los pasos que acercan a al cierre de una venta </a:t>
            </a:r>
          </a:p>
        </p:txBody>
      </p:sp>
      <p:sp>
        <p:nvSpPr>
          <p:cNvPr id="31" name="TextBox 31"/>
          <p:cNvSpPr txBox="1"/>
          <p:nvPr/>
        </p:nvSpPr>
        <p:spPr>
          <a:xfrm>
            <a:off x="12649200" y="4317900"/>
            <a:ext cx="5091989" cy="5806718"/>
          </a:xfrm>
          <a:prstGeom prst="rect">
            <a:avLst/>
          </a:prstGeom>
        </p:spPr>
        <p:txBody>
          <a:bodyPr wrap="square" lIns="0" tIns="0" rIns="0" bIns="0" rtlCol="0" anchor="t">
            <a:spAutoFit/>
          </a:bodyPr>
          <a:lstStyle/>
          <a:p>
            <a:pPr marL="0" marR="0" lvl="0" indent="0" algn="l" defTabSz="914400" rtl="0" eaLnBrk="1" fontAlgn="auto" latinLnBrk="0" hangingPunct="1">
              <a:lnSpc>
                <a:spcPts val="3150"/>
              </a:lnSpc>
              <a:spcBef>
                <a:spcPts val="0"/>
              </a:spcBef>
              <a:spcAft>
                <a:spcPts val="0"/>
              </a:spcAft>
              <a:buClrTx/>
              <a:buSzTx/>
              <a:buFontTx/>
              <a:buNone/>
              <a:tabLst/>
              <a:defRPr/>
            </a:pPr>
            <a:r>
              <a:rPr kumimoji="0" lang="es-BO" sz="4000" b="1" i="0" u="none" strike="noStrike" kern="1200" cap="none" spc="0"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Temario</a:t>
            </a:r>
          </a:p>
          <a:p>
            <a:pPr marL="0" marR="0" lvl="0" indent="0" algn="l" defTabSz="914400" rtl="0" eaLnBrk="1" fontAlgn="auto" latinLnBrk="0" hangingPunct="1">
              <a:lnSpc>
                <a:spcPts val="3150"/>
              </a:lnSpc>
              <a:spcBef>
                <a:spcPts val="0"/>
              </a:spcBef>
              <a:spcAft>
                <a:spcPts val="0"/>
              </a:spcAft>
              <a:buClrTx/>
              <a:buSzTx/>
              <a:buFontTx/>
              <a:buNone/>
              <a:tabLst/>
              <a:defRPr/>
            </a:pPr>
            <a:endParaRPr kumimoji="0" lang="es-B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Bold"/>
              <a:cs typeface="Times New Roman" panose="02020603050405020304" pitchFamily="18" charset="0"/>
              <a:sym typeface="Times New Roman Bold"/>
            </a:endParaRP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Posiciones de transacción en el Análisis Transaccional</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Relación Vendedor - Cliente</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Estrategia de venta según estado del Yo del Cliente</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Relaciones complementarias </a:t>
            </a:r>
          </a:p>
          <a:p>
            <a:pPr marL="194310" marR="0" lvl="1" indent="0" algn="l" defTabSz="914400" rtl="0" eaLnBrk="1" fontAlgn="auto" latinLnBrk="0" hangingPunct="1">
              <a:lnSpc>
                <a:spcPts val="3150"/>
              </a:lnSpc>
              <a:spcBef>
                <a:spcPts val="0"/>
              </a:spcBef>
              <a:spcAft>
                <a:spcPts val="0"/>
              </a:spcAft>
              <a:buClrTx/>
              <a:buSzTx/>
              <a:buFontTx/>
              <a:buNone/>
              <a:tabLst/>
              <a:defRPr/>
            </a:pPr>
            <a:endParaRPr kumimoji="0" lang="es-BO" sz="28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endParaRPr>
          </a:p>
          <a:p>
            <a:pPr marL="0" marR="0" lvl="0" indent="0" algn="l" defTabSz="914400" rtl="0" eaLnBrk="1" fontAlgn="auto" latinLnBrk="0" hangingPunct="1">
              <a:lnSpc>
                <a:spcPts val="3150"/>
              </a:lnSpc>
              <a:spcBef>
                <a:spcPts val="0"/>
              </a:spcBef>
              <a:spcAft>
                <a:spcPts val="0"/>
              </a:spcAft>
              <a:buClrTx/>
              <a:buSzTx/>
              <a:buFontTx/>
              <a:buNone/>
              <a:tabLst/>
              <a:defRPr/>
            </a:pPr>
            <a:r>
              <a:rPr kumimoji="0" lang="es-BO" sz="4000" b="1" i="0" u="none" strike="noStrike" kern="1200" cap="none" spc="0"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Modalidades</a:t>
            </a:r>
          </a:p>
          <a:p>
            <a:pPr marL="0" marR="0" lvl="0" indent="0" algn="l" defTabSz="914400" rtl="0" eaLnBrk="1" fontAlgn="auto" latinLnBrk="0" hangingPunct="1">
              <a:lnSpc>
                <a:spcPts val="315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Bold"/>
              <a:cs typeface="Times New Roman" panose="02020603050405020304" pitchFamily="18" charset="0"/>
              <a:sym typeface="Times New Roman Bold"/>
            </a:endParaRP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Presencial</a:t>
            </a: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Jornada de 6 horas</a:t>
            </a: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Jornada de 8 hora </a:t>
            </a:r>
            <a:endPar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endParaRPr>
          </a:p>
        </p:txBody>
      </p:sp>
      <p:sp>
        <p:nvSpPr>
          <p:cNvPr id="35" name="TextBox 35"/>
          <p:cNvSpPr txBox="1"/>
          <p:nvPr/>
        </p:nvSpPr>
        <p:spPr>
          <a:xfrm>
            <a:off x="6705599" y="2011935"/>
            <a:ext cx="10536731" cy="2308324"/>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BO" sz="3000" b="0" i="0" u="none" strike="noStrike" kern="1200" cap="none" spc="50" normalizeH="0" baseline="0" noProof="0" dirty="0">
                <a:ln>
                  <a:noFill/>
                </a:ln>
                <a:solidFill>
                  <a:srgbClr val="002060"/>
                </a:solidFill>
                <a:effectLst/>
                <a:uLnTx/>
                <a:uFillTx/>
                <a:latin typeface="Calibri"/>
                <a:ea typeface="Kollektif"/>
                <a:cs typeface="Times New Roman" panose="02020603050405020304" pitchFamily="18" charset="0"/>
                <a:sym typeface="Kollektif"/>
              </a:rPr>
              <a:t>Este módulo se basa en el uso de una metodología de interacción transaccional, que facilita el desarrollo de las habilidades de persuasión para el cierre de venta.  El participante aprenderá a anticipar comportamientos del comprador que le facilitará un abordaje inteligente </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2115800" y="4533900"/>
            <a:ext cx="0" cy="5006714"/>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8" name="Diagrama de flujo: retraso 7">
            <a:extLst>
              <a:ext uri="{FF2B5EF4-FFF2-40B4-BE49-F238E27FC236}">
                <a16:creationId xmlns:a16="http://schemas.microsoft.com/office/drawing/2014/main" id="{5F3079A1-E8E4-4EB1-B019-29DE5416DB70}"/>
              </a:ext>
            </a:extLst>
          </p:cNvPr>
          <p:cNvSpPr/>
          <p:nvPr/>
        </p:nvSpPr>
        <p:spPr>
          <a:xfrm>
            <a:off x="-20176" y="0"/>
            <a:ext cx="6371952" cy="10287000"/>
          </a:xfrm>
          <a:prstGeom prst="flowChartDelay">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78435771"/>
      </p:ext>
    </p:extLst>
  </p:cSld>
  <p:clrMapOvr>
    <a:masterClrMapping/>
  </p:clrMapOvr>
  <mc:AlternateContent xmlns:mc="http://schemas.openxmlformats.org/markup-compatibility/2006" xmlns:p14="http://schemas.microsoft.com/office/powerpoint/2010/main">
    <mc:Choice Requires="p14">
      <p:transition spd="slow" p14:dur="2000" advTm="3326"/>
    </mc:Choice>
    <mc:Fallback xmlns="">
      <p:transition spd="slow" advTm="3326"/>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EEECE1"/>
        </a:solidFill>
        <a:effectLst/>
      </p:bgPr>
    </p:bg>
    <p:spTree>
      <p:nvGrpSpPr>
        <p:cNvPr id="1" name=""/>
        <p:cNvGrpSpPr/>
        <p:nvPr/>
      </p:nvGrpSpPr>
      <p:grpSpPr>
        <a:xfrm>
          <a:off x="0" y="0"/>
          <a:ext cx="0" cy="0"/>
          <a:chOff x="0" y="0"/>
          <a:chExt cx="0" cy="0"/>
        </a:xfrm>
      </p:grpSpPr>
      <p:sp>
        <p:nvSpPr>
          <p:cNvPr id="28" name="TextBox 28"/>
          <p:cNvSpPr txBox="1"/>
          <p:nvPr/>
        </p:nvSpPr>
        <p:spPr>
          <a:xfrm>
            <a:off x="6656178" y="546410"/>
            <a:ext cx="7217725" cy="602088"/>
          </a:xfrm>
          <a:prstGeom prst="rect">
            <a:avLst/>
          </a:prstGeom>
        </p:spPr>
        <p:txBody>
          <a:bodyPr wrap="square" lIns="0" tIns="0" rIns="0" bIns="0" rtlCol="0" anchor="t">
            <a:spAutoFit/>
          </a:bodyPr>
          <a:lstStyle/>
          <a:p>
            <a:pPr marL="0" marR="0" lvl="0" indent="0" algn="l" defTabSz="914400" rtl="0" eaLnBrk="1" fontAlgn="auto" latinLnBrk="0" hangingPunct="1">
              <a:lnSpc>
                <a:spcPts val="4140"/>
              </a:lnSpc>
              <a:spcBef>
                <a:spcPct val="0"/>
              </a:spcBef>
              <a:spcAft>
                <a:spcPts val="0"/>
              </a:spcAft>
              <a:buClrTx/>
              <a:buSzTx/>
              <a:buFontTx/>
              <a:buNone/>
              <a:tabLst/>
              <a:defRPr/>
            </a:pPr>
            <a:r>
              <a:rPr kumimoji="0" lang="es-BO" sz="5400" b="1" i="0" u="none" strike="noStrike" kern="1200" cap="none" spc="294" normalizeH="0" baseline="0" noProof="0" dirty="0">
                <a:ln>
                  <a:noFill/>
                </a:ln>
                <a:solidFill>
                  <a:srgbClr val="002060"/>
                </a:solidFill>
                <a:effectLst/>
                <a:uLnTx/>
                <a:uFillTx/>
                <a:latin typeface="Aharoni" panose="02010803020104030203" pitchFamily="2" charset="-79"/>
                <a:ea typeface="Times New Roman"/>
                <a:cs typeface="Aharoni" panose="02010803020104030203" pitchFamily="2" charset="-79"/>
                <a:sym typeface="Times New Roman"/>
              </a:rPr>
              <a:t>Proceso de venta</a:t>
            </a:r>
          </a:p>
        </p:txBody>
      </p:sp>
      <p:sp>
        <p:nvSpPr>
          <p:cNvPr id="29" name="TextBox 29"/>
          <p:cNvSpPr txBox="1"/>
          <p:nvPr/>
        </p:nvSpPr>
        <p:spPr>
          <a:xfrm>
            <a:off x="6656178" y="4293870"/>
            <a:ext cx="5002421" cy="4962064"/>
          </a:xfrm>
          <a:prstGeom prst="rect">
            <a:avLst/>
          </a:prstGeom>
        </p:spPr>
        <p:txBody>
          <a:bodyPr wrap="square" lIns="0" tIns="0" rIns="0" bIns="0" rtlCol="0" anchor="t">
            <a:spAutoFit/>
          </a:bodyPr>
          <a:lstStyle/>
          <a:p>
            <a:pPr marL="0" marR="0" lvl="0" indent="0" algn="l" defTabSz="914400" rtl="0" eaLnBrk="1" fontAlgn="auto" latinLnBrk="0" hangingPunct="1">
              <a:lnSpc>
                <a:spcPts val="3456"/>
              </a:lnSpc>
              <a:spcBef>
                <a:spcPts val="0"/>
              </a:spcBef>
              <a:spcAft>
                <a:spcPts val="0"/>
              </a:spcAft>
              <a:buClrTx/>
              <a:buSzTx/>
              <a:buFontTx/>
              <a:buNone/>
              <a:tabLst/>
              <a:defRPr/>
            </a:pPr>
            <a:r>
              <a:rPr kumimoji="0" lang="es-BO" sz="4000" b="1" i="0" u="none" strike="noStrike" kern="1200" cap="none" spc="59"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Objetivos</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s-BO" sz="2800" b="1" i="0" u="none" strike="noStrike" kern="1200" cap="none" spc="59"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endParaRP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53"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rPr>
              <a:t>Comprender los momentos de la verdad en el proceso de venta, como actuación dirigida por el asesor de venta; ubicando oportunidades y estandarizando el modelo conductual</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53"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rPr>
              <a:t>Generar una herramienta elaborado por los participantes que permita homogenizar la actuación</a:t>
            </a:r>
          </a:p>
        </p:txBody>
      </p:sp>
      <p:sp>
        <p:nvSpPr>
          <p:cNvPr id="31" name="TextBox 31"/>
          <p:cNvSpPr txBox="1"/>
          <p:nvPr/>
        </p:nvSpPr>
        <p:spPr>
          <a:xfrm>
            <a:off x="12344400" y="4293870"/>
            <a:ext cx="6090927" cy="5806718"/>
          </a:xfrm>
          <a:prstGeom prst="rect">
            <a:avLst/>
          </a:prstGeom>
        </p:spPr>
        <p:txBody>
          <a:bodyPr wrap="square" lIns="0" tIns="0" rIns="0" bIns="0" rtlCol="0" anchor="t">
            <a:spAutoFit/>
          </a:bodyPr>
          <a:lstStyle/>
          <a:p>
            <a:pPr marL="0" marR="0" lvl="0" indent="0" algn="l" defTabSz="914400" rtl="0" eaLnBrk="1" fontAlgn="auto" latinLnBrk="0" hangingPunct="1">
              <a:lnSpc>
                <a:spcPts val="3150"/>
              </a:lnSpc>
              <a:spcBef>
                <a:spcPts val="0"/>
              </a:spcBef>
              <a:spcAft>
                <a:spcPts val="0"/>
              </a:spcAft>
              <a:buClrTx/>
              <a:buSzTx/>
              <a:buFontTx/>
              <a:buNone/>
              <a:tabLst/>
              <a:defRPr/>
            </a:pPr>
            <a:r>
              <a:rPr kumimoji="0" lang="es-BO" sz="4000" b="1" i="0" u="none" strike="noStrike" kern="1200" cap="none" spc="0"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Temario</a:t>
            </a:r>
          </a:p>
          <a:p>
            <a:pPr marL="0" marR="0" lvl="0" indent="0" algn="l" defTabSz="914400" rtl="0" eaLnBrk="1" fontAlgn="auto" latinLnBrk="0" hangingPunct="1">
              <a:lnSpc>
                <a:spcPts val="3150"/>
              </a:lnSpc>
              <a:spcBef>
                <a:spcPts val="0"/>
              </a:spcBef>
              <a:spcAft>
                <a:spcPts val="0"/>
              </a:spcAft>
              <a:buClrTx/>
              <a:buSzTx/>
              <a:buFontTx/>
              <a:buNone/>
              <a:tabLst/>
              <a:defRPr/>
            </a:pPr>
            <a:endParaRPr kumimoji="0" lang="es-B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Bold"/>
              <a:cs typeface="Times New Roman" panose="02020603050405020304" pitchFamily="18" charset="0"/>
              <a:sym typeface="Times New Roman Bold"/>
            </a:endParaRP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Momentos de la verdad</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Capacidad de </a:t>
            </a:r>
            <a:r>
              <a:rPr kumimoji="0" lang="es-BO" sz="2400" b="0" i="0" u="none" strike="noStrike" kern="1200" cap="none" spc="0" normalizeH="0" baseline="0" noProof="0" dirty="0" err="1">
                <a:ln>
                  <a:noFill/>
                </a:ln>
                <a:solidFill>
                  <a:srgbClr val="002060"/>
                </a:solidFill>
                <a:effectLst/>
                <a:uLnTx/>
                <a:uFillTx/>
                <a:latin typeface="Calibri"/>
                <a:ea typeface="Times New Roman"/>
                <a:cs typeface="Times New Roman" panose="02020603050405020304" pitchFamily="18" charset="0"/>
                <a:sym typeface="Times New Roman"/>
              </a:rPr>
              <a:t>Insight</a:t>
            </a: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 </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El proceso de ventas/ Buenas y malas prácticas </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Evaluación del proceso de ventas cara a cara</a:t>
            </a:r>
          </a:p>
          <a:p>
            <a:pPr marL="194310" marR="0" lvl="1" indent="0" algn="l" defTabSz="914400" rtl="0" eaLnBrk="1" fontAlgn="auto" latinLnBrk="0" hangingPunct="1">
              <a:lnSpc>
                <a:spcPts val="3150"/>
              </a:lnSpc>
              <a:spcBef>
                <a:spcPts val="0"/>
              </a:spcBef>
              <a:spcAft>
                <a:spcPts val="0"/>
              </a:spcAft>
              <a:buClrTx/>
              <a:buSzTx/>
              <a:buFontTx/>
              <a:buNone/>
              <a:tabLst/>
              <a:defRPr/>
            </a:pPr>
            <a:endParaRPr kumimoji="0" lang="es-BO" sz="28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endParaRPr>
          </a:p>
          <a:p>
            <a:pPr marL="0" marR="0" lvl="0" indent="0" algn="l" defTabSz="914400" rtl="0" eaLnBrk="1" fontAlgn="auto" latinLnBrk="0" hangingPunct="1">
              <a:lnSpc>
                <a:spcPts val="3150"/>
              </a:lnSpc>
              <a:spcBef>
                <a:spcPts val="0"/>
              </a:spcBef>
              <a:spcAft>
                <a:spcPts val="0"/>
              </a:spcAft>
              <a:buClrTx/>
              <a:buSzTx/>
              <a:buFontTx/>
              <a:buNone/>
              <a:tabLst/>
              <a:defRPr/>
            </a:pPr>
            <a:r>
              <a:rPr kumimoji="0" lang="es-BO" sz="4000" b="1" i="0" u="none" strike="noStrike" kern="1200" cap="none" spc="0"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Modalidades</a:t>
            </a:r>
          </a:p>
          <a:p>
            <a:pPr marL="0" marR="0" lvl="0" indent="0" algn="l" defTabSz="914400" rtl="0" eaLnBrk="1" fontAlgn="auto" latinLnBrk="0" hangingPunct="1">
              <a:lnSpc>
                <a:spcPts val="315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Bold"/>
              <a:cs typeface="Times New Roman" panose="02020603050405020304" pitchFamily="18" charset="0"/>
              <a:sym typeface="Times New Roman Bold"/>
            </a:endParaRP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Presencial</a:t>
            </a: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Jornada de 6 horas</a:t>
            </a: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Jornada de 8 hora </a:t>
            </a:r>
            <a:endPar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endParaRPr>
          </a:p>
        </p:txBody>
      </p:sp>
      <p:sp>
        <p:nvSpPr>
          <p:cNvPr id="35" name="TextBox 35"/>
          <p:cNvSpPr txBox="1"/>
          <p:nvPr/>
        </p:nvSpPr>
        <p:spPr>
          <a:xfrm>
            <a:off x="6656178" y="1148498"/>
            <a:ext cx="11066493" cy="2769989"/>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BO" sz="3000" b="0" i="0" u="none" strike="noStrike" kern="1200" cap="none" spc="50" normalizeH="0" baseline="0" noProof="0" dirty="0">
                <a:ln>
                  <a:noFill/>
                </a:ln>
                <a:solidFill>
                  <a:srgbClr val="002060"/>
                </a:solidFill>
                <a:effectLst/>
                <a:uLnTx/>
                <a:uFillTx/>
                <a:latin typeface="Calibri"/>
                <a:ea typeface="Kollektif"/>
                <a:cs typeface="Times New Roman" panose="02020603050405020304" pitchFamily="18" charset="0"/>
                <a:sym typeface="Kollektif"/>
              </a:rPr>
              <a:t>Permite conductualmente mejorar las probabilidades de cierre y comprender mejor el producto en su totalidad. Buscamos aprender a desarrollar una venta desde la perspectiva del cliente no del vendedor. El proceso de venta es clave para comprender como cada paso suma a la experiencia del cliente lo cual suma al valor del producto o lo devalúa.</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1963400" y="3918487"/>
            <a:ext cx="0" cy="5936724"/>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8" name="Diagrama de flujo: retraso 7">
            <a:extLst>
              <a:ext uri="{FF2B5EF4-FFF2-40B4-BE49-F238E27FC236}">
                <a16:creationId xmlns:a16="http://schemas.microsoft.com/office/drawing/2014/main" id="{CFE1DA59-4246-4A94-96CB-A2E952C7E905}"/>
              </a:ext>
            </a:extLst>
          </p:cNvPr>
          <p:cNvSpPr/>
          <p:nvPr/>
        </p:nvSpPr>
        <p:spPr>
          <a:xfrm>
            <a:off x="0" y="0"/>
            <a:ext cx="6371952" cy="10287000"/>
          </a:xfrm>
          <a:prstGeom prst="flowChartDelay">
            <a:avLst/>
          </a:prstGeom>
          <a:solidFill>
            <a:srgbClr val="AEC2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7" name="Imagen 6">
            <a:extLst>
              <a:ext uri="{FF2B5EF4-FFF2-40B4-BE49-F238E27FC236}">
                <a16:creationId xmlns:a16="http://schemas.microsoft.com/office/drawing/2014/main" id="{88DF99B0-9A72-4E53-B846-57C15507C365}"/>
              </a:ext>
            </a:extLst>
          </p:cNvPr>
          <p:cNvPicPr>
            <a:picLocks noChangeAspect="1"/>
          </p:cNvPicPr>
          <p:nvPr/>
        </p:nvPicPr>
        <p:blipFill rotWithShape="1">
          <a:blip r:embed="rId2">
            <a:extLst>
              <a:ext uri="{28A0092B-C50C-407E-A947-70E740481C1C}">
                <a14:useLocalDpi xmlns:a14="http://schemas.microsoft.com/office/drawing/2010/main" val="0"/>
              </a:ext>
            </a:extLst>
          </a:blip>
          <a:srcRect l="8334" r="19666"/>
          <a:stretch/>
        </p:blipFill>
        <p:spPr>
          <a:xfrm>
            <a:off x="0" y="1682115"/>
            <a:ext cx="5509591" cy="6922770"/>
          </a:xfrm>
          <a:prstGeom prst="rect">
            <a:avLst/>
          </a:prstGeom>
        </p:spPr>
      </p:pic>
    </p:spTree>
    <p:extLst>
      <p:ext uri="{BB962C8B-B14F-4D97-AF65-F5344CB8AC3E}">
        <p14:creationId xmlns:p14="http://schemas.microsoft.com/office/powerpoint/2010/main" val="1301471660"/>
      </p:ext>
    </p:extLst>
  </p:cSld>
  <p:clrMapOvr>
    <a:masterClrMapping/>
  </p:clrMapOvr>
  <mc:AlternateContent xmlns:mc="http://schemas.openxmlformats.org/markup-compatibility/2006" xmlns:p14="http://schemas.microsoft.com/office/powerpoint/2010/main">
    <mc:Choice Requires="p14">
      <p:transition spd="slow" p14:dur="2000" advTm="3227"/>
    </mc:Choice>
    <mc:Fallback xmlns="">
      <p:transition spd="slow" advTm="3227"/>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EEECE1"/>
        </a:solidFill>
        <a:effectLst/>
      </p:bgPr>
    </p:bg>
    <p:spTree>
      <p:nvGrpSpPr>
        <p:cNvPr id="1" name=""/>
        <p:cNvGrpSpPr/>
        <p:nvPr/>
      </p:nvGrpSpPr>
      <p:grpSpPr>
        <a:xfrm>
          <a:off x="0" y="0"/>
          <a:ext cx="0" cy="0"/>
          <a:chOff x="0" y="0"/>
          <a:chExt cx="0" cy="0"/>
        </a:xfrm>
      </p:grpSpPr>
      <p:sp>
        <p:nvSpPr>
          <p:cNvPr id="28" name="TextBox 28"/>
          <p:cNvSpPr txBox="1"/>
          <p:nvPr/>
        </p:nvSpPr>
        <p:spPr>
          <a:xfrm>
            <a:off x="6781801" y="470064"/>
            <a:ext cx="7217725" cy="602088"/>
          </a:xfrm>
          <a:prstGeom prst="rect">
            <a:avLst/>
          </a:prstGeom>
        </p:spPr>
        <p:txBody>
          <a:bodyPr wrap="square" lIns="0" tIns="0" rIns="0" bIns="0" rtlCol="0" anchor="t">
            <a:spAutoFit/>
          </a:bodyPr>
          <a:lstStyle/>
          <a:p>
            <a:pPr marL="0" marR="0" lvl="0" indent="0" algn="l" defTabSz="914400" rtl="0" eaLnBrk="1" fontAlgn="auto" latinLnBrk="0" hangingPunct="1">
              <a:lnSpc>
                <a:spcPts val="4140"/>
              </a:lnSpc>
              <a:spcBef>
                <a:spcPct val="0"/>
              </a:spcBef>
              <a:spcAft>
                <a:spcPts val="0"/>
              </a:spcAft>
              <a:buClrTx/>
              <a:buSzTx/>
              <a:buFontTx/>
              <a:buNone/>
              <a:tabLst/>
              <a:defRPr/>
            </a:pPr>
            <a:r>
              <a:rPr kumimoji="0" lang="es-BO" sz="5400" b="1" i="0" u="none" strike="noStrike" kern="1200" cap="none" spc="294" normalizeH="0" baseline="0" noProof="0" dirty="0">
                <a:ln>
                  <a:noFill/>
                </a:ln>
                <a:solidFill>
                  <a:srgbClr val="002060"/>
                </a:solidFill>
                <a:effectLst/>
                <a:uLnTx/>
                <a:uFillTx/>
                <a:latin typeface="Aharoni" panose="02010803020104030203" pitchFamily="2" charset="-79"/>
                <a:ea typeface="Times New Roman"/>
                <a:cs typeface="Aharoni" panose="02010803020104030203" pitchFamily="2" charset="-79"/>
                <a:sym typeface="Times New Roman"/>
              </a:rPr>
              <a:t>Atención al cliente</a:t>
            </a:r>
          </a:p>
        </p:txBody>
      </p:sp>
      <p:sp>
        <p:nvSpPr>
          <p:cNvPr id="29" name="TextBox 29"/>
          <p:cNvSpPr txBox="1"/>
          <p:nvPr/>
        </p:nvSpPr>
        <p:spPr>
          <a:xfrm>
            <a:off x="6779649" y="4481765"/>
            <a:ext cx="5088554" cy="5372433"/>
          </a:xfrm>
          <a:prstGeom prst="rect">
            <a:avLst/>
          </a:prstGeom>
        </p:spPr>
        <p:txBody>
          <a:bodyPr wrap="square" lIns="0" tIns="0" rIns="0" bIns="0" rtlCol="0" anchor="t">
            <a:spAutoFit/>
          </a:bodyPr>
          <a:lstStyle/>
          <a:p>
            <a:pPr marL="0" marR="0" lvl="0" indent="0" algn="l" defTabSz="914400" rtl="0" eaLnBrk="1" fontAlgn="auto" latinLnBrk="0" hangingPunct="1">
              <a:lnSpc>
                <a:spcPts val="3456"/>
              </a:lnSpc>
              <a:spcBef>
                <a:spcPts val="0"/>
              </a:spcBef>
              <a:spcAft>
                <a:spcPts val="0"/>
              </a:spcAft>
              <a:buClrTx/>
              <a:buSzTx/>
              <a:buFontTx/>
              <a:buNone/>
              <a:tabLst/>
              <a:defRPr/>
            </a:pPr>
            <a:r>
              <a:rPr kumimoji="0" lang="es-BO" sz="4000" b="1" i="0" u="none" strike="noStrike" kern="1200" cap="none" spc="59"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Objetivos</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s-BO" sz="2800" b="1" i="0" u="none" strike="noStrike" kern="1200" cap="none" spc="59"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endParaRP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53"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rPr>
              <a:t>Comprender cómo los Buenos Modales repercuten en la atención al cliente</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53"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rPr>
              <a:t>Usar la Cordialidad como Herramienta de Atención al Cliente</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53"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rPr>
              <a:t>Aprender a usar la Imagen Personal como medio de influencia </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53"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rPr>
              <a:t>Aprender a establecer una Atención Personalizada</a:t>
            </a:r>
          </a:p>
        </p:txBody>
      </p:sp>
      <p:sp>
        <p:nvSpPr>
          <p:cNvPr id="31" name="TextBox 31"/>
          <p:cNvSpPr txBox="1"/>
          <p:nvPr/>
        </p:nvSpPr>
        <p:spPr>
          <a:xfrm>
            <a:off x="12878061" y="4481765"/>
            <a:ext cx="4822922" cy="5396349"/>
          </a:xfrm>
          <a:prstGeom prst="rect">
            <a:avLst/>
          </a:prstGeom>
        </p:spPr>
        <p:txBody>
          <a:bodyPr wrap="square" lIns="0" tIns="0" rIns="0" bIns="0" rtlCol="0" anchor="t">
            <a:spAutoFit/>
          </a:bodyPr>
          <a:lstStyle/>
          <a:p>
            <a:pPr marL="0" marR="0" lvl="0" indent="0" algn="l" defTabSz="914400" rtl="0" eaLnBrk="1" fontAlgn="auto" latinLnBrk="0" hangingPunct="1">
              <a:lnSpc>
                <a:spcPts val="3150"/>
              </a:lnSpc>
              <a:spcBef>
                <a:spcPts val="0"/>
              </a:spcBef>
              <a:spcAft>
                <a:spcPts val="0"/>
              </a:spcAft>
              <a:buClrTx/>
              <a:buSzTx/>
              <a:buFontTx/>
              <a:buNone/>
              <a:tabLst/>
              <a:defRPr/>
            </a:pPr>
            <a:r>
              <a:rPr kumimoji="0" lang="es-BO" sz="4000" b="1" i="0" u="none" strike="noStrike" kern="1200" cap="none" spc="0"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Temario</a:t>
            </a:r>
          </a:p>
          <a:p>
            <a:pPr marL="0" marR="0" lvl="0" indent="0" algn="l" defTabSz="914400" rtl="0" eaLnBrk="1" fontAlgn="auto" latinLnBrk="0" hangingPunct="1">
              <a:lnSpc>
                <a:spcPts val="3150"/>
              </a:lnSpc>
              <a:spcBef>
                <a:spcPts val="0"/>
              </a:spcBef>
              <a:spcAft>
                <a:spcPts val="0"/>
              </a:spcAft>
              <a:buClrTx/>
              <a:buSzTx/>
              <a:buFontTx/>
              <a:buNone/>
              <a:tabLst/>
              <a:defRPr/>
            </a:pPr>
            <a:endParaRPr kumimoji="0" lang="es-B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Bold"/>
              <a:cs typeface="Times New Roman" panose="02020603050405020304" pitchFamily="18" charset="0"/>
              <a:sym typeface="Times New Roman Bold"/>
            </a:endParaRP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Cordialidad</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Protocolos de atención</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Buenos modales</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La imagen en la atención</a:t>
            </a:r>
          </a:p>
          <a:p>
            <a:pPr marL="651510" marR="0" lvl="1" indent="-45720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Impacto personal</a:t>
            </a:r>
          </a:p>
          <a:p>
            <a:pPr marL="194310" marR="0" lvl="1" indent="0" algn="l" defTabSz="914400" rtl="0" eaLnBrk="1" fontAlgn="auto" latinLnBrk="0" hangingPunct="1">
              <a:lnSpc>
                <a:spcPts val="3150"/>
              </a:lnSpc>
              <a:spcBef>
                <a:spcPts val="0"/>
              </a:spcBef>
              <a:spcAft>
                <a:spcPts val="0"/>
              </a:spcAft>
              <a:buClrTx/>
              <a:buSzTx/>
              <a:buFontTx/>
              <a:buNone/>
              <a:tabLst/>
              <a:defRPr/>
            </a:pPr>
            <a:endParaRPr kumimoji="0" lang="es-BO" sz="28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endParaRPr>
          </a:p>
          <a:p>
            <a:pPr marL="0" marR="0" lvl="0" indent="0" algn="l" defTabSz="914400" rtl="0" eaLnBrk="1" fontAlgn="auto" latinLnBrk="0" hangingPunct="1">
              <a:lnSpc>
                <a:spcPts val="3150"/>
              </a:lnSpc>
              <a:spcBef>
                <a:spcPts val="0"/>
              </a:spcBef>
              <a:spcAft>
                <a:spcPts val="0"/>
              </a:spcAft>
              <a:buClrTx/>
              <a:buSzTx/>
              <a:buFontTx/>
              <a:buNone/>
              <a:tabLst/>
              <a:defRPr/>
            </a:pPr>
            <a:r>
              <a:rPr kumimoji="0" lang="es-BO" sz="4000" b="1" i="0" u="none" strike="noStrike" kern="1200" cap="none" spc="0"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Modalidades</a:t>
            </a:r>
          </a:p>
          <a:p>
            <a:pPr marL="0" marR="0" lvl="0" indent="0" algn="l" defTabSz="914400" rtl="0" eaLnBrk="1" fontAlgn="auto" latinLnBrk="0" hangingPunct="1">
              <a:lnSpc>
                <a:spcPts val="315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endParaRP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Presencial</a:t>
            </a: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Jornada de 6 horas</a:t>
            </a: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Jornada de 8 hora </a:t>
            </a:r>
            <a:endPar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endParaRPr>
          </a:p>
        </p:txBody>
      </p:sp>
      <p:sp>
        <p:nvSpPr>
          <p:cNvPr id="35" name="TextBox 35"/>
          <p:cNvSpPr txBox="1"/>
          <p:nvPr/>
        </p:nvSpPr>
        <p:spPr>
          <a:xfrm>
            <a:off x="6781801" y="1277785"/>
            <a:ext cx="10941556" cy="2769989"/>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BO" sz="3000" b="0" i="0" u="none" strike="noStrike" kern="1200" cap="none" spc="50" normalizeH="0" baseline="0" noProof="0" dirty="0">
                <a:ln>
                  <a:noFill/>
                </a:ln>
                <a:solidFill>
                  <a:srgbClr val="002060"/>
                </a:solidFill>
                <a:effectLst/>
                <a:uLnTx/>
                <a:uFillTx/>
                <a:latin typeface="Calibri"/>
                <a:ea typeface="Kollektif"/>
                <a:cs typeface="Times New Roman" panose="02020603050405020304" pitchFamily="18" charset="0"/>
                <a:sym typeface="Kollektif"/>
              </a:rPr>
              <a:t>Este taller es una buena base para aprender a conocer a sus clientes, entender su rol y sus demandas a sus necesidades. La dinámica de la de interacción, las expectativas y como ir canalizando la energía del cliente hacia un momento de satisfacción.  Este programa es un buen comienzo para que luego las empresas incluyan políticas y protocolos de atención</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2252579" y="4253407"/>
            <a:ext cx="0" cy="5502733"/>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8" name="Diagrama de flujo: retraso 7">
            <a:extLst>
              <a:ext uri="{FF2B5EF4-FFF2-40B4-BE49-F238E27FC236}">
                <a16:creationId xmlns:a16="http://schemas.microsoft.com/office/drawing/2014/main" id="{485722F7-F2C9-4626-84E6-B2A6426B8FAA}"/>
              </a:ext>
            </a:extLst>
          </p:cNvPr>
          <p:cNvSpPr/>
          <p:nvPr/>
        </p:nvSpPr>
        <p:spPr>
          <a:xfrm>
            <a:off x="-20176" y="0"/>
            <a:ext cx="6371952" cy="10315161"/>
          </a:xfrm>
          <a:prstGeom prst="flowChartDelay">
            <a:avLst/>
          </a:prstGeom>
          <a:solidFill>
            <a:srgbClr val="6255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1" name="Imagen 10">
            <a:extLst>
              <a:ext uri="{FF2B5EF4-FFF2-40B4-BE49-F238E27FC236}">
                <a16:creationId xmlns:a16="http://schemas.microsoft.com/office/drawing/2014/main" id="{8D89D9CE-242B-41A4-87E7-37C96CF129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31" y="1790700"/>
            <a:ext cx="5459694" cy="6781709"/>
          </a:xfrm>
          <a:prstGeom prst="rect">
            <a:avLst/>
          </a:prstGeom>
        </p:spPr>
      </p:pic>
    </p:spTree>
    <p:extLst>
      <p:ext uri="{BB962C8B-B14F-4D97-AF65-F5344CB8AC3E}">
        <p14:creationId xmlns:p14="http://schemas.microsoft.com/office/powerpoint/2010/main" val="3519421955"/>
      </p:ext>
    </p:extLst>
  </p:cSld>
  <p:clrMapOvr>
    <a:masterClrMapping/>
  </p:clrMapOvr>
  <mc:AlternateContent xmlns:mc="http://schemas.openxmlformats.org/markup-compatibility/2006" xmlns:p14="http://schemas.microsoft.com/office/powerpoint/2010/main">
    <mc:Choice Requires="p14">
      <p:transition spd="slow" p14:dur="2000" advTm="3748"/>
    </mc:Choice>
    <mc:Fallback xmlns="">
      <p:transition spd="slow" advTm="3748"/>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EEECE1"/>
        </a:solidFill>
        <a:effectLst/>
      </p:bgPr>
    </p:bg>
    <p:spTree>
      <p:nvGrpSpPr>
        <p:cNvPr id="1" name=""/>
        <p:cNvGrpSpPr/>
        <p:nvPr/>
      </p:nvGrpSpPr>
      <p:grpSpPr>
        <a:xfrm>
          <a:off x="0" y="0"/>
          <a:ext cx="0" cy="0"/>
          <a:chOff x="0" y="0"/>
          <a:chExt cx="0" cy="0"/>
        </a:xfrm>
      </p:grpSpPr>
      <p:sp>
        <p:nvSpPr>
          <p:cNvPr id="28" name="TextBox 28"/>
          <p:cNvSpPr txBox="1"/>
          <p:nvPr/>
        </p:nvSpPr>
        <p:spPr>
          <a:xfrm>
            <a:off x="6934204" y="471067"/>
            <a:ext cx="7370121" cy="602088"/>
          </a:xfrm>
          <a:prstGeom prst="rect">
            <a:avLst/>
          </a:prstGeom>
        </p:spPr>
        <p:txBody>
          <a:bodyPr wrap="square" lIns="0" tIns="0" rIns="0" bIns="0" rtlCol="0" anchor="t">
            <a:spAutoFit/>
          </a:bodyPr>
          <a:lstStyle/>
          <a:p>
            <a:pPr marL="0" marR="0" lvl="0" indent="0" algn="l" defTabSz="914400" rtl="0" eaLnBrk="1" fontAlgn="auto" latinLnBrk="0" hangingPunct="1">
              <a:lnSpc>
                <a:spcPts val="4140"/>
              </a:lnSpc>
              <a:spcBef>
                <a:spcPct val="0"/>
              </a:spcBef>
              <a:spcAft>
                <a:spcPts val="0"/>
              </a:spcAft>
              <a:buClrTx/>
              <a:buSzTx/>
              <a:buFontTx/>
              <a:buNone/>
              <a:tabLst/>
              <a:defRPr/>
            </a:pPr>
            <a:r>
              <a:rPr kumimoji="0" lang="es-BO" sz="5400" b="1" i="0" u="none" strike="noStrike" kern="1200" cap="none" spc="294" normalizeH="0" baseline="0" noProof="0" dirty="0">
                <a:ln>
                  <a:noFill/>
                </a:ln>
                <a:solidFill>
                  <a:srgbClr val="002060"/>
                </a:solidFill>
                <a:effectLst/>
                <a:uLnTx/>
                <a:uFillTx/>
                <a:latin typeface="Aharoni" panose="02010803020104030203" pitchFamily="2" charset="-79"/>
                <a:ea typeface="Times New Roman"/>
                <a:cs typeface="Aharoni" panose="02010803020104030203" pitchFamily="2" charset="-79"/>
                <a:sym typeface="Times New Roman"/>
              </a:rPr>
              <a:t>Servicio al cliente</a:t>
            </a:r>
          </a:p>
        </p:txBody>
      </p:sp>
      <p:sp>
        <p:nvSpPr>
          <p:cNvPr id="29" name="TextBox 29"/>
          <p:cNvSpPr txBox="1"/>
          <p:nvPr/>
        </p:nvSpPr>
        <p:spPr>
          <a:xfrm>
            <a:off x="6934204" y="5009381"/>
            <a:ext cx="4495793" cy="4942379"/>
          </a:xfrm>
          <a:prstGeom prst="rect">
            <a:avLst/>
          </a:prstGeom>
        </p:spPr>
        <p:txBody>
          <a:bodyPr wrap="square" lIns="0" tIns="0" rIns="0" bIns="0" rtlCol="0" anchor="t">
            <a:spAutoFit/>
          </a:bodyPr>
          <a:lstStyle/>
          <a:p>
            <a:pPr marL="0" marR="0" lvl="0" indent="0" algn="l" defTabSz="914400" rtl="0" eaLnBrk="1" fontAlgn="auto" latinLnBrk="0" hangingPunct="1">
              <a:lnSpc>
                <a:spcPts val="3456"/>
              </a:lnSpc>
              <a:spcBef>
                <a:spcPts val="0"/>
              </a:spcBef>
              <a:spcAft>
                <a:spcPts val="0"/>
              </a:spcAft>
              <a:buClrTx/>
              <a:buSzTx/>
              <a:buFontTx/>
              <a:buNone/>
              <a:tabLst/>
              <a:defRPr/>
            </a:pPr>
            <a:r>
              <a:rPr kumimoji="0" lang="es-BO" sz="4000" b="1" i="0" u="none" strike="noStrike" kern="1200" cap="none" spc="59"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Objetivos</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s-BO" sz="2800" b="1" i="0" u="none" strike="noStrike" kern="1200" cap="none" spc="59"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endParaRP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53"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rPr>
              <a:t>Ubicar las dimensiones que participan en el Servicio al cliente</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53"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rPr>
              <a:t>Aprender a desarrollar la Empatía</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53"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rPr>
              <a:t>Encontrar las herramientas para aumentar la Capacidad de Resolver Problemas de Servicio</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53"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rPr>
              <a:t>Entender la importancia de la Valor Aumentado</a:t>
            </a:r>
          </a:p>
        </p:txBody>
      </p:sp>
      <p:sp>
        <p:nvSpPr>
          <p:cNvPr id="31" name="TextBox 31"/>
          <p:cNvSpPr txBox="1"/>
          <p:nvPr/>
        </p:nvSpPr>
        <p:spPr>
          <a:xfrm>
            <a:off x="12406897" y="4541837"/>
            <a:ext cx="5714999" cy="5745163"/>
          </a:xfrm>
          <a:prstGeom prst="rect">
            <a:avLst/>
          </a:prstGeom>
        </p:spPr>
        <p:txBody>
          <a:bodyPr wrap="square" lIns="0" tIns="0" rIns="0" bIns="0" rtlCol="0" anchor="t">
            <a:spAutoFit/>
          </a:bodyPr>
          <a:lstStyle/>
          <a:p>
            <a:pPr marL="0" marR="0" lvl="0" indent="0" algn="l" defTabSz="914400" rtl="0" eaLnBrk="1" fontAlgn="auto" latinLnBrk="0" hangingPunct="1">
              <a:lnSpc>
                <a:spcPts val="3150"/>
              </a:lnSpc>
              <a:spcBef>
                <a:spcPts val="0"/>
              </a:spcBef>
              <a:spcAft>
                <a:spcPts val="0"/>
              </a:spcAft>
              <a:buClrTx/>
              <a:buSzTx/>
              <a:buFontTx/>
              <a:buNone/>
              <a:tabLst/>
              <a:defRPr/>
            </a:pPr>
            <a:r>
              <a:rPr kumimoji="0" lang="es-BO" sz="4000" b="1" i="0" u="none" strike="noStrike" kern="1200" cap="none" spc="0"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Temario</a:t>
            </a:r>
          </a:p>
          <a:p>
            <a:pPr marL="0" marR="0" lvl="0" indent="0" algn="l" defTabSz="914400" rtl="0" eaLnBrk="1" fontAlgn="auto" latinLnBrk="0" hangingPunct="1">
              <a:lnSpc>
                <a:spcPts val="3150"/>
              </a:lnSpc>
              <a:spcBef>
                <a:spcPts val="0"/>
              </a:spcBef>
              <a:spcAft>
                <a:spcPts val="0"/>
              </a:spcAft>
              <a:buClrTx/>
              <a:buSzTx/>
              <a:buFontTx/>
              <a:buNone/>
              <a:tabLst/>
              <a:defRPr/>
            </a:pPr>
            <a:endParaRPr kumimoji="0" lang="es-B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Bold"/>
              <a:cs typeface="Times New Roman" panose="02020603050405020304" pitchFamily="18" charset="0"/>
              <a:sym typeface="Times New Roman Bold"/>
            </a:endParaRP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El Servicio al Cliente Dimensiones</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La Actitud Empática y formas no Empáticas de responder</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Capacidad para Resolver Problemas</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Valor Aumentado del Servicio</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Causas de un Mal Servicio</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Cómo damos un Buen Servicio</a:t>
            </a:r>
          </a:p>
          <a:p>
            <a:pPr marL="194310" marR="0" lvl="1" indent="0" algn="l" defTabSz="914400" rtl="0" eaLnBrk="1" fontAlgn="auto" latinLnBrk="0" hangingPunct="1">
              <a:lnSpc>
                <a:spcPts val="3150"/>
              </a:lnSpc>
              <a:spcBef>
                <a:spcPts val="0"/>
              </a:spcBef>
              <a:spcAft>
                <a:spcPts val="0"/>
              </a:spcAft>
              <a:buClrTx/>
              <a:buSzTx/>
              <a:buFontTx/>
              <a:buNone/>
              <a:tabLst/>
              <a:defRPr/>
            </a:pPr>
            <a:endParaRPr kumimoji="0" lang="es-BO" sz="28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endParaRPr>
          </a:p>
          <a:p>
            <a:pPr marL="0" marR="0" lvl="0" indent="0" algn="l" defTabSz="914400" rtl="0" eaLnBrk="1" fontAlgn="auto" latinLnBrk="0" hangingPunct="1">
              <a:lnSpc>
                <a:spcPts val="3150"/>
              </a:lnSpc>
              <a:spcBef>
                <a:spcPts val="0"/>
              </a:spcBef>
              <a:spcAft>
                <a:spcPts val="0"/>
              </a:spcAft>
              <a:buClrTx/>
              <a:buSzTx/>
              <a:buFontTx/>
              <a:buNone/>
              <a:tabLst/>
              <a:defRPr/>
            </a:pPr>
            <a:r>
              <a:rPr kumimoji="0" lang="es-BO" sz="4000" b="1" i="0" u="none" strike="noStrike" kern="1200" cap="none" spc="0"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Modalidades</a:t>
            </a:r>
          </a:p>
          <a:p>
            <a:pPr marL="0" marR="0" lvl="0" indent="0" algn="l" defTabSz="914400" rtl="0" eaLnBrk="1" fontAlgn="auto" latinLnBrk="0" hangingPunct="1">
              <a:lnSpc>
                <a:spcPts val="315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Bold"/>
              <a:cs typeface="Times New Roman" panose="02020603050405020304" pitchFamily="18" charset="0"/>
              <a:sym typeface="Times New Roman Bold"/>
            </a:endParaRP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Presencial</a:t>
            </a: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Jornada de 6 horas</a:t>
            </a: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Jornada de 8 hora </a:t>
            </a:r>
            <a:endPar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endParaRPr>
          </a:p>
        </p:txBody>
      </p:sp>
      <p:sp>
        <p:nvSpPr>
          <p:cNvPr id="35" name="TextBox 35"/>
          <p:cNvSpPr txBox="1"/>
          <p:nvPr/>
        </p:nvSpPr>
        <p:spPr>
          <a:xfrm>
            <a:off x="6934204" y="1073155"/>
            <a:ext cx="10800956" cy="3231654"/>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BO" sz="3000" b="0" i="0" u="none" strike="noStrike" kern="1200" cap="none" spc="50" normalizeH="0" baseline="0" noProof="0" dirty="0">
                <a:ln>
                  <a:noFill/>
                </a:ln>
                <a:solidFill>
                  <a:srgbClr val="002060"/>
                </a:solidFill>
                <a:effectLst/>
                <a:uLnTx/>
                <a:uFillTx/>
                <a:latin typeface="Calibri"/>
                <a:ea typeface="Kollektif"/>
                <a:cs typeface="Times New Roman" panose="02020603050405020304" pitchFamily="18" charset="0"/>
                <a:sym typeface="Kollektif"/>
              </a:rPr>
              <a:t>Este taller tiene una perspectiva de concientizar y desarrollar cualidades que faciliten el servicio, tratando de comprender las verdaderas necesidades del cliente y sus opiniones que puedan influenciar en nuestras ofertas cuando tengamos que argumentarlas. Uno de los esfuerzos importantes del taller es aprender a desarrollar la empatía y comprender las acciones que nos lleva a un servicio con </a:t>
            </a:r>
            <a:r>
              <a:rPr kumimoji="0" lang="en-US" sz="3000" b="0" i="0" u="none" strike="noStrike" kern="1200" cap="none" spc="50" normalizeH="0" baseline="0" noProof="0" dirty="0">
                <a:ln>
                  <a:noFill/>
                </a:ln>
                <a:solidFill>
                  <a:srgbClr val="002060"/>
                </a:solidFill>
                <a:effectLst/>
                <a:uLnTx/>
                <a:uFillTx/>
                <a:latin typeface="Calibri"/>
                <a:ea typeface="Kollektif"/>
                <a:cs typeface="Times New Roman" panose="02020603050405020304" pitchFamily="18" charset="0"/>
                <a:sym typeface="Kollektif"/>
              </a:rPr>
              <a:t>valor.</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1887200" y="4762500"/>
            <a:ext cx="0" cy="4953000"/>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8" name="Diagrama de flujo: retraso 7">
            <a:extLst>
              <a:ext uri="{FF2B5EF4-FFF2-40B4-BE49-F238E27FC236}">
                <a16:creationId xmlns:a16="http://schemas.microsoft.com/office/drawing/2014/main" id="{33711CF9-4DD2-414F-854F-76284C94BB65}"/>
              </a:ext>
            </a:extLst>
          </p:cNvPr>
          <p:cNvSpPr/>
          <p:nvPr/>
        </p:nvSpPr>
        <p:spPr>
          <a:xfrm>
            <a:off x="6626" y="0"/>
            <a:ext cx="6371952" cy="10287000"/>
          </a:xfrm>
          <a:prstGeom prst="flowChartDelay">
            <a:avLst/>
          </a:prstGeom>
          <a:solidFill>
            <a:srgbClr val="ED9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5" name="Imagen 4">
            <a:extLst>
              <a:ext uri="{FF2B5EF4-FFF2-40B4-BE49-F238E27FC236}">
                <a16:creationId xmlns:a16="http://schemas.microsoft.com/office/drawing/2014/main" id="{B0D79449-C630-445E-A199-DE42BF219AF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4040" b="7213"/>
          <a:stretch/>
        </p:blipFill>
        <p:spPr>
          <a:xfrm>
            <a:off x="-18143" y="1943100"/>
            <a:ext cx="5611945" cy="6629400"/>
          </a:xfrm>
          <a:prstGeom prst="rect">
            <a:avLst/>
          </a:prstGeom>
        </p:spPr>
      </p:pic>
    </p:spTree>
    <p:extLst>
      <p:ext uri="{BB962C8B-B14F-4D97-AF65-F5344CB8AC3E}">
        <p14:creationId xmlns:p14="http://schemas.microsoft.com/office/powerpoint/2010/main" val="4139318380"/>
      </p:ext>
    </p:extLst>
  </p:cSld>
  <p:clrMapOvr>
    <a:masterClrMapping/>
  </p:clrMapOvr>
  <mc:AlternateContent xmlns:mc="http://schemas.openxmlformats.org/markup-compatibility/2006" xmlns:p14="http://schemas.microsoft.com/office/powerpoint/2010/main">
    <mc:Choice Requires="p14">
      <p:transition spd="slow" p14:dur="2000" advTm="3869"/>
    </mc:Choice>
    <mc:Fallback xmlns="">
      <p:transition spd="slow" advTm="386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5EFE3"/>
        </a:solidFill>
        <a:effectLst/>
      </p:bgPr>
    </p:bg>
    <p:spTree>
      <p:nvGrpSpPr>
        <p:cNvPr id="1" name=""/>
        <p:cNvGrpSpPr/>
        <p:nvPr/>
      </p:nvGrpSpPr>
      <p:grpSpPr>
        <a:xfrm>
          <a:off x="0" y="0"/>
          <a:ext cx="0" cy="0"/>
          <a:chOff x="0" y="0"/>
          <a:chExt cx="0" cy="0"/>
        </a:xfrm>
      </p:grpSpPr>
      <p:sp>
        <p:nvSpPr>
          <p:cNvPr id="46" name="Título 6">
            <a:extLst>
              <a:ext uri="{FF2B5EF4-FFF2-40B4-BE49-F238E27FC236}">
                <a16:creationId xmlns:a16="http://schemas.microsoft.com/office/drawing/2014/main" id="{3EF1AED4-0223-45B5-97E5-A9262E6CC9DE}"/>
              </a:ext>
            </a:extLst>
          </p:cNvPr>
          <p:cNvSpPr txBox="1">
            <a:spLocks/>
          </p:cNvSpPr>
          <p:nvPr/>
        </p:nvSpPr>
        <p:spPr>
          <a:xfrm>
            <a:off x="21771" y="568173"/>
            <a:ext cx="9122229" cy="1254116"/>
          </a:xfrm>
          <a:prstGeom prst="rect">
            <a:avLst/>
          </a:prstGeom>
        </p:spPr>
        <p:txBody>
          <a:bodyPr bIns="0" rtlCol="0" anchor="ctr" anchorCtr="0">
            <a:noAutofit/>
          </a:bodyPr>
          <a:lstStyle>
            <a:lvl1pPr algn="r" rtl="0" eaLnBrk="1" latinLnBrk="0" hangingPunct="1">
              <a:spcBef>
                <a:spcPct val="0"/>
              </a:spcBef>
              <a:buNone/>
              <a:defRPr kumimoji="0" lang="en-US" sz="3200" cap="all" baseline="0" dirty="0">
                <a:solidFill>
                  <a:schemeClr val="tx2"/>
                </a:solidFill>
                <a:effectLst>
                  <a:outerShdw blurRad="51000" dist="37000" dir="5400000" algn="tl" rotWithShape="0">
                    <a:srgbClr val="000000">
                      <a:alpha val="25000"/>
                    </a:srgbClr>
                  </a:outerShdw>
                </a:effectLst>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extLst/>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s-BO" sz="8000" b="0" i="0" u="none" strike="noStrike" kern="0" cap="none" spc="0" normalizeH="0" baseline="0" noProof="0" dirty="0">
                <a:ln>
                  <a:noFill/>
                </a:ln>
                <a:solidFill>
                  <a:srgbClr val="002060"/>
                </a:solidFill>
                <a:effectLst/>
                <a:uLnTx/>
                <a:uFillTx/>
                <a:latin typeface="Aharoni" panose="02010803020104030203" pitchFamily="2" charset="-79"/>
                <a:ea typeface="+mj-ea"/>
                <a:cs typeface="Aharoni" panose="02010803020104030203" pitchFamily="2" charset="-79"/>
              </a:rPr>
              <a:t>Nuestros Clientes </a:t>
            </a:r>
          </a:p>
        </p:txBody>
      </p:sp>
      <p:grpSp>
        <p:nvGrpSpPr>
          <p:cNvPr id="39" name="Grupo 38">
            <a:extLst>
              <a:ext uri="{FF2B5EF4-FFF2-40B4-BE49-F238E27FC236}">
                <a16:creationId xmlns:a16="http://schemas.microsoft.com/office/drawing/2014/main" id="{C45E617A-35FE-CAE5-A4A4-FF4E185227D2}"/>
              </a:ext>
            </a:extLst>
          </p:cNvPr>
          <p:cNvGrpSpPr/>
          <p:nvPr/>
        </p:nvGrpSpPr>
        <p:grpSpPr>
          <a:xfrm>
            <a:off x="21771" y="1857891"/>
            <a:ext cx="18266229" cy="7438869"/>
            <a:chOff x="21771" y="1857891"/>
            <a:chExt cx="18266229" cy="7438869"/>
          </a:xfrm>
        </p:grpSpPr>
        <p:grpSp>
          <p:nvGrpSpPr>
            <p:cNvPr id="40" name="Grupo 39">
              <a:extLst>
                <a:ext uri="{FF2B5EF4-FFF2-40B4-BE49-F238E27FC236}">
                  <a16:creationId xmlns:a16="http://schemas.microsoft.com/office/drawing/2014/main" id="{DE5172C2-C320-55D3-C7C6-CFAC1223552D}"/>
                </a:ext>
              </a:extLst>
            </p:cNvPr>
            <p:cNvGrpSpPr/>
            <p:nvPr/>
          </p:nvGrpSpPr>
          <p:grpSpPr>
            <a:xfrm>
              <a:off x="21771" y="1857891"/>
              <a:ext cx="18266229" cy="7438869"/>
              <a:chOff x="0" y="2279958"/>
              <a:chExt cx="18266229" cy="7438869"/>
            </a:xfrm>
          </p:grpSpPr>
          <p:sp>
            <p:nvSpPr>
              <p:cNvPr id="50" name="Rectángulo 49">
                <a:extLst>
                  <a:ext uri="{FF2B5EF4-FFF2-40B4-BE49-F238E27FC236}">
                    <a16:creationId xmlns:a16="http://schemas.microsoft.com/office/drawing/2014/main" id="{502E5E1D-D51F-419F-B783-D99F693E057F}"/>
                  </a:ext>
                </a:extLst>
              </p:cNvPr>
              <p:cNvSpPr/>
              <p:nvPr/>
            </p:nvSpPr>
            <p:spPr>
              <a:xfrm>
                <a:off x="0" y="2279958"/>
                <a:ext cx="18266229" cy="7438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endParaRPr lang="es-BO">
                  <a:solidFill>
                    <a:prstClr val="white"/>
                  </a:solidFill>
                  <a:latin typeface="Calibri"/>
                </a:endParaRPr>
              </a:p>
            </p:txBody>
          </p:sp>
          <p:pic>
            <p:nvPicPr>
              <p:cNvPr id="51" name="Imagen 9" descr="Insertec">
                <a:extLst>
                  <a:ext uri="{FF2B5EF4-FFF2-40B4-BE49-F238E27FC236}">
                    <a16:creationId xmlns:a16="http://schemas.microsoft.com/office/drawing/2014/main" id="{CD19C031-0F9B-6014-64F2-467EA7E915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8101" y="3064743"/>
                <a:ext cx="2268000" cy="716581"/>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2">
                <a:extLst>
                  <a:ext uri="{FF2B5EF4-FFF2-40B4-BE49-F238E27FC236}">
                    <a16:creationId xmlns:a16="http://schemas.microsoft.com/office/drawing/2014/main" id="{AA279319-157A-6F9B-BA41-B363A4D04412}"/>
                  </a:ext>
                </a:extLst>
              </p:cNvPr>
              <p:cNvPicPr>
                <a:picLocks noChangeAspect="1"/>
              </p:cNvPicPr>
              <p:nvPr/>
            </p:nvPicPr>
            <p:blipFill rotWithShape="1">
              <a:blip r:embed="rId3"/>
              <a:srcRect l="10476" t="26418" r="12860" b="26951"/>
              <a:stretch/>
            </p:blipFill>
            <p:spPr>
              <a:xfrm>
                <a:off x="210975" y="5727678"/>
                <a:ext cx="2160000" cy="1438362"/>
              </a:xfrm>
              <a:prstGeom prst="rect">
                <a:avLst/>
              </a:prstGeom>
            </p:spPr>
          </p:pic>
          <p:pic>
            <p:nvPicPr>
              <p:cNvPr id="53" name="Picture 4" descr="No hay texto alternativo automático disponible.">
                <a:extLst>
                  <a:ext uri="{FF2B5EF4-FFF2-40B4-BE49-F238E27FC236}">
                    <a16:creationId xmlns:a16="http://schemas.microsoft.com/office/drawing/2014/main" id="{7CC12815-2557-D6BD-15A9-60BFB0194C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559" b="6539"/>
              <a:stretch/>
            </p:blipFill>
            <p:spPr bwMode="auto">
              <a:xfrm>
                <a:off x="15391328" y="5804735"/>
                <a:ext cx="2265776" cy="1980000"/>
              </a:xfrm>
              <a:prstGeom prst="rect">
                <a:avLst/>
              </a:prstGeom>
              <a:noFill/>
              <a:extLst>
                <a:ext uri="{909E8E84-426E-40DD-AFC4-6F175D3DCCD1}">
                  <a14:hiddenFill xmlns:a14="http://schemas.microsoft.com/office/drawing/2010/main">
                    <a:solidFill>
                      <a:srgbClr val="FFFFFF"/>
                    </a:solidFill>
                  </a14:hiddenFill>
                </a:ext>
              </a:extLst>
            </p:spPr>
          </p:pic>
          <p:pic>
            <p:nvPicPr>
              <p:cNvPr id="54" name="Imagen 53">
                <a:extLst>
                  <a:ext uri="{FF2B5EF4-FFF2-40B4-BE49-F238E27FC236}">
                    <a16:creationId xmlns:a16="http://schemas.microsoft.com/office/drawing/2014/main" id="{2F6A252B-D3C2-9B62-40A4-D5F0A205DD42}"/>
                  </a:ext>
                </a:extLst>
              </p:cNvPr>
              <p:cNvPicPr>
                <a:picLocks noChangeAspect="1"/>
              </p:cNvPicPr>
              <p:nvPr/>
            </p:nvPicPr>
            <p:blipFill rotWithShape="1">
              <a:blip r:embed="rId5">
                <a:extLst>
                  <a:ext uri="{28A0092B-C50C-407E-A947-70E740481C1C}">
                    <a14:useLocalDpi xmlns:a14="http://schemas.microsoft.com/office/drawing/2010/main" val="0"/>
                  </a:ext>
                </a:extLst>
              </a:blip>
              <a:srcRect t="12529" b="17317"/>
              <a:stretch/>
            </p:blipFill>
            <p:spPr>
              <a:xfrm>
                <a:off x="7848600" y="2903223"/>
                <a:ext cx="2160000" cy="1301685"/>
              </a:xfrm>
              <a:prstGeom prst="rect">
                <a:avLst/>
              </a:prstGeom>
            </p:spPr>
          </p:pic>
          <p:pic>
            <p:nvPicPr>
              <p:cNvPr id="55" name="Picture 58" descr="bnb2">
                <a:extLst>
                  <a:ext uri="{FF2B5EF4-FFF2-40B4-BE49-F238E27FC236}">
                    <a16:creationId xmlns:a16="http://schemas.microsoft.com/office/drawing/2014/main" id="{E13E2600-5D65-D2A2-CEE7-A40C783711D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20963" y="6347207"/>
                <a:ext cx="1777680" cy="1187596"/>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56" descr="archer">
                <a:extLst>
                  <a:ext uri="{FF2B5EF4-FFF2-40B4-BE49-F238E27FC236}">
                    <a16:creationId xmlns:a16="http://schemas.microsoft.com/office/drawing/2014/main" id="{3FDF806C-5D89-8AE9-D671-801B95ECDF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5283" y="8754433"/>
                <a:ext cx="2232000" cy="519403"/>
              </a:xfrm>
              <a:prstGeom prst="rect">
                <a:avLst/>
              </a:prstGeom>
              <a:noFill/>
              <a:extLst>
                <a:ext uri="{909E8E84-426E-40DD-AFC4-6F175D3DCCD1}">
                  <a14:hiddenFill xmlns:a14="http://schemas.microsoft.com/office/drawing/2010/main">
                    <a:solidFill>
                      <a:srgbClr val="FFFFFF"/>
                    </a:solidFill>
                  </a14:hiddenFill>
                </a:ext>
              </a:extLst>
            </p:spPr>
          </p:pic>
          <p:pic>
            <p:nvPicPr>
              <p:cNvPr id="57" name="Imagen 56">
                <a:extLst>
                  <a:ext uri="{FF2B5EF4-FFF2-40B4-BE49-F238E27FC236}">
                    <a16:creationId xmlns:a16="http://schemas.microsoft.com/office/drawing/2014/main" id="{E22F4C90-967F-50F8-7DE1-D635F9D81DE6}"/>
                  </a:ext>
                </a:extLst>
              </p:cNvPr>
              <p:cNvPicPr>
                <a:picLocks noChangeAspect="1"/>
              </p:cNvPicPr>
              <p:nvPr/>
            </p:nvPicPr>
            <p:blipFill rotWithShape="1">
              <a:blip r:embed="rId8">
                <a:extLst>
                  <a:ext uri="{28A0092B-C50C-407E-A947-70E740481C1C}">
                    <a14:useLocalDpi xmlns:a14="http://schemas.microsoft.com/office/drawing/2010/main" val="0"/>
                  </a:ext>
                </a:extLst>
              </a:blip>
              <a:srcRect t="14750" r="7250" b="14000"/>
              <a:stretch/>
            </p:blipFill>
            <p:spPr>
              <a:xfrm>
                <a:off x="5181600" y="7674448"/>
                <a:ext cx="2160000" cy="1681455"/>
              </a:xfrm>
              <a:prstGeom prst="rect">
                <a:avLst/>
              </a:prstGeom>
            </p:spPr>
          </p:pic>
          <p:pic>
            <p:nvPicPr>
              <p:cNvPr id="58" name="Imagen 57">
                <a:extLst>
                  <a:ext uri="{FF2B5EF4-FFF2-40B4-BE49-F238E27FC236}">
                    <a16:creationId xmlns:a16="http://schemas.microsoft.com/office/drawing/2014/main" id="{61669A7D-A136-BCF0-891B-AE1FE63BD560}"/>
                  </a:ext>
                </a:extLst>
              </p:cNvPr>
              <p:cNvPicPr>
                <a:picLocks noChangeAspect="1"/>
              </p:cNvPicPr>
              <p:nvPr/>
            </p:nvPicPr>
            <p:blipFill rotWithShape="1">
              <a:blip r:embed="rId9"/>
              <a:srcRect l="6170" t="29825" r="7808" b="23887"/>
              <a:stretch/>
            </p:blipFill>
            <p:spPr>
              <a:xfrm>
                <a:off x="12886309" y="6674065"/>
                <a:ext cx="2160000" cy="1162286"/>
              </a:xfrm>
              <a:prstGeom prst="rect">
                <a:avLst/>
              </a:prstGeom>
            </p:spPr>
          </p:pic>
          <p:pic>
            <p:nvPicPr>
              <p:cNvPr id="59" name="Imagen 58">
                <a:extLst>
                  <a:ext uri="{FF2B5EF4-FFF2-40B4-BE49-F238E27FC236}">
                    <a16:creationId xmlns:a16="http://schemas.microsoft.com/office/drawing/2014/main" id="{032476FC-3977-AB71-DF1B-0782D3FF30C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725400" y="3089422"/>
                <a:ext cx="2199125" cy="1319475"/>
              </a:xfrm>
              <a:prstGeom prst="rect">
                <a:avLst/>
              </a:prstGeom>
            </p:spPr>
          </p:pic>
          <p:pic>
            <p:nvPicPr>
              <p:cNvPr id="60" name="Imagen 59">
                <a:extLst>
                  <a:ext uri="{FF2B5EF4-FFF2-40B4-BE49-F238E27FC236}">
                    <a16:creationId xmlns:a16="http://schemas.microsoft.com/office/drawing/2014/main" id="{2A2E3C4A-B336-4263-7E4E-FD75F6AEAB49}"/>
                  </a:ext>
                </a:extLst>
              </p:cNvPr>
              <p:cNvPicPr>
                <a:picLocks noChangeAspect="1"/>
              </p:cNvPicPr>
              <p:nvPr/>
            </p:nvPicPr>
            <p:blipFill>
              <a:blip r:embed="rId11"/>
              <a:stretch>
                <a:fillRect/>
              </a:stretch>
            </p:blipFill>
            <p:spPr>
              <a:xfrm>
                <a:off x="2514600" y="7721545"/>
                <a:ext cx="2573870" cy="612000"/>
              </a:xfrm>
              <a:prstGeom prst="rect">
                <a:avLst/>
              </a:prstGeom>
            </p:spPr>
          </p:pic>
          <p:pic>
            <p:nvPicPr>
              <p:cNvPr id="61" name="Imagen 60">
                <a:extLst>
                  <a:ext uri="{FF2B5EF4-FFF2-40B4-BE49-F238E27FC236}">
                    <a16:creationId xmlns:a16="http://schemas.microsoft.com/office/drawing/2014/main" id="{927A0B58-B1D9-E81E-6F23-D4CADDD337FA}"/>
                  </a:ext>
                </a:extLst>
              </p:cNvPr>
              <p:cNvPicPr>
                <a:picLocks noChangeAspect="1"/>
              </p:cNvPicPr>
              <p:nvPr/>
            </p:nvPicPr>
            <p:blipFill rotWithShape="1">
              <a:blip r:embed="rId12"/>
              <a:srcRect l="4785" t="6635" r="3660" b="16200"/>
              <a:stretch/>
            </p:blipFill>
            <p:spPr>
              <a:xfrm>
                <a:off x="5336951" y="5414090"/>
                <a:ext cx="2160000" cy="920842"/>
              </a:xfrm>
              <a:prstGeom prst="rect">
                <a:avLst/>
              </a:prstGeom>
              <a:ln>
                <a:noFill/>
              </a:ln>
            </p:spPr>
          </p:pic>
          <p:pic>
            <p:nvPicPr>
              <p:cNvPr id="62" name="Imagen 61">
                <a:extLst>
                  <a:ext uri="{FF2B5EF4-FFF2-40B4-BE49-F238E27FC236}">
                    <a16:creationId xmlns:a16="http://schemas.microsoft.com/office/drawing/2014/main" id="{DEBED9D6-3AA1-1BC1-1643-8A4A53638F01}"/>
                  </a:ext>
                </a:extLst>
              </p:cNvPr>
              <p:cNvPicPr>
                <a:picLocks noChangeAspect="1"/>
              </p:cNvPicPr>
              <p:nvPr/>
            </p:nvPicPr>
            <p:blipFill>
              <a:blip r:embed="rId13"/>
              <a:stretch>
                <a:fillRect/>
              </a:stretch>
            </p:blipFill>
            <p:spPr>
              <a:xfrm>
                <a:off x="10439400" y="4583700"/>
                <a:ext cx="2160000" cy="2160000"/>
              </a:xfrm>
              <a:prstGeom prst="rect">
                <a:avLst/>
              </a:prstGeom>
            </p:spPr>
          </p:pic>
          <p:pic>
            <p:nvPicPr>
              <p:cNvPr id="63" name="Imagen 62">
                <a:extLst>
                  <a:ext uri="{FF2B5EF4-FFF2-40B4-BE49-F238E27FC236}">
                    <a16:creationId xmlns:a16="http://schemas.microsoft.com/office/drawing/2014/main" id="{D39A10A5-E113-E9EB-2039-D25FA0A4C520}"/>
                  </a:ext>
                </a:extLst>
              </p:cNvPr>
              <p:cNvPicPr>
                <a:picLocks noChangeAspect="1"/>
              </p:cNvPicPr>
              <p:nvPr/>
            </p:nvPicPr>
            <p:blipFill rotWithShape="1">
              <a:blip r:embed="rId14"/>
              <a:srcRect t="9847"/>
              <a:stretch/>
            </p:blipFill>
            <p:spPr>
              <a:xfrm>
                <a:off x="236031" y="3655179"/>
                <a:ext cx="2160000" cy="1947307"/>
              </a:xfrm>
              <a:prstGeom prst="rect">
                <a:avLst/>
              </a:prstGeom>
            </p:spPr>
          </p:pic>
          <p:pic>
            <p:nvPicPr>
              <p:cNvPr id="128" name="Imagen 127">
                <a:extLst>
                  <a:ext uri="{FF2B5EF4-FFF2-40B4-BE49-F238E27FC236}">
                    <a16:creationId xmlns:a16="http://schemas.microsoft.com/office/drawing/2014/main" id="{5565AE67-3F7F-5C5C-2C63-FE4C9470B78E}"/>
                  </a:ext>
                </a:extLst>
              </p:cNvPr>
              <p:cNvPicPr>
                <a:picLocks noChangeAspect="1"/>
              </p:cNvPicPr>
              <p:nvPr/>
            </p:nvPicPr>
            <p:blipFill>
              <a:blip r:embed="rId15"/>
              <a:stretch>
                <a:fillRect/>
              </a:stretch>
            </p:blipFill>
            <p:spPr>
              <a:xfrm>
                <a:off x="16064184" y="7963369"/>
                <a:ext cx="1611630" cy="1611630"/>
              </a:xfrm>
              <a:prstGeom prst="rect">
                <a:avLst/>
              </a:prstGeom>
            </p:spPr>
          </p:pic>
          <p:pic>
            <p:nvPicPr>
              <p:cNvPr id="129" name="Imagen 128">
                <a:extLst>
                  <a:ext uri="{FF2B5EF4-FFF2-40B4-BE49-F238E27FC236}">
                    <a16:creationId xmlns:a16="http://schemas.microsoft.com/office/drawing/2014/main" id="{EA41DD18-5EBB-912C-D07F-1724093D57C4}"/>
                  </a:ext>
                </a:extLst>
              </p:cNvPr>
              <p:cNvPicPr>
                <a:picLocks noChangeAspect="1"/>
              </p:cNvPicPr>
              <p:nvPr/>
            </p:nvPicPr>
            <p:blipFill>
              <a:blip r:embed="rId16"/>
              <a:stretch>
                <a:fillRect/>
              </a:stretch>
            </p:blipFill>
            <p:spPr>
              <a:xfrm>
                <a:off x="15536243" y="2734389"/>
                <a:ext cx="2357961" cy="1414777"/>
              </a:xfrm>
              <a:prstGeom prst="rect">
                <a:avLst/>
              </a:prstGeom>
            </p:spPr>
          </p:pic>
          <p:pic>
            <p:nvPicPr>
              <p:cNvPr id="130" name="Imagen 129">
                <a:extLst>
                  <a:ext uri="{FF2B5EF4-FFF2-40B4-BE49-F238E27FC236}">
                    <a16:creationId xmlns:a16="http://schemas.microsoft.com/office/drawing/2014/main" id="{9A5F9D37-5E8E-657E-C9D9-4E23CE673AA6}"/>
                  </a:ext>
                </a:extLst>
              </p:cNvPr>
              <p:cNvPicPr>
                <a:picLocks noChangeAspect="1"/>
              </p:cNvPicPr>
              <p:nvPr/>
            </p:nvPicPr>
            <p:blipFill>
              <a:blip r:embed="rId17"/>
              <a:stretch>
                <a:fillRect/>
              </a:stretch>
            </p:blipFill>
            <p:spPr>
              <a:xfrm>
                <a:off x="2756587" y="8661703"/>
                <a:ext cx="2160000" cy="624299"/>
              </a:xfrm>
              <a:prstGeom prst="rect">
                <a:avLst/>
              </a:prstGeom>
            </p:spPr>
          </p:pic>
          <p:pic>
            <p:nvPicPr>
              <p:cNvPr id="131" name="Imagen 130">
                <a:extLst>
                  <a:ext uri="{FF2B5EF4-FFF2-40B4-BE49-F238E27FC236}">
                    <a16:creationId xmlns:a16="http://schemas.microsoft.com/office/drawing/2014/main" id="{FDF7151A-2F34-30DD-6E55-4387E695C776}"/>
                  </a:ext>
                </a:extLst>
              </p:cNvPr>
              <p:cNvPicPr>
                <a:picLocks noChangeAspect="1"/>
              </p:cNvPicPr>
              <p:nvPr/>
            </p:nvPicPr>
            <p:blipFill>
              <a:blip r:embed="rId18"/>
              <a:stretch>
                <a:fillRect/>
              </a:stretch>
            </p:blipFill>
            <p:spPr>
              <a:xfrm>
                <a:off x="244960" y="2651641"/>
                <a:ext cx="2160000" cy="1003538"/>
              </a:xfrm>
              <a:prstGeom prst="rect">
                <a:avLst/>
              </a:prstGeom>
            </p:spPr>
          </p:pic>
          <p:pic>
            <p:nvPicPr>
              <p:cNvPr id="132" name="Imagen 131">
                <a:extLst>
                  <a:ext uri="{FF2B5EF4-FFF2-40B4-BE49-F238E27FC236}">
                    <a16:creationId xmlns:a16="http://schemas.microsoft.com/office/drawing/2014/main" id="{B3EB7FBC-8E25-7BD6-953E-719D01FFDFA8}"/>
                  </a:ext>
                </a:extLst>
              </p:cNvPr>
              <p:cNvPicPr>
                <a:picLocks noChangeAspect="1"/>
              </p:cNvPicPr>
              <p:nvPr/>
            </p:nvPicPr>
            <p:blipFill>
              <a:blip r:embed="rId19"/>
              <a:srcRect t="25203" b="29599"/>
              <a:stretch>
                <a:fillRect/>
              </a:stretch>
            </p:blipFill>
            <p:spPr>
              <a:xfrm>
                <a:off x="10497509" y="6915656"/>
                <a:ext cx="2160000" cy="691080"/>
              </a:xfrm>
              <a:prstGeom prst="rect">
                <a:avLst/>
              </a:prstGeom>
            </p:spPr>
          </p:pic>
          <p:pic>
            <p:nvPicPr>
              <p:cNvPr id="133" name="Imagen 132">
                <a:extLst>
                  <a:ext uri="{FF2B5EF4-FFF2-40B4-BE49-F238E27FC236}">
                    <a16:creationId xmlns:a16="http://schemas.microsoft.com/office/drawing/2014/main" id="{CCBB556E-2A34-1506-F684-914F8D6D480F}"/>
                  </a:ext>
                </a:extLst>
              </p:cNvPr>
              <p:cNvPicPr>
                <a:picLocks noChangeAspect="1"/>
              </p:cNvPicPr>
              <p:nvPr/>
            </p:nvPicPr>
            <p:blipFill>
              <a:blip r:embed="rId20"/>
              <a:srcRect l="11847" t="31070" r="7635" b="26777"/>
              <a:stretch/>
            </p:blipFill>
            <p:spPr>
              <a:xfrm>
                <a:off x="5410200" y="3242802"/>
                <a:ext cx="2160000" cy="793230"/>
              </a:xfrm>
              <a:prstGeom prst="rect">
                <a:avLst/>
              </a:prstGeom>
            </p:spPr>
          </p:pic>
          <p:pic>
            <p:nvPicPr>
              <p:cNvPr id="143" name="Picture 2" descr="Quinta Curucusí">
                <a:extLst>
                  <a:ext uri="{FF2B5EF4-FFF2-40B4-BE49-F238E27FC236}">
                    <a16:creationId xmlns:a16="http://schemas.microsoft.com/office/drawing/2014/main" id="{C55960BF-802B-A6E7-873A-96A2E4E5E2AF}"/>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0004820" y="7964078"/>
                <a:ext cx="1709375" cy="1395294"/>
              </a:xfrm>
              <a:prstGeom prst="rect">
                <a:avLst/>
              </a:prstGeom>
              <a:noFill/>
              <a:extLst>
                <a:ext uri="{909E8E84-426E-40DD-AFC4-6F175D3DCCD1}">
                  <a14:hiddenFill xmlns:a14="http://schemas.microsoft.com/office/drawing/2010/main">
                    <a:solidFill>
                      <a:srgbClr val="FFFFFF"/>
                    </a:solidFill>
                  </a14:hiddenFill>
                </a:ext>
              </a:extLst>
            </p:spPr>
          </p:pic>
          <p:pic>
            <p:nvPicPr>
              <p:cNvPr id="144" name="Imagen 143">
                <a:extLst>
                  <a:ext uri="{FF2B5EF4-FFF2-40B4-BE49-F238E27FC236}">
                    <a16:creationId xmlns:a16="http://schemas.microsoft.com/office/drawing/2014/main" id="{CA52CE46-E87E-8B49-32A3-121E3738EC99}"/>
                  </a:ext>
                </a:extLst>
              </p:cNvPr>
              <p:cNvPicPr>
                <a:picLocks noChangeAspect="1"/>
              </p:cNvPicPr>
              <p:nvPr/>
            </p:nvPicPr>
            <p:blipFill>
              <a:blip r:embed="rId22"/>
              <a:stretch>
                <a:fillRect/>
              </a:stretch>
            </p:blipFill>
            <p:spPr>
              <a:xfrm>
                <a:off x="7772400" y="6901726"/>
                <a:ext cx="2160000" cy="885540"/>
              </a:xfrm>
              <a:prstGeom prst="rect">
                <a:avLst/>
              </a:prstGeom>
            </p:spPr>
          </p:pic>
          <p:pic>
            <p:nvPicPr>
              <p:cNvPr id="149" name="Imagen 148">
                <a:extLst>
                  <a:ext uri="{FF2B5EF4-FFF2-40B4-BE49-F238E27FC236}">
                    <a16:creationId xmlns:a16="http://schemas.microsoft.com/office/drawing/2014/main" id="{AA9EEE29-C95F-9DE9-35CD-1CB33E17E930}"/>
                  </a:ext>
                </a:extLst>
              </p:cNvPr>
              <p:cNvPicPr>
                <a:picLocks noChangeAspect="1"/>
              </p:cNvPicPr>
              <p:nvPr/>
            </p:nvPicPr>
            <p:blipFill>
              <a:blip r:embed="rId23"/>
              <a:stretch>
                <a:fillRect/>
              </a:stretch>
            </p:blipFill>
            <p:spPr>
              <a:xfrm>
                <a:off x="2864685" y="5374838"/>
                <a:ext cx="1952677" cy="1944000"/>
              </a:xfrm>
              <a:prstGeom prst="rect">
                <a:avLst/>
              </a:prstGeom>
            </p:spPr>
          </p:pic>
          <p:pic>
            <p:nvPicPr>
              <p:cNvPr id="151" name="Picture 2" descr="Indatta Ltda | Infocal Laboral">
                <a:extLst>
                  <a:ext uri="{FF2B5EF4-FFF2-40B4-BE49-F238E27FC236}">
                    <a16:creationId xmlns:a16="http://schemas.microsoft.com/office/drawing/2014/main" id="{10B13340-9B67-52AB-A319-75FF10EBA115}"/>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91600" y="7704642"/>
                <a:ext cx="2160000" cy="604800"/>
              </a:xfrm>
              <a:prstGeom prst="rect">
                <a:avLst/>
              </a:prstGeom>
              <a:noFill/>
              <a:extLst>
                <a:ext uri="{909E8E84-426E-40DD-AFC4-6F175D3DCCD1}">
                  <a14:hiddenFill xmlns:a14="http://schemas.microsoft.com/office/drawing/2010/main">
                    <a:solidFill>
                      <a:srgbClr val="FFFFFF"/>
                    </a:solidFill>
                  </a14:hiddenFill>
                </a:ext>
              </a:extLst>
            </p:spPr>
          </p:pic>
          <p:pic>
            <p:nvPicPr>
              <p:cNvPr id="153" name="Picture 8" descr="Nestlé">
                <a:extLst>
                  <a:ext uri="{FF2B5EF4-FFF2-40B4-BE49-F238E27FC236}">
                    <a16:creationId xmlns:a16="http://schemas.microsoft.com/office/drawing/2014/main" id="{5E97038F-DA28-08A9-7583-60670D0FEC9E}"/>
                  </a:ext>
                </a:extLst>
              </p:cNvPr>
              <p:cNvPicPr>
                <a:picLocks noChangeAspect="1" noChangeArrowheads="1"/>
              </p:cNvPicPr>
              <p:nvPr/>
            </p:nvPicPr>
            <p:blipFill rotWithShape="1">
              <a:blip r:embed="rId25">
                <a:extLst>
                  <a:ext uri="{28A0092B-C50C-407E-A947-70E740481C1C}">
                    <a14:useLocalDpi xmlns:a14="http://schemas.microsoft.com/office/drawing/2010/main" val="0"/>
                  </a:ext>
                </a:extLst>
              </a:blip>
              <a:srcRect t="10522" b="14278"/>
              <a:stretch>
                <a:fillRect/>
              </a:stretch>
            </p:blipFill>
            <p:spPr bwMode="auto">
              <a:xfrm>
                <a:off x="15523814" y="4149166"/>
                <a:ext cx="2143125" cy="1611630"/>
              </a:xfrm>
              <a:prstGeom prst="rect">
                <a:avLst/>
              </a:prstGeom>
              <a:noFill/>
              <a:extLst>
                <a:ext uri="{909E8E84-426E-40DD-AFC4-6F175D3DCCD1}">
                  <a14:hiddenFill xmlns:a14="http://schemas.microsoft.com/office/drawing/2010/main">
                    <a:solidFill>
                      <a:srgbClr val="FFFFFF"/>
                    </a:solidFill>
                  </a14:hiddenFill>
                </a:ext>
              </a:extLst>
            </p:spPr>
          </p:pic>
        </p:grpSp>
        <p:pic>
          <p:nvPicPr>
            <p:cNvPr id="41" name="Imagen 40">
              <a:extLst>
                <a:ext uri="{FF2B5EF4-FFF2-40B4-BE49-F238E27FC236}">
                  <a16:creationId xmlns:a16="http://schemas.microsoft.com/office/drawing/2014/main" id="{9C1B5944-6A25-55A8-AFBA-93557FF98141}"/>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5381793" y="3699174"/>
              <a:ext cx="2009775" cy="1409700"/>
            </a:xfrm>
            <a:prstGeom prst="rect">
              <a:avLst/>
            </a:prstGeom>
          </p:spPr>
        </p:pic>
        <p:pic>
          <p:nvPicPr>
            <p:cNvPr id="42" name="Imagen 41">
              <a:extLst>
                <a:ext uri="{FF2B5EF4-FFF2-40B4-BE49-F238E27FC236}">
                  <a16:creationId xmlns:a16="http://schemas.microsoft.com/office/drawing/2014/main" id="{26068694-2319-D9F2-F4DD-99397AE392AC}"/>
                </a:ext>
              </a:extLst>
            </p:cNvPr>
            <p:cNvPicPr>
              <a:picLocks noChangeAspect="1"/>
            </p:cNvPicPr>
            <p:nvPr/>
          </p:nvPicPr>
          <p:blipFill>
            <a:blip r:embed="rId27">
              <a:extLst>
                <a:ext uri="{28A0092B-C50C-407E-A947-70E740481C1C}">
                  <a14:useLocalDpi xmlns:a14="http://schemas.microsoft.com/office/drawing/2010/main" val="0"/>
                </a:ext>
              </a:extLst>
            </a:blip>
            <a:srcRect l="12786" t="30671" r="7388" b="33004"/>
            <a:stretch>
              <a:fillRect/>
            </a:stretch>
          </p:blipFill>
          <p:spPr>
            <a:xfrm>
              <a:off x="7406127" y="7645966"/>
              <a:ext cx="2548044" cy="1159454"/>
            </a:xfrm>
            <a:prstGeom prst="rect">
              <a:avLst/>
            </a:prstGeom>
          </p:spPr>
        </p:pic>
        <p:pic>
          <p:nvPicPr>
            <p:cNvPr id="43" name="Imagen 42">
              <a:extLst>
                <a:ext uri="{FF2B5EF4-FFF2-40B4-BE49-F238E27FC236}">
                  <a16:creationId xmlns:a16="http://schemas.microsoft.com/office/drawing/2014/main" id="{29F9DAD2-6CCD-EC5C-82B2-69A95B4A89AE}"/>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4401905" y="7505700"/>
              <a:ext cx="1611630" cy="1611630"/>
            </a:xfrm>
            <a:prstGeom prst="rect">
              <a:avLst/>
            </a:prstGeom>
          </p:spPr>
        </p:pic>
        <p:pic>
          <p:nvPicPr>
            <p:cNvPr id="44" name="Imagen 43">
              <a:extLst>
                <a:ext uri="{FF2B5EF4-FFF2-40B4-BE49-F238E27FC236}">
                  <a16:creationId xmlns:a16="http://schemas.microsoft.com/office/drawing/2014/main" id="{CBC03CBA-3B3B-298A-8837-6CF230B94B2B}"/>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2829595" y="3986403"/>
              <a:ext cx="2319413" cy="2232000"/>
            </a:xfrm>
            <a:prstGeom prst="rect">
              <a:avLst/>
            </a:prstGeom>
          </p:spPr>
        </p:pic>
        <p:pic>
          <p:nvPicPr>
            <p:cNvPr id="45" name="Imagen 44">
              <a:extLst>
                <a:ext uri="{FF2B5EF4-FFF2-40B4-BE49-F238E27FC236}">
                  <a16:creationId xmlns:a16="http://schemas.microsoft.com/office/drawing/2014/main" id="{F7013CBE-6FD7-4D32-671D-58198C261393}"/>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7848522" y="4177250"/>
              <a:ext cx="2143125" cy="2143125"/>
            </a:xfrm>
            <a:prstGeom prst="rect">
              <a:avLst/>
            </a:prstGeom>
          </p:spPr>
        </p:pic>
        <p:pic>
          <p:nvPicPr>
            <p:cNvPr id="47" name="Imagen 46">
              <a:extLst>
                <a:ext uri="{FF2B5EF4-FFF2-40B4-BE49-F238E27FC236}">
                  <a16:creationId xmlns:a16="http://schemas.microsoft.com/office/drawing/2014/main" id="{561E28C2-B0D8-26DB-B17D-EF5446564C15}"/>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11916526" y="7505700"/>
              <a:ext cx="2421848" cy="1611630"/>
            </a:xfrm>
            <a:prstGeom prst="rect">
              <a:avLst/>
            </a:prstGeom>
          </p:spPr>
        </p:pic>
        <p:pic>
          <p:nvPicPr>
            <p:cNvPr id="48" name="Imagen 47">
              <a:extLst>
                <a:ext uri="{FF2B5EF4-FFF2-40B4-BE49-F238E27FC236}">
                  <a16:creationId xmlns:a16="http://schemas.microsoft.com/office/drawing/2014/main" id="{74B75C97-CB28-424D-B9DD-2D9EB2C76E47}"/>
                </a:ext>
              </a:extLst>
            </p:cNvPr>
            <p:cNvPicPr>
              <a:picLocks noChangeAspect="1"/>
            </p:cNvPicPr>
            <p:nvPr/>
          </p:nvPicPr>
          <p:blipFill>
            <a:blip r:embed="rId32">
              <a:extLst>
                <a:ext uri="{28A0092B-C50C-407E-A947-70E740481C1C}">
                  <a14:useLocalDpi xmlns:a14="http://schemas.microsoft.com/office/drawing/2010/main" val="0"/>
                </a:ext>
              </a:extLst>
            </a:blip>
            <a:srcRect l="8048" t="13049" r="9588" b="12687"/>
            <a:stretch>
              <a:fillRect/>
            </a:stretch>
          </p:blipFill>
          <p:spPr>
            <a:xfrm>
              <a:off x="2714061" y="3427173"/>
              <a:ext cx="2202048" cy="1409700"/>
            </a:xfrm>
            <a:prstGeom prst="rect">
              <a:avLst/>
            </a:prstGeom>
          </p:spPr>
        </p:pic>
        <p:pic>
          <p:nvPicPr>
            <p:cNvPr id="49" name="Imagen 48">
              <a:extLst>
                <a:ext uri="{FF2B5EF4-FFF2-40B4-BE49-F238E27FC236}">
                  <a16:creationId xmlns:a16="http://schemas.microsoft.com/office/drawing/2014/main" id="{DA96269C-A57A-7E0F-2355-D8AB4E3AF2DF}"/>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10210052" y="2507929"/>
              <a:ext cx="2357438" cy="1328738"/>
            </a:xfrm>
            <a:prstGeom prst="rect">
              <a:avLst/>
            </a:prstGeom>
          </p:spPr>
        </p:pic>
      </p:grpSp>
      <p:sp>
        <p:nvSpPr>
          <p:cNvPr id="155" name="TextBox 18">
            <a:extLst>
              <a:ext uri="{FF2B5EF4-FFF2-40B4-BE49-F238E27FC236}">
                <a16:creationId xmlns:a16="http://schemas.microsoft.com/office/drawing/2014/main" id="{0E4D9243-F501-73F1-6D65-B7D1387772B7}"/>
              </a:ext>
            </a:extLst>
          </p:cNvPr>
          <p:cNvSpPr txBox="1"/>
          <p:nvPr/>
        </p:nvSpPr>
        <p:spPr>
          <a:xfrm rot="21582263">
            <a:off x="9406318" y="9597303"/>
            <a:ext cx="7488146" cy="530082"/>
          </a:xfrm>
          <a:prstGeom prst="rect">
            <a:avLst/>
          </a:prstGeom>
        </p:spPr>
        <p:txBody>
          <a:bodyPr wrap="square" lIns="0" tIns="0" rIns="0" bIns="0" rtlCol="0" anchor="t">
            <a:spAutoFit/>
          </a:bodyPr>
          <a:lstStyle/>
          <a:p>
            <a:pPr marL="0" marR="0" lvl="0" indent="0" algn="l" defTabSz="914400" rtl="0" eaLnBrk="1" fontAlgn="auto" latinLnBrk="0" hangingPunct="1">
              <a:lnSpc>
                <a:spcPts val="2033"/>
              </a:lnSpc>
              <a:spcBef>
                <a:spcPts val="0"/>
              </a:spcBef>
              <a:spcAft>
                <a:spcPts val="0"/>
              </a:spcAft>
              <a:buClrTx/>
              <a:buSzTx/>
              <a:buFontTx/>
              <a:buNone/>
              <a:tabLst/>
              <a:defRPr/>
            </a:pPr>
            <a:r>
              <a:rPr kumimoji="0" lang="en-US" sz="2400" b="0" i="0" u="sng" strike="noStrike" kern="1200" cap="none" spc="91" normalizeH="0" baseline="0" noProof="0" dirty="0">
                <a:ln>
                  <a:noFill/>
                </a:ln>
                <a:solidFill>
                  <a:srgbClr val="002060"/>
                </a:solidFill>
                <a:effectLst/>
                <a:uLnTx/>
                <a:uFillTx/>
                <a:latin typeface="Calibri"/>
                <a:ea typeface="Garet"/>
                <a:cs typeface="Aharoni" panose="02010803020104030203" pitchFamily="2" charset="-79"/>
                <a:sym typeface="Garet"/>
                <a:hlinkClick r:id="" action="ppaction://noaction">
                  <a:extLst>
                    <a:ext uri="{A12FA001-AC4F-418D-AE19-62706E023703}">
                      <ahyp:hlinkClr xmlns:ahyp="http://schemas.microsoft.com/office/drawing/2018/hyperlinkcolor" val="tx"/>
                    </a:ext>
                  </a:extLst>
                </a:hlinkClick>
              </a:rPr>
              <a:t>www.consulters-home.com / WhatsApp +591 76347751</a:t>
            </a:r>
          </a:p>
          <a:p>
            <a:pPr marL="0" marR="0" lvl="0" indent="0" algn="l" defTabSz="914400" rtl="0" eaLnBrk="1" fontAlgn="auto" latinLnBrk="0" hangingPunct="1">
              <a:lnSpc>
                <a:spcPts val="2033"/>
              </a:lnSpc>
              <a:spcBef>
                <a:spcPct val="0"/>
              </a:spcBef>
              <a:spcAft>
                <a:spcPts val="0"/>
              </a:spcAft>
              <a:buClrTx/>
              <a:buSzTx/>
              <a:buFontTx/>
              <a:buNone/>
              <a:tabLst/>
              <a:defRPr/>
            </a:pPr>
            <a:endParaRPr kumimoji="0" lang="en-US" sz="2400" b="0" i="0" u="sng" strike="noStrike" kern="1200" cap="none" spc="91" normalizeH="0" baseline="0" noProof="0" dirty="0">
              <a:ln>
                <a:noFill/>
              </a:ln>
              <a:solidFill>
                <a:srgbClr val="002060"/>
              </a:solidFill>
              <a:effectLst/>
              <a:uLnTx/>
              <a:uFillTx/>
              <a:latin typeface="Calibri"/>
              <a:ea typeface="Garet"/>
              <a:cs typeface="Aharoni" panose="02010803020104030203" pitchFamily="2" charset="-79"/>
              <a:sym typeface="Garet"/>
              <a:hlinkClick r:id="" action="ppaction://noaction">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377714614"/>
      </p:ext>
    </p:extLst>
  </p:cSld>
  <p:clrMapOvr>
    <a:masterClrMapping/>
  </p:clrMapOvr>
  <mc:AlternateContent xmlns:mc="http://schemas.openxmlformats.org/markup-compatibility/2006" xmlns:p14="http://schemas.microsoft.com/office/powerpoint/2010/main">
    <mc:Choice Requires="p14">
      <p:transition spd="slow" p14:dur="2000" advTm="4783"/>
    </mc:Choice>
    <mc:Fallback xmlns="">
      <p:transition spd="slow" advTm="4783"/>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EEECE1"/>
        </a:solidFill>
        <a:effectLst/>
      </p:bgPr>
    </p:bg>
    <p:spTree>
      <p:nvGrpSpPr>
        <p:cNvPr id="1" name=""/>
        <p:cNvGrpSpPr/>
        <p:nvPr/>
      </p:nvGrpSpPr>
      <p:grpSpPr>
        <a:xfrm>
          <a:off x="0" y="0"/>
          <a:ext cx="0" cy="0"/>
          <a:chOff x="0" y="0"/>
          <a:chExt cx="0" cy="0"/>
        </a:xfrm>
      </p:grpSpPr>
      <p:sp>
        <p:nvSpPr>
          <p:cNvPr id="28" name="TextBox 28"/>
          <p:cNvSpPr txBox="1"/>
          <p:nvPr/>
        </p:nvSpPr>
        <p:spPr>
          <a:xfrm>
            <a:off x="6698675" y="337667"/>
            <a:ext cx="12317136" cy="830997"/>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BO" sz="5400" b="1" i="0" u="none" strike="noStrike" kern="1200" cap="none" spc="294" normalizeH="0" baseline="0" noProof="0" dirty="0">
                <a:ln>
                  <a:noFill/>
                </a:ln>
                <a:solidFill>
                  <a:srgbClr val="002060"/>
                </a:solidFill>
                <a:effectLst/>
                <a:uLnTx/>
                <a:uFillTx/>
                <a:latin typeface="Aharoni" panose="02010803020104030203" pitchFamily="2" charset="-79"/>
                <a:ea typeface="Times New Roman"/>
                <a:cs typeface="Aharoni" panose="02010803020104030203" pitchFamily="2" charset="-79"/>
                <a:sym typeface="Times New Roman"/>
              </a:rPr>
              <a:t>Vendedores de alto impacto</a:t>
            </a:r>
          </a:p>
        </p:txBody>
      </p:sp>
      <p:sp>
        <p:nvSpPr>
          <p:cNvPr id="29" name="TextBox 29"/>
          <p:cNvSpPr txBox="1"/>
          <p:nvPr/>
        </p:nvSpPr>
        <p:spPr>
          <a:xfrm>
            <a:off x="6698676" y="3481758"/>
            <a:ext cx="4045524" cy="5086008"/>
          </a:xfrm>
          <a:prstGeom prst="rect">
            <a:avLst/>
          </a:prstGeom>
        </p:spPr>
        <p:txBody>
          <a:bodyPr wrap="square" lIns="0" tIns="0" rIns="0" bIns="0" rtlCol="0" anchor="t">
            <a:spAutoFit/>
          </a:bodyPr>
          <a:lstStyle/>
          <a:p>
            <a:pPr marL="0" marR="0" lvl="0" indent="0" algn="l" defTabSz="914400" rtl="0" eaLnBrk="1" fontAlgn="auto" latinLnBrk="0" hangingPunct="1">
              <a:lnSpc>
                <a:spcPts val="3456"/>
              </a:lnSpc>
              <a:spcBef>
                <a:spcPts val="0"/>
              </a:spcBef>
              <a:spcAft>
                <a:spcPts val="0"/>
              </a:spcAft>
              <a:buClrTx/>
              <a:buSzTx/>
              <a:buFontTx/>
              <a:buNone/>
              <a:tabLst/>
              <a:defRPr/>
            </a:pPr>
            <a:r>
              <a:rPr kumimoji="0" lang="es-BO" sz="4000" b="1" i="0" u="none" strike="noStrike" kern="1200" cap="none" spc="59"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Objetivos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BO" sz="2800" b="1" i="0" u="none" strike="noStrike" kern="1200" cap="none" spc="59"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endParaRPr>
          </a:p>
          <a:p>
            <a:pPr marL="194310" marR="0" lvl="1" indent="0" algn="l" defTabSz="914400" rtl="0" eaLnBrk="1" fontAlgn="auto" latinLnBrk="0" hangingPunct="1">
              <a:lnSpc>
                <a:spcPct val="100000"/>
              </a:lnSpc>
              <a:spcBef>
                <a:spcPts val="0"/>
              </a:spcBef>
              <a:spcAft>
                <a:spcPts val="0"/>
              </a:spcAft>
              <a:buClrTx/>
              <a:buSzTx/>
              <a:buFontTx/>
              <a:buNone/>
              <a:tabLst/>
              <a:defRPr/>
            </a:pPr>
            <a:r>
              <a:rPr kumimoji="0" lang="es-BO" sz="2400" b="0" i="0" u="none" strike="noStrike" kern="1200" cap="none" spc="53"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rPr>
              <a:t>Mejorar nuestra actuación con nuestro clientes a través del manejo de nuestra personalidad y técnicas de ventas</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s-BO" sz="2800" b="0" i="0" u="none" strike="noStrike" kern="1200" cap="none" spc="53"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endParaRPr>
          </a:p>
          <a:p>
            <a:pPr marL="0" marR="0" lvl="0" indent="0" algn="l" defTabSz="914400" rtl="0" eaLnBrk="1" fontAlgn="auto" latinLnBrk="0" hangingPunct="1">
              <a:lnSpc>
                <a:spcPts val="3150"/>
              </a:lnSpc>
              <a:spcBef>
                <a:spcPts val="0"/>
              </a:spcBef>
              <a:spcAft>
                <a:spcPts val="0"/>
              </a:spcAft>
              <a:buClrTx/>
              <a:buSzTx/>
              <a:buFontTx/>
              <a:buNone/>
              <a:tabLst/>
              <a:defRPr/>
            </a:pPr>
            <a:r>
              <a:rPr kumimoji="0" lang="es-BO" sz="4000" b="1" i="0" u="none" strike="noStrike" kern="1200" cap="none" spc="0"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Modalidades</a:t>
            </a:r>
          </a:p>
          <a:p>
            <a:pPr marL="0" marR="0" lvl="0" indent="0" algn="l" defTabSz="914400" rtl="0" eaLnBrk="1" fontAlgn="auto" latinLnBrk="0" hangingPunct="1">
              <a:lnSpc>
                <a:spcPts val="315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Bold"/>
              <a:cs typeface="Times New Roman" panose="02020603050405020304" pitchFamily="18" charset="0"/>
              <a:sym typeface="Times New Roman Bold"/>
            </a:endParaRP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Presencial</a:t>
            </a: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Jornada de 6 horas</a:t>
            </a:r>
          </a:p>
          <a:p>
            <a:pPr marL="48006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24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Jornada de 8 hora</a:t>
            </a:r>
            <a:endParaRPr kumimoji="0" lang="es-BO" sz="2400" b="0" i="0" u="none" strike="noStrike" kern="1200" cap="none" spc="53" normalizeH="0" baseline="0" noProof="0" dirty="0">
              <a:ln>
                <a:noFill/>
              </a:ln>
              <a:solidFill>
                <a:srgbClr val="002060"/>
              </a:solidFill>
              <a:effectLst/>
              <a:uLnTx/>
              <a:uFillTx/>
              <a:latin typeface="Calibri"/>
              <a:ea typeface="Times New Roman Bold"/>
              <a:cs typeface="Times New Roman" panose="02020603050405020304" pitchFamily="18" charset="0"/>
              <a:sym typeface="Times New Roman Bold"/>
            </a:endParaRPr>
          </a:p>
        </p:txBody>
      </p:sp>
      <p:sp>
        <p:nvSpPr>
          <p:cNvPr id="31" name="TextBox 31"/>
          <p:cNvSpPr txBox="1"/>
          <p:nvPr/>
        </p:nvSpPr>
        <p:spPr>
          <a:xfrm>
            <a:off x="11353800" y="2126259"/>
            <a:ext cx="6706041" cy="7797006"/>
          </a:xfrm>
          <a:prstGeom prst="rect">
            <a:avLst/>
          </a:prstGeom>
        </p:spPr>
        <p:txBody>
          <a:bodyPr wrap="square" lIns="0" tIns="0" rIns="0" bIns="0" rtlCol="0" anchor="t">
            <a:spAutoFit/>
          </a:bodyPr>
          <a:lstStyle/>
          <a:p>
            <a:pPr marL="0" marR="0" lvl="0" indent="0" algn="l" defTabSz="914400" rtl="0" eaLnBrk="1" fontAlgn="auto" latinLnBrk="0" hangingPunct="1">
              <a:spcBef>
                <a:spcPts val="0"/>
              </a:spcBef>
              <a:spcAft>
                <a:spcPts val="0"/>
              </a:spcAft>
              <a:buClrTx/>
              <a:buSzTx/>
              <a:buFontTx/>
              <a:buNone/>
              <a:tabLst/>
              <a:defRPr/>
            </a:pPr>
            <a:r>
              <a:rPr kumimoji="0" lang="es-BO" sz="4000" b="1" i="0" u="none" strike="noStrike" kern="1200" cap="none" spc="0"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Temario 1</a:t>
            </a:r>
          </a:p>
          <a:p>
            <a:pPr marL="651510" marR="0" lvl="1" indent="-457200" algn="l" defTabSz="914400" rtl="0" eaLnBrk="1" fontAlgn="auto" latinLnBrk="0" hangingPunct="1">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Roles y posiciones con el cliente</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4 posiciones existenciales con el cliente – Basado en el Análisis Transaccional</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Los momentos de la verdad en la atención y venta</a:t>
            </a:r>
          </a:p>
          <a:p>
            <a:pPr marL="388620" marR="0" lvl="1" indent="-194310" algn="l" defTabSz="914400" rtl="0" eaLnBrk="1" fontAlgn="auto" latinLnBrk="0" hangingPunct="1">
              <a:lnSpc>
                <a:spcPts val="3150"/>
              </a:lnSpc>
              <a:spcBef>
                <a:spcPts val="0"/>
              </a:spcBef>
              <a:spcAft>
                <a:spcPts val="0"/>
              </a:spcAft>
              <a:buClrTx/>
              <a:buSzTx/>
              <a:buFont typeface="Arial"/>
              <a:buChar char="•"/>
              <a:tabLst/>
              <a:defRPr/>
            </a:pPr>
            <a:endParaRPr kumimoji="0" lang="es-BO" sz="1800" b="0" i="0" u="none" strike="noStrike" kern="1200" cap="none" spc="0" normalizeH="0" baseline="0" noProof="0" dirty="0">
              <a:ln>
                <a:noFill/>
              </a:ln>
              <a:solidFill>
                <a:srgbClr val="002060"/>
              </a:solidFill>
              <a:effectLst/>
              <a:uLnTx/>
              <a:uFillTx/>
              <a:latin typeface="Aharoni" panose="02010803020104030203" pitchFamily="2" charset="-79"/>
              <a:ea typeface="Times New Roman"/>
              <a:cs typeface="Aharoni" panose="02010803020104030203" pitchFamily="2" charset="-79"/>
              <a:sym typeface="Times New Roman"/>
            </a:endParaRPr>
          </a:p>
          <a:p>
            <a:pPr marL="0" marR="0" lvl="0" indent="0" algn="l" defTabSz="914400" rtl="0" eaLnBrk="1" fontAlgn="auto" latinLnBrk="0" hangingPunct="1">
              <a:lnSpc>
                <a:spcPts val="3150"/>
              </a:lnSpc>
              <a:spcBef>
                <a:spcPts val="0"/>
              </a:spcBef>
              <a:spcAft>
                <a:spcPts val="0"/>
              </a:spcAft>
              <a:buClrTx/>
              <a:buSzTx/>
              <a:buFontTx/>
              <a:buNone/>
              <a:tabLst/>
              <a:defRPr/>
            </a:pPr>
            <a:r>
              <a:rPr kumimoji="0" lang="es-BO" sz="4000" b="1" i="0" u="none" strike="noStrike" kern="1200" cap="none" spc="0"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Temario 2</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Auto programas psicológicos </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Nuestros programas positivos y negativos en la actuación – Basados en el Análisis Transaccional.</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Desarrollo de la Confianza</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Manejo de nuestra tolerancia</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Terapia Positiva</a:t>
            </a:r>
          </a:p>
          <a:p>
            <a:pPr marL="194310" marR="0" lvl="1" indent="0" algn="l" defTabSz="914400" rtl="0" eaLnBrk="1" fontAlgn="auto" latinLnBrk="0" hangingPunct="1">
              <a:lnSpc>
                <a:spcPts val="3150"/>
              </a:lnSpc>
              <a:spcBef>
                <a:spcPts val="0"/>
              </a:spcBef>
              <a:spcAft>
                <a:spcPts val="0"/>
              </a:spcAft>
              <a:buClrTx/>
              <a:buSzTx/>
              <a:buFontTx/>
              <a:buNone/>
              <a:tabLst/>
              <a:defRPr/>
            </a:pPr>
            <a:endParaRPr kumimoji="0" lang="es-BO"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a:cs typeface="Times New Roman" panose="02020603050405020304" pitchFamily="18" charset="0"/>
              <a:sym typeface="Times New Roman"/>
            </a:endParaRPr>
          </a:p>
          <a:p>
            <a:pPr marL="0" marR="0" lvl="0" indent="0" algn="l" defTabSz="914400" rtl="0" eaLnBrk="1" fontAlgn="auto" latinLnBrk="0" hangingPunct="1">
              <a:lnSpc>
                <a:spcPts val="3150"/>
              </a:lnSpc>
              <a:spcBef>
                <a:spcPts val="0"/>
              </a:spcBef>
              <a:spcAft>
                <a:spcPts val="0"/>
              </a:spcAft>
              <a:buClrTx/>
              <a:buSzTx/>
              <a:buFontTx/>
              <a:buNone/>
              <a:tabLst/>
              <a:defRPr/>
            </a:pPr>
            <a:r>
              <a:rPr kumimoji="0" lang="es-BO" sz="4000" b="1" i="0" u="none" strike="noStrike" kern="1200" cap="none" spc="0" normalizeH="0" baseline="0" noProof="0" dirty="0">
                <a:ln>
                  <a:noFill/>
                </a:ln>
                <a:solidFill>
                  <a:srgbClr val="002060"/>
                </a:solidFill>
                <a:effectLst/>
                <a:uLnTx/>
                <a:uFillTx/>
                <a:latin typeface="Aharoni" panose="02010803020104030203" pitchFamily="2" charset="-79"/>
                <a:ea typeface="Times New Roman Bold"/>
                <a:cs typeface="Aharoni" panose="02010803020104030203" pitchFamily="2" charset="-79"/>
                <a:sym typeface="Times New Roman Bold"/>
              </a:rPr>
              <a:t>Temario 3</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Nuestra proyecciones con clientes</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Desarrollo de la Autoestima</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Desarrollo de Relaciones Sanas con el cliente</a:t>
            </a:r>
          </a:p>
          <a:p>
            <a:pPr marL="65151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BO" sz="2400" b="0" i="0" u="none" strike="noStrike" kern="1200" cap="none" spc="0"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Nuestras proyecciones</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0788316" y="2126259"/>
            <a:ext cx="0" cy="7560000"/>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Diagrama de flujo: retraso 6">
            <a:extLst>
              <a:ext uri="{FF2B5EF4-FFF2-40B4-BE49-F238E27FC236}">
                <a16:creationId xmlns:a16="http://schemas.microsoft.com/office/drawing/2014/main" id="{9F71A5C6-6F6C-4C02-A99F-7255A74F9FAE}"/>
              </a:ext>
            </a:extLst>
          </p:cNvPr>
          <p:cNvSpPr/>
          <p:nvPr/>
        </p:nvSpPr>
        <p:spPr>
          <a:xfrm>
            <a:off x="-643" y="0"/>
            <a:ext cx="6371952" cy="10287000"/>
          </a:xfrm>
          <a:prstGeom prst="flowChartDelay">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69249119"/>
      </p:ext>
    </p:extLst>
  </p:cSld>
  <p:clrMapOvr>
    <a:masterClrMapping/>
  </p:clrMapOvr>
  <mc:AlternateContent xmlns:mc="http://schemas.openxmlformats.org/markup-compatibility/2006" xmlns:p14="http://schemas.microsoft.com/office/powerpoint/2010/main">
    <mc:Choice Requires="p14">
      <p:transition spd="slow" p14:dur="2000" advTm="3414"/>
    </mc:Choice>
    <mc:Fallback xmlns="">
      <p:transition spd="slow" advTm="3414"/>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Diagrama de flujo: retraso 20">
            <a:extLst>
              <a:ext uri="{FF2B5EF4-FFF2-40B4-BE49-F238E27FC236}">
                <a16:creationId xmlns:a16="http://schemas.microsoft.com/office/drawing/2014/main" id="{E6C0C547-40EB-E2C4-6EEF-B683888BC044}"/>
              </a:ext>
            </a:extLst>
          </p:cNvPr>
          <p:cNvSpPr/>
          <p:nvPr/>
        </p:nvSpPr>
        <p:spPr>
          <a:xfrm>
            <a:off x="-20782" y="0"/>
            <a:ext cx="6371952" cy="10286999"/>
          </a:xfrm>
          <a:prstGeom prst="flowChartDelay">
            <a:avLst/>
          </a:prstGeom>
          <a:solidFill>
            <a:srgbClr val="D7E4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
        <p:nvSpPr>
          <p:cNvPr id="14" name="Freeform 14"/>
          <p:cNvSpPr/>
          <p:nvPr/>
        </p:nvSpPr>
        <p:spPr>
          <a:xfrm>
            <a:off x="490255" y="6406792"/>
            <a:ext cx="4818018" cy="1914444"/>
          </a:xfrm>
          <a:custGeom>
            <a:avLst/>
            <a:gdLst/>
            <a:ahLst/>
            <a:cxnLst/>
            <a:rect l="l" t="t" r="r" b="b"/>
            <a:pathLst>
              <a:path w="4818018" h="1914444">
                <a:moveTo>
                  <a:pt x="0" y="0"/>
                </a:moveTo>
                <a:lnTo>
                  <a:pt x="4818018" y="0"/>
                </a:lnTo>
                <a:lnTo>
                  <a:pt x="4818018" y="1914445"/>
                </a:lnTo>
                <a:lnTo>
                  <a:pt x="0" y="1914445"/>
                </a:lnTo>
                <a:lnTo>
                  <a:pt x="0" y="0"/>
                </a:lnTo>
                <a:close/>
              </a:path>
            </a:pathLst>
          </a:custGeom>
          <a:blipFill>
            <a:blip r:embed="rId2"/>
            <a:stretch>
              <a:fillRect/>
            </a:stretch>
          </a:blipFill>
        </p:spPr>
      </p:sp>
      <p:sp>
        <p:nvSpPr>
          <p:cNvPr id="15" name="TextBox 15"/>
          <p:cNvSpPr txBox="1"/>
          <p:nvPr/>
        </p:nvSpPr>
        <p:spPr>
          <a:xfrm>
            <a:off x="6734449" y="571500"/>
            <a:ext cx="10791551" cy="1846659"/>
          </a:xfrm>
          <a:prstGeom prst="rect">
            <a:avLst/>
          </a:prstGeom>
        </p:spPr>
        <p:txBody>
          <a:bodyPr wrap="square" lIns="0" tIns="0" rIns="0" bIns="0" rtlCol="0" anchor="t">
            <a:spAutoFit/>
          </a:bodyPr>
          <a:lstStyle/>
          <a:p>
            <a:pPr marL="0" indent="0" algn="l">
              <a:buNone/>
            </a:pPr>
            <a:r>
              <a:rPr lang="es-BO" sz="6000" dirty="0">
                <a:solidFill>
                  <a:srgbClr val="002060"/>
                </a:solidFill>
                <a:latin typeface="Aharoni" panose="02010803020104030203" pitchFamily="2" charset="-79"/>
                <a:ea typeface="Unbounded Bold" pitchFamily="34" charset="-122"/>
                <a:cs typeface="Aharoni" panose="02010803020104030203" pitchFamily="2" charset="-79"/>
              </a:rPr>
              <a:t>Competencias administrativa que generan valor</a:t>
            </a:r>
            <a:endParaRPr lang="es-BO" sz="6000" dirty="0">
              <a:solidFill>
                <a:srgbClr val="002060"/>
              </a:solidFill>
              <a:latin typeface="Aharoni" panose="02010803020104030203" pitchFamily="2" charset="-79"/>
              <a:cs typeface="Aharoni" panose="02010803020104030203" pitchFamily="2" charset="-79"/>
            </a:endParaRPr>
          </a:p>
        </p:txBody>
      </p:sp>
      <p:sp>
        <p:nvSpPr>
          <p:cNvPr id="19" name="TextBox 19"/>
          <p:cNvSpPr txBox="1"/>
          <p:nvPr/>
        </p:nvSpPr>
        <p:spPr>
          <a:xfrm>
            <a:off x="6762987" y="2761319"/>
            <a:ext cx="10347689" cy="3447098"/>
          </a:xfrm>
          <a:prstGeom prst="rect">
            <a:avLst/>
          </a:prstGeom>
        </p:spPr>
        <p:txBody>
          <a:bodyPr wrap="square" lIns="0" tIns="0" rIns="0" bIns="0" rtlCol="0" anchor="t">
            <a:spAutoFit/>
          </a:bodyPr>
          <a:lstStyle/>
          <a:p>
            <a:r>
              <a:rPr lang="es-BO" sz="3200" spc="30" dirty="0">
                <a:solidFill>
                  <a:schemeClr val="accent1">
                    <a:lumMod val="50000"/>
                  </a:schemeClr>
                </a:solidFill>
                <a:ea typeface="Montserrat"/>
                <a:cs typeface="Times New Roman" panose="02020603050405020304" pitchFamily="18" charset="0"/>
                <a:sym typeface="Montserrat"/>
              </a:rPr>
              <a:t>En esta dimensión se han incluido 4 talleres importantes que facilitan la eficiencia en el trabajo en la gestión administrativa de un área o de un equipo. Las habilidades administrativas permiten organizarse mejor, aprendiendo rutinas y herramientas que facilitan el día a día y generan equilibrio, disciplina y estabilidad emocional en el área de trabajo.</a:t>
            </a:r>
          </a:p>
        </p:txBody>
      </p:sp>
      <p:grpSp>
        <p:nvGrpSpPr>
          <p:cNvPr id="30" name="Grupo 29">
            <a:extLst>
              <a:ext uri="{FF2B5EF4-FFF2-40B4-BE49-F238E27FC236}">
                <a16:creationId xmlns:a16="http://schemas.microsoft.com/office/drawing/2014/main" id="{2A25B37D-DDA7-2EA3-A748-97BD90FC7F9E}"/>
              </a:ext>
            </a:extLst>
          </p:cNvPr>
          <p:cNvGrpSpPr/>
          <p:nvPr/>
        </p:nvGrpSpPr>
        <p:grpSpPr>
          <a:xfrm>
            <a:off x="2103729" y="3603115"/>
            <a:ext cx="3340888" cy="3269517"/>
            <a:chOff x="11421499" y="303647"/>
            <a:chExt cx="3340888" cy="3269517"/>
          </a:xfrm>
          <a:solidFill>
            <a:srgbClr val="D7E4BD"/>
          </a:solidFill>
        </p:grpSpPr>
        <p:sp>
          <p:nvSpPr>
            <p:cNvPr id="26" name="Rectángulo 25">
              <a:extLst>
                <a:ext uri="{FF2B5EF4-FFF2-40B4-BE49-F238E27FC236}">
                  <a16:creationId xmlns:a16="http://schemas.microsoft.com/office/drawing/2014/main" id="{2B42E8F7-A6DB-E482-16FA-2F3E08AF2F4C}"/>
                </a:ext>
              </a:extLst>
            </p:cNvPr>
            <p:cNvSpPr/>
            <p:nvPr/>
          </p:nvSpPr>
          <p:spPr>
            <a:xfrm>
              <a:off x="12024092" y="303647"/>
              <a:ext cx="2135702" cy="2264548"/>
            </a:xfrm>
            <a:prstGeom prst="rect">
              <a:avLst/>
            </a:prstGeom>
            <a:grp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highlight>
                  <a:srgbClr val="2C2929"/>
                </a:highlight>
              </a:endParaRPr>
            </a:p>
          </p:txBody>
        </p:sp>
        <p:sp>
          <p:nvSpPr>
            <p:cNvPr id="27" name="Flecha: cheurón 26">
              <a:extLst>
                <a:ext uri="{FF2B5EF4-FFF2-40B4-BE49-F238E27FC236}">
                  <a16:creationId xmlns:a16="http://schemas.microsoft.com/office/drawing/2014/main" id="{2F58077B-1DB8-ABA4-945E-4095DAFB0F80}"/>
                </a:ext>
              </a:extLst>
            </p:cNvPr>
            <p:cNvSpPr/>
            <p:nvPr/>
          </p:nvSpPr>
          <p:spPr>
            <a:xfrm rot="16200000">
              <a:off x="12146739" y="1560109"/>
              <a:ext cx="1890408" cy="2135702"/>
            </a:xfrm>
            <a:prstGeom prst="chevron">
              <a:avLst>
                <a:gd name="adj" fmla="val 38301"/>
              </a:avLst>
            </a:prstGeom>
            <a:grp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solidFill>
                  <a:schemeClr val="tx1"/>
                </a:solidFill>
                <a:highlight>
                  <a:srgbClr val="2C2929"/>
                </a:highlight>
              </a:endParaRPr>
            </a:p>
          </p:txBody>
        </p:sp>
        <p:sp>
          <p:nvSpPr>
            <p:cNvPr id="28" name="Flecha: cheurón 27">
              <a:extLst>
                <a:ext uri="{FF2B5EF4-FFF2-40B4-BE49-F238E27FC236}">
                  <a16:creationId xmlns:a16="http://schemas.microsoft.com/office/drawing/2014/main" id="{16E5755D-A3F8-E0D1-1140-6A123BE3B00D}"/>
                </a:ext>
              </a:extLst>
            </p:cNvPr>
            <p:cNvSpPr/>
            <p:nvPr/>
          </p:nvSpPr>
          <p:spPr>
            <a:xfrm rot="16200000" flipV="1">
              <a:off x="12410829" y="1131754"/>
              <a:ext cx="1320762" cy="2082320"/>
            </a:xfrm>
            <a:prstGeom prst="chevron">
              <a:avLst/>
            </a:prstGeom>
            <a:grp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solidFill>
                  <a:schemeClr val="tx1"/>
                </a:solidFill>
                <a:highlight>
                  <a:srgbClr val="2C2929"/>
                </a:highlight>
              </a:endParaRPr>
            </a:p>
          </p:txBody>
        </p:sp>
        <p:sp>
          <p:nvSpPr>
            <p:cNvPr id="29" name="CuadroTexto 28">
              <a:extLst>
                <a:ext uri="{FF2B5EF4-FFF2-40B4-BE49-F238E27FC236}">
                  <a16:creationId xmlns:a16="http://schemas.microsoft.com/office/drawing/2014/main" id="{4CCE78C4-1321-CA72-DDBE-7DF70FA4D26F}"/>
                </a:ext>
              </a:extLst>
            </p:cNvPr>
            <p:cNvSpPr txBox="1"/>
            <p:nvPr/>
          </p:nvSpPr>
          <p:spPr>
            <a:xfrm>
              <a:off x="11421499" y="1435921"/>
              <a:ext cx="3340888" cy="1077218"/>
            </a:xfrm>
            <a:prstGeom prst="rect">
              <a:avLst/>
            </a:prstGeom>
            <a:solidFill>
              <a:schemeClr val="tx1"/>
            </a:solidFill>
            <a:ln>
              <a:solidFill>
                <a:schemeClr val="tx1"/>
              </a:solidFill>
            </a:ln>
          </p:spPr>
          <p:txBody>
            <a:bodyPr wrap="square">
              <a:spAutoFit/>
            </a:bodyPr>
            <a:lstStyle/>
            <a:p>
              <a:pPr algn="ctr"/>
              <a:r>
                <a:rPr lang="es-MX" sz="3200" b="1" dirty="0">
                  <a:solidFill>
                    <a:schemeClr val="bg1"/>
                  </a:solidFill>
                  <a:highlight>
                    <a:srgbClr val="2C2929"/>
                  </a:highlight>
                </a:rPr>
                <a:t>Competencias Administrativa</a:t>
              </a:r>
              <a:endParaRPr lang="es-BO" sz="3200" b="1" dirty="0">
                <a:solidFill>
                  <a:schemeClr val="bg1"/>
                </a:solidFill>
                <a:highlight>
                  <a:srgbClr val="2C2929"/>
                </a:highlight>
              </a:endParaRPr>
            </a:p>
          </p:txBody>
        </p:sp>
      </p:grpSp>
      <p:sp>
        <p:nvSpPr>
          <p:cNvPr id="34" name="CuadroTexto 33">
            <a:extLst>
              <a:ext uri="{FF2B5EF4-FFF2-40B4-BE49-F238E27FC236}">
                <a16:creationId xmlns:a16="http://schemas.microsoft.com/office/drawing/2014/main" id="{75B83450-161F-4D34-8010-DE3AC7483F10}"/>
              </a:ext>
            </a:extLst>
          </p:cNvPr>
          <p:cNvSpPr txBox="1"/>
          <p:nvPr/>
        </p:nvSpPr>
        <p:spPr>
          <a:xfrm>
            <a:off x="7696200" y="6580244"/>
            <a:ext cx="8153400" cy="595035"/>
          </a:xfrm>
          <a:prstGeom prst="rect">
            <a:avLst/>
          </a:prstGeom>
          <a:noFill/>
        </p:spPr>
        <p:txBody>
          <a:bodyPr wrap="square" rtlCol="0">
            <a:spAutoFit/>
          </a:bodyPr>
          <a:lstStyle/>
          <a:p>
            <a:pPr marL="0" lvl="0" indent="0" algn="l">
              <a:lnSpc>
                <a:spcPts val="4140"/>
              </a:lnSpc>
              <a:spcBef>
                <a:spcPct val="0"/>
              </a:spcBef>
            </a:pPr>
            <a:r>
              <a:rPr lang="es-BO" sz="3000" b="1" spc="294" dirty="0">
                <a:ea typeface="Times New Roman"/>
                <a:cs typeface="Times New Roman" panose="02020603050405020304" pitchFamily="18" charset="0"/>
                <a:sym typeface="Times New Roman"/>
              </a:rPr>
              <a:t>Planificación</a:t>
            </a:r>
            <a:r>
              <a:rPr lang="en-US" sz="3000" b="1" spc="294" dirty="0">
                <a:ea typeface="Times New Roman"/>
                <a:cs typeface="Times New Roman" panose="02020603050405020304" pitchFamily="18" charset="0"/>
                <a:sym typeface="Times New Roman"/>
              </a:rPr>
              <a:t> y </a:t>
            </a:r>
            <a:r>
              <a:rPr lang="es-BO" sz="3000" b="1" spc="294" dirty="0">
                <a:ea typeface="Times New Roman"/>
                <a:cs typeface="Times New Roman" panose="02020603050405020304" pitchFamily="18" charset="0"/>
                <a:sym typeface="Times New Roman"/>
              </a:rPr>
              <a:t>Gestión</a:t>
            </a:r>
            <a:r>
              <a:rPr lang="en-US" sz="3000" b="1" spc="294" dirty="0">
                <a:ea typeface="Times New Roman"/>
                <a:cs typeface="Times New Roman" panose="02020603050405020304" pitchFamily="18" charset="0"/>
                <a:sym typeface="Times New Roman"/>
              </a:rPr>
              <a:t> del </a:t>
            </a:r>
            <a:r>
              <a:rPr lang="es-BO" sz="3000" b="1" spc="294" dirty="0">
                <a:ea typeface="Times New Roman"/>
                <a:cs typeface="Times New Roman" panose="02020603050405020304" pitchFamily="18" charset="0"/>
                <a:sym typeface="Times New Roman"/>
              </a:rPr>
              <a:t>Área</a:t>
            </a:r>
            <a:r>
              <a:rPr lang="en-US" sz="3000" b="1" spc="294" dirty="0">
                <a:ea typeface="Times New Roman"/>
                <a:cs typeface="Times New Roman" panose="02020603050405020304" pitchFamily="18" charset="0"/>
                <a:sym typeface="Times New Roman"/>
              </a:rPr>
              <a:t> </a:t>
            </a:r>
          </a:p>
        </p:txBody>
      </p:sp>
      <p:sp>
        <p:nvSpPr>
          <p:cNvPr id="36" name="CuadroTexto 35">
            <a:extLst>
              <a:ext uri="{FF2B5EF4-FFF2-40B4-BE49-F238E27FC236}">
                <a16:creationId xmlns:a16="http://schemas.microsoft.com/office/drawing/2014/main" id="{B8028A6A-533B-4C44-8008-FBED7BD4E8DD}"/>
              </a:ext>
            </a:extLst>
          </p:cNvPr>
          <p:cNvSpPr txBox="1"/>
          <p:nvPr/>
        </p:nvSpPr>
        <p:spPr>
          <a:xfrm>
            <a:off x="7696199" y="7428298"/>
            <a:ext cx="10101545" cy="595035"/>
          </a:xfrm>
          <a:prstGeom prst="rect">
            <a:avLst/>
          </a:prstGeom>
          <a:noFill/>
        </p:spPr>
        <p:txBody>
          <a:bodyPr wrap="square" rtlCol="0">
            <a:spAutoFit/>
          </a:bodyPr>
          <a:lstStyle/>
          <a:p>
            <a:pPr marL="0" lvl="0" indent="0" algn="l">
              <a:lnSpc>
                <a:spcPts val="4140"/>
              </a:lnSpc>
              <a:spcBef>
                <a:spcPct val="0"/>
              </a:spcBef>
            </a:pPr>
            <a:r>
              <a:rPr lang="es-BO" sz="3000" b="1" spc="294" dirty="0">
                <a:ea typeface="Times New Roman"/>
                <a:cs typeface="Times New Roman" panose="02020603050405020304" pitchFamily="18" charset="0"/>
                <a:sym typeface="Times New Roman"/>
              </a:rPr>
              <a:t>Gestión</a:t>
            </a:r>
            <a:r>
              <a:rPr lang="en-US" sz="3000" b="1" spc="294" dirty="0">
                <a:ea typeface="Times New Roman"/>
                <a:cs typeface="Times New Roman" panose="02020603050405020304" pitchFamily="18" charset="0"/>
                <a:sym typeface="Times New Roman"/>
              </a:rPr>
              <a:t> del </a:t>
            </a:r>
            <a:r>
              <a:rPr lang="es-BO" sz="3000" b="1" spc="294" dirty="0">
                <a:ea typeface="Times New Roman"/>
                <a:cs typeface="Times New Roman" panose="02020603050405020304" pitchFamily="18" charset="0"/>
                <a:sym typeface="Times New Roman"/>
              </a:rPr>
              <a:t>Tiempo</a:t>
            </a:r>
            <a:r>
              <a:rPr lang="en-US" sz="3000" b="1" spc="294" dirty="0">
                <a:ea typeface="Times New Roman"/>
                <a:cs typeface="Times New Roman" panose="02020603050405020304" pitchFamily="18" charset="0"/>
                <a:sym typeface="Times New Roman"/>
              </a:rPr>
              <a:t> </a:t>
            </a:r>
          </a:p>
        </p:txBody>
      </p:sp>
      <p:sp>
        <p:nvSpPr>
          <p:cNvPr id="38" name="CuadroTexto 37">
            <a:extLst>
              <a:ext uri="{FF2B5EF4-FFF2-40B4-BE49-F238E27FC236}">
                <a16:creationId xmlns:a16="http://schemas.microsoft.com/office/drawing/2014/main" id="{7E809D89-9D35-3319-BCA1-B53C80157B8C}"/>
              </a:ext>
            </a:extLst>
          </p:cNvPr>
          <p:cNvSpPr txBox="1"/>
          <p:nvPr/>
        </p:nvSpPr>
        <p:spPr>
          <a:xfrm>
            <a:off x="7667349" y="8277000"/>
            <a:ext cx="8153400" cy="595035"/>
          </a:xfrm>
          <a:prstGeom prst="rect">
            <a:avLst/>
          </a:prstGeom>
          <a:noFill/>
        </p:spPr>
        <p:txBody>
          <a:bodyPr wrap="square" rtlCol="0">
            <a:spAutoFit/>
          </a:bodyPr>
          <a:lstStyle/>
          <a:p>
            <a:pPr marL="0" lvl="0" indent="0" algn="l">
              <a:lnSpc>
                <a:spcPts val="4140"/>
              </a:lnSpc>
              <a:spcBef>
                <a:spcPct val="0"/>
              </a:spcBef>
            </a:pPr>
            <a:r>
              <a:rPr lang="es-BO" sz="3000" b="1" spc="294" dirty="0">
                <a:ea typeface="Times New Roman"/>
                <a:cs typeface="Times New Roman" panose="02020603050405020304" pitchFamily="18" charset="0"/>
                <a:sym typeface="Times New Roman"/>
              </a:rPr>
              <a:t>Gestión del </a:t>
            </a:r>
            <a:r>
              <a:rPr lang="es-BO" sz="3000" b="1" spc="294" dirty="0" err="1">
                <a:ea typeface="Times New Roman"/>
                <a:cs typeface="Times New Roman" panose="02020603050405020304" pitchFamily="18" charset="0"/>
                <a:sym typeface="Times New Roman"/>
              </a:rPr>
              <a:t>Empowerment</a:t>
            </a:r>
            <a:r>
              <a:rPr lang="es-BO" sz="3000" b="1" spc="294" dirty="0">
                <a:ea typeface="Times New Roman"/>
                <a:cs typeface="Times New Roman" panose="02020603050405020304" pitchFamily="18" charset="0"/>
                <a:sym typeface="Times New Roman"/>
              </a:rPr>
              <a:t> </a:t>
            </a:r>
          </a:p>
        </p:txBody>
      </p:sp>
      <p:sp>
        <p:nvSpPr>
          <p:cNvPr id="18" name="CuadroTexto 17">
            <a:extLst>
              <a:ext uri="{FF2B5EF4-FFF2-40B4-BE49-F238E27FC236}">
                <a16:creationId xmlns:a16="http://schemas.microsoft.com/office/drawing/2014/main" id="{100CD617-F56B-4AD9-B024-890E359907BB}"/>
              </a:ext>
            </a:extLst>
          </p:cNvPr>
          <p:cNvSpPr txBox="1"/>
          <p:nvPr/>
        </p:nvSpPr>
        <p:spPr>
          <a:xfrm>
            <a:off x="7672881" y="9153629"/>
            <a:ext cx="8153400" cy="595035"/>
          </a:xfrm>
          <a:prstGeom prst="rect">
            <a:avLst/>
          </a:prstGeom>
          <a:noFill/>
        </p:spPr>
        <p:txBody>
          <a:bodyPr wrap="square" rtlCol="0">
            <a:spAutoFit/>
          </a:bodyPr>
          <a:lstStyle/>
          <a:p>
            <a:pPr marL="0" lvl="0" indent="0" algn="l">
              <a:lnSpc>
                <a:spcPts val="4140"/>
              </a:lnSpc>
              <a:spcBef>
                <a:spcPct val="0"/>
              </a:spcBef>
            </a:pPr>
            <a:r>
              <a:rPr lang="es-BO" sz="3000" b="1" spc="294" dirty="0">
                <a:ea typeface="Times New Roman"/>
                <a:cs typeface="Times New Roman" panose="02020603050405020304" pitchFamily="18" charset="0"/>
                <a:sym typeface="Times New Roman"/>
              </a:rPr>
              <a:t>Reuniones Efectivas </a:t>
            </a:r>
          </a:p>
        </p:txBody>
      </p:sp>
      <p:grpSp>
        <p:nvGrpSpPr>
          <p:cNvPr id="4" name="Grupo 3">
            <a:extLst>
              <a:ext uri="{FF2B5EF4-FFF2-40B4-BE49-F238E27FC236}">
                <a16:creationId xmlns:a16="http://schemas.microsoft.com/office/drawing/2014/main" id="{5F99C164-C432-4D21-A8CE-7C2B43AC1E28}"/>
              </a:ext>
            </a:extLst>
          </p:cNvPr>
          <p:cNvGrpSpPr/>
          <p:nvPr/>
        </p:nvGrpSpPr>
        <p:grpSpPr>
          <a:xfrm>
            <a:off x="6797311" y="9168869"/>
            <a:ext cx="688176" cy="688605"/>
            <a:chOff x="6406877" y="9441171"/>
            <a:chExt cx="688176" cy="688605"/>
          </a:xfrm>
          <a:solidFill>
            <a:srgbClr val="002060"/>
          </a:solidFill>
        </p:grpSpPr>
        <p:sp>
          <p:nvSpPr>
            <p:cNvPr id="25" name="Freeform 21">
              <a:extLst>
                <a:ext uri="{FF2B5EF4-FFF2-40B4-BE49-F238E27FC236}">
                  <a16:creationId xmlns:a16="http://schemas.microsoft.com/office/drawing/2014/main" id="{463D55B7-1AF3-43C9-A796-DE24025CC3D8}"/>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31" name="TextBox 22">
              <a:extLst>
                <a:ext uri="{FF2B5EF4-FFF2-40B4-BE49-F238E27FC236}">
                  <a16:creationId xmlns:a16="http://schemas.microsoft.com/office/drawing/2014/main" id="{017BF93C-1025-490A-9094-8742BE3FB07C}"/>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4</a:t>
              </a:r>
            </a:p>
          </p:txBody>
        </p:sp>
      </p:grpSp>
      <p:grpSp>
        <p:nvGrpSpPr>
          <p:cNvPr id="32" name="Grupo 31">
            <a:extLst>
              <a:ext uri="{FF2B5EF4-FFF2-40B4-BE49-F238E27FC236}">
                <a16:creationId xmlns:a16="http://schemas.microsoft.com/office/drawing/2014/main" id="{FE1FC4C4-4FBB-4AF4-B9D2-316F55F6D799}"/>
              </a:ext>
            </a:extLst>
          </p:cNvPr>
          <p:cNvGrpSpPr/>
          <p:nvPr/>
        </p:nvGrpSpPr>
        <p:grpSpPr>
          <a:xfrm>
            <a:off x="6797311" y="8259862"/>
            <a:ext cx="688176" cy="688605"/>
            <a:chOff x="6406877" y="9441171"/>
            <a:chExt cx="688176" cy="688605"/>
          </a:xfrm>
          <a:solidFill>
            <a:srgbClr val="002060"/>
          </a:solidFill>
        </p:grpSpPr>
        <p:sp>
          <p:nvSpPr>
            <p:cNvPr id="39" name="Freeform 21">
              <a:extLst>
                <a:ext uri="{FF2B5EF4-FFF2-40B4-BE49-F238E27FC236}">
                  <a16:creationId xmlns:a16="http://schemas.microsoft.com/office/drawing/2014/main" id="{DAE4AC9D-03C5-4827-B05F-5576FFD3679F}"/>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0" name="TextBox 22">
              <a:extLst>
                <a:ext uri="{FF2B5EF4-FFF2-40B4-BE49-F238E27FC236}">
                  <a16:creationId xmlns:a16="http://schemas.microsoft.com/office/drawing/2014/main" id="{D27D851A-7F39-419D-A917-6CCEB0737920}"/>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3</a:t>
              </a:r>
            </a:p>
          </p:txBody>
        </p:sp>
      </p:grpSp>
      <p:grpSp>
        <p:nvGrpSpPr>
          <p:cNvPr id="41" name="Grupo 40">
            <a:extLst>
              <a:ext uri="{FF2B5EF4-FFF2-40B4-BE49-F238E27FC236}">
                <a16:creationId xmlns:a16="http://schemas.microsoft.com/office/drawing/2014/main" id="{751AA0A4-534A-4EDE-97FA-C33B57732AB1}"/>
              </a:ext>
            </a:extLst>
          </p:cNvPr>
          <p:cNvGrpSpPr/>
          <p:nvPr/>
        </p:nvGrpSpPr>
        <p:grpSpPr>
          <a:xfrm>
            <a:off x="6797311" y="7403287"/>
            <a:ext cx="688176" cy="688605"/>
            <a:chOff x="6406877" y="9441171"/>
            <a:chExt cx="688176" cy="688605"/>
          </a:xfrm>
          <a:solidFill>
            <a:srgbClr val="002060"/>
          </a:solidFill>
        </p:grpSpPr>
        <p:sp>
          <p:nvSpPr>
            <p:cNvPr id="42" name="Freeform 21">
              <a:extLst>
                <a:ext uri="{FF2B5EF4-FFF2-40B4-BE49-F238E27FC236}">
                  <a16:creationId xmlns:a16="http://schemas.microsoft.com/office/drawing/2014/main" id="{3481381A-1B85-4BCB-A73C-367C50FE5D28}"/>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3" name="TextBox 22">
              <a:extLst>
                <a:ext uri="{FF2B5EF4-FFF2-40B4-BE49-F238E27FC236}">
                  <a16:creationId xmlns:a16="http://schemas.microsoft.com/office/drawing/2014/main" id="{E8C6253B-0663-4BAC-8FAF-CAC1D1F49369}"/>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2</a:t>
              </a:r>
            </a:p>
          </p:txBody>
        </p:sp>
      </p:grpSp>
      <p:grpSp>
        <p:nvGrpSpPr>
          <p:cNvPr id="44" name="Grupo 43">
            <a:extLst>
              <a:ext uri="{FF2B5EF4-FFF2-40B4-BE49-F238E27FC236}">
                <a16:creationId xmlns:a16="http://schemas.microsoft.com/office/drawing/2014/main" id="{64AE0E81-80C5-4C99-BF54-7F509F543584}"/>
              </a:ext>
            </a:extLst>
          </p:cNvPr>
          <p:cNvGrpSpPr/>
          <p:nvPr/>
        </p:nvGrpSpPr>
        <p:grpSpPr>
          <a:xfrm>
            <a:off x="6797311" y="6546712"/>
            <a:ext cx="688176" cy="688605"/>
            <a:chOff x="6406877" y="9441171"/>
            <a:chExt cx="688176" cy="688605"/>
          </a:xfrm>
          <a:solidFill>
            <a:srgbClr val="002060"/>
          </a:solidFill>
        </p:grpSpPr>
        <p:sp>
          <p:nvSpPr>
            <p:cNvPr id="45" name="Freeform 21">
              <a:extLst>
                <a:ext uri="{FF2B5EF4-FFF2-40B4-BE49-F238E27FC236}">
                  <a16:creationId xmlns:a16="http://schemas.microsoft.com/office/drawing/2014/main" id="{8165326A-8300-49BD-B105-7441BF2FB4E9}"/>
                </a:ext>
              </a:extLst>
            </p:cNvPr>
            <p:cNvSpPr/>
            <p:nvPr/>
          </p:nvSpPr>
          <p:spPr>
            <a:xfrm>
              <a:off x="6406877" y="9441171"/>
              <a:ext cx="688176" cy="68860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sp>
        <p:sp>
          <p:nvSpPr>
            <p:cNvPr id="46" name="TextBox 22">
              <a:extLst>
                <a:ext uri="{FF2B5EF4-FFF2-40B4-BE49-F238E27FC236}">
                  <a16:creationId xmlns:a16="http://schemas.microsoft.com/office/drawing/2014/main" id="{4B4C29F5-B8D9-4F65-A822-929AB6C9286C}"/>
                </a:ext>
              </a:extLst>
            </p:cNvPr>
            <p:cNvSpPr txBox="1"/>
            <p:nvPr/>
          </p:nvSpPr>
          <p:spPr>
            <a:xfrm>
              <a:off x="6543766" y="9545842"/>
              <a:ext cx="381000" cy="459581"/>
            </a:xfrm>
            <a:prstGeom prst="rect">
              <a:avLst/>
            </a:prstGeom>
            <a:grpFill/>
          </p:spPr>
          <p:txBody>
            <a:bodyPr lIns="50800" tIns="50800" rIns="50800" bIns="50800" rtlCol="0" anchor="ctr"/>
            <a:lstStyle/>
            <a:p>
              <a:pPr algn="ctr">
                <a:lnSpc>
                  <a:spcPts val="3899"/>
                </a:lnSpc>
              </a:pPr>
              <a:r>
                <a:rPr lang="en-US" sz="2999" dirty="0">
                  <a:solidFill>
                    <a:srgbClr val="FFFFFF"/>
                  </a:solidFill>
                  <a:ea typeface="TT Drugs"/>
                  <a:cs typeface="TT Drugs"/>
                  <a:sym typeface="TT Drugs"/>
                </a:rPr>
                <a:t>1</a:t>
              </a:r>
            </a:p>
          </p:txBody>
        </p:sp>
      </p:grpSp>
    </p:spTree>
    <p:extLst>
      <p:ext uri="{BB962C8B-B14F-4D97-AF65-F5344CB8AC3E}">
        <p14:creationId xmlns:p14="http://schemas.microsoft.com/office/powerpoint/2010/main" val="46680847"/>
      </p:ext>
    </p:extLst>
  </p:cSld>
  <p:clrMapOvr>
    <a:masterClrMapping/>
  </p:clrMapOvr>
  <mc:AlternateContent xmlns:mc="http://schemas.openxmlformats.org/markup-compatibility/2006" xmlns:p14="http://schemas.microsoft.com/office/powerpoint/2010/main">
    <mc:Choice Requires="p14">
      <p:transition spd="slow" p14:dur="2000" advTm="3501"/>
    </mc:Choice>
    <mc:Fallback xmlns="">
      <p:transition spd="slow" advTm="3501"/>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iagrama de flujo: retraso 7">
            <a:extLst>
              <a:ext uri="{FF2B5EF4-FFF2-40B4-BE49-F238E27FC236}">
                <a16:creationId xmlns:a16="http://schemas.microsoft.com/office/drawing/2014/main" id="{F61E3561-328A-43BE-A3F2-F20064333693}"/>
              </a:ext>
            </a:extLst>
          </p:cNvPr>
          <p:cNvSpPr/>
          <p:nvPr/>
        </p:nvSpPr>
        <p:spPr>
          <a:xfrm>
            <a:off x="-28354" y="25710"/>
            <a:ext cx="6371952" cy="10287000"/>
          </a:xfrm>
          <a:prstGeom prst="flowChartDelay">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
        <p:nvSpPr>
          <p:cNvPr id="28" name="TextBox 28"/>
          <p:cNvSpPr txBox="1"/>
          <p:nvPr/>
        </p:nvSpPr>
        <p:spPr>
          <a:xfrm>
            <a:off x="6741887" y="314052"/>
            <a:ext cx="9829801" cy="1661993"/>
          </a:xfrm>
          <a:prstGeom prst="rect">
            <a:avLst/>
          </a:prstGeom>
        </p:spPr>
        <p:txBody>
          <a:bodyPr wrap="square" lIns="0" tIns="0" rIns="0" bIns="0" rtlCol="0" anchor="t">
            <a:spAutoFit/>
          </a:bodyPr>
          <a:lstStyle/>
          <a:p>
            <a:pPr marL="0" lvl="0" indent="0">
              <a:spcBef>
                <a:spcPct val="0"/>
              </a:spcBef>
            </a:pPr>
            <a:r>
              <a:rPr lang="es-BO" sz="5400" b="1" spc="294" dirty="0">
                <a:solidFill>
                  <a:srgbClr val="002060"/>
                </a:solidFill>
                <a:latin typeface="Aharoni" panose="02010803020104030203" pitchFamily="2" charset="-79"/>
                <a:ea typeface="Times New Roman"/>
                <a:cs typeface="Aharoni" panose="02010803020104030203" pitchFamily="2" charset="-79"/>
                <a:sym typeface="Times New Roman"/>
              </a:rPr>
              <a:t>Planificación</a:t>
            </a:r>
            <a:r>
              <a:rPr lang="en-US" sz="5400" b="1" spc="294" dirty="0">
                <a:solidFill>
                  <a:srgbClr val="002060"/>
                </a:solidFill>
                <a:latin typeface="Aharoni" panose="02010803020104030203" pitchFamily="2" charset="-79"/>
                <a:ea typeface="Times New Roman"/>
                <a:cs typeface="Aharoni" panose="02010803020104030203" pitchFamily="2" charset="-79"/>
                <a:sym typeface="Times New Roman"/>
              </a:rPr>
              <a:t> y </a:t>
            </a:r>
            <a:r>
              <a:rPr lang="en-US" sz="5400" b="1" spc="294" dirty="0" err="1">
                <a:solidFill>
                  <a:srgbClr val="002060"/>
                </a:solidFill>
                <a:latin typeface="Aharoni" panose="02010803020104030203" pitchFamily="2" charset="-79"/>
                <a:ea typeface="Times New Roman"/>
                <a:cs typeface="Aharoni" panose="02010803020104030203" pitchFamily="2" charset="-79"/>
                <a:sym typeface="Times New Roman"/>
              </a:rPr>
              <a:t>Gestión</a:t>
            </a:r>
            <a:r>
              <a:rPr lang="en-US" sz="5400" b="1" spc="294" dirty="0">
                <a:solidFill>
                  <a:srgbClr val="002060"/>
                </a:solidFill>
                <a:latin typeface="Aharoni" panose="02010803020104030203" pitchFamily="2" charset="-79"/>
                <a:ea typeface="Times New Roman"/>
                <a:cs typeface="Aharoni" panose="02010803020104030203" pitchFamily="2" charset="-79"/>
                <a:sym typeface="Times New Roman"/>
              </a:rPr>
              <a:t> </a:t>
            </a:r>
          </a:p>
          <a:p>
            <a:pPr marL="0" lvl="0" indent="0">
              <a:spcBef>
                <a:spcPct val="0"/>
              </a:spcBef>
            </a:pPr>
            <a:r>
              <a:rPr lang="en-US" sz="5400" b="1" spc="294" dirty="0">
                <a:solidFill>
                  <a:srgbClr val="002060"/>
                </a:solidFill>
                <a:latin typeface="Aharoni" panose="02010803020104030203" pitchFamily="2" charset="-79"/>
                <a:ea typeface="Times New Roman"/>
                <a:cs typeface="Aharoni" panose="02010803020104030203" pitchFamily="2" charset="-79"/>
                <a:sym typeface="Times New Roman"/>
              </a:rPr>
              <a:t>del </a:t>
            </a:r>
            <a:r>
              <a:rPr lang="es-BO" sz="5400" b="1" spc="294" dirty="0">
                <a:solidFill>
                  <a:srgbClr val="002060"/>
                </a:solidFill>
                <a:latin typeface="Aharoni" panose="02010803020104030203" pitchFamily="2" charset="-79"/>
                <a:ea typeface="Times New Roman"/>
                <a:cs typeface="Aharoni" panose="02010803020104030203" pitchFamily="2" charset="-79"/>
                <a:sym typeface="Times New Roman"/>
              </a:rPr>
              <a:t>Área</a:t>
            </a:r>
            <a:r>
              <a:rPr lang="en-US" sz="5400" b="1" spc="294" dirty="0">
                <a:solidFill>
                  <a:srgbClr val="002060"/>
                </a:solidFill>
                <a:latin typeface="Aharoni" panose="02010803020104030203" pitchFamily="2" charset="-79"/>
                <a:ea typeface="Times New Roman"/>
                <a:cs typeface="Aharoni" panose="02010803020104030203" pitchFamily="2" charset="-79"/>
                <a:sym typeface="Times New Roman"/>
              </a:rPr>
              <a:t> </a:t>
            </a:r>
          </a:p>
        </p:txBody>
      </p:sp>
      <p:sp>
        <p:nvSpPr>
          <p:cNvPr id="29" name="TextBox 29"/>
          <p:cNvSpPr txBox="1"/>
          <p:nvPr/>
        </p:nvSpPr>
        <p:spPr>
          <a:xfrm>
            <a:off x="6741887" y="4741447"/>
            <a:ext cx="4611911" cy="4551695"/>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marL="457200" indent="-457200" algn="l">
              <a:buFont typeface="Wingdings" panose="05000000000000000000" pitchFamily="2" charset="2"/>
              <a:buChar char="§"/>
            </a:pPr>
            <a:endParaRPr lang="es-BO" sz="2800" b="1" spc="59" dirty="0">
              <a:solidFill>
                <a:srgbClr val="002060"/>
              </a:solidFill>
              <a:ea typeface="Times New Roman Bold"/>
              <a:cs typeface="Times New Roman" panose="02020603050405020304" pitchFamily="18" charset="0"/>
              <a:sym typeface="Times New Roman Bold"/>
            </a:endParaRPr>
          </a:p>
          <a:p>
            <a:pPr marL="651510" lvl="1" indent="-457200" algn="l">
              <a:lnSpc>
                <a:spcPts val="3150"/>
              </a:lnSpc>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Estar en capacidad de utilizar la herramienta de Misión Operacional</a:t>
            </a:r>
          </a:p>
          <a:p>
            <a:pPr marL="651510" lvl="1" indent="-457200" algn="l">
              <a:lnSpc>
                <a:spcPts val="3150"/>
              </a:lnSpc>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Aprender a desarrollar políticas generales y operativas</a:t>
            </a:r>
          </a:p>
          <a:p>
            <a:pPr marL="651510" lvl="1" indent="-457200" algn="l">
              <a:lnSpc>
                <a:spcPts val="3150"/>
              </a:lnSpc>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Ofrecer a los líderes áreas de responsabilidad y tareas prioritarias</a:t>
            </a:r>
          </a:p>
        </p:txBody>
      </p:sp>
      <p:sp>
        <p:nvSpPr>
          <p:cNvPr id="31" name="TextBox 31"/>
          <p:cNvSpPr txBox="1"/>
          <p:nvPr/>
        </p:nvSpPr>
        <p:spPr>
          <a:xfrm>
            <a:off x="11880429" y="4353917"/>
            <a:ext cx="5581595" cy="5211683"/>
          </a:xfrm>
          <a:prstGeom prst="rect">
            <a:avLst/>
          </a:prstGeom>
        </p:spPr>
        <p:txBody>
          <a:bodyPr wrap="square" lIns="0" tIns="0" rIns="0" bIns="0" rtlCol="0" anchor="t">
            <a:spAutoFit/>
          </a:bodyPr>
          <a:lstStyle/>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marL="651510" lvl="1" indent="-457200" algn="l">
              <a:lnSpc>
                <a:spcPts val="3150"/>
              </a:lnSpc>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El proceso de planificación estratégica.</a:t>
            </a:r>
          </a:p>
          <a:p>
            <a:pPr marL="651510" lvl="1" indent="-457200" algn="l">
              <a:lnSpc>
                <a:spcPts val="3150"/>
              </a:lnSpc>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La misión operacional como plataforma estratégica.</a:t>
            </a:r>
          </a:p>
          <a:p>
            <a:pPr marL="651510" lvl="1" indent="-457200" algn="l">
              <a:lnSpc>
                <a:spcPts val="3150"/>
              </a:lnSpc>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Políticas generales y operativas.</a:t>
            </a:r>
          </a:p>
          <a:p>
            <a:pPr marL="651510" lvl="1" indent="-457200" algn="l">
              <a:lnSpc>
                <a:spcPts val="3150"/>
              </a:lnSpc>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Cuatro Dimensiones de la Gestión del personal: Cultura, Clima, Enfoque en el Negocio y Capital Humano</a:t>
            </a:r>
          </a:p>
          <a:p>
            <a:pPr marL="194310" lvl="1" algn="l">
              <a:lnSpc>
                <a:spcPts val="3150"/>
              </a:lnSpc>
            </a:pPr>
            <a:endParaRPr lang="es-BO" sz="2800" dirty="0">
              <a:solidFill>
                <a:srgbClr val="002060"/>
              </a:solidFill>
              <a:ea typeface="Times New Roman"/>
              <a:cs typeface="Times New Roman" panose="02020603050405020304" pitchFamily="18" charset="0"/>
              <a:sym typeface="Times New Roman"/>
            </a:endParaRPr>
          </a:p>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marL="480060" lvl="1" indent="-285750">
              <a:buFont typeface="Wingdings" panose="05000000000000000000" pitchFamily="2" charset="2"/>
              <a:buChar char="§"/>
            </a:pPr>
            <a:r>
              <a:rPr lang="es-MX" sz="2400" spc="53" noProof="0" dirty="0">
                <a:solidFill>
                  <a:srgbClr val="002060"/>
                </a:solidFill>
                <a:cs typeface="Times New Roman" panose="02020603050405020304" pitchFamily="18" charset="0"/>
              </a:rPr>
              <a:t>Presencial</a:t>
            </a:r>
          </a:p>
          <a:p>
            <a:pPr marL="480060" lvl="1" indent="-285750">
              <a:buFont typeface="Wingdings" panose="05000000000000000000" pitchFamily="2" charset="2"/>
              <a:buChar char="§"/>
            </a:pPr>
            <a:r>
              <a:rPr lang="es-MX" sz="2400" spc="53" dirty="0">
                <a:solidFill>
                  <a:srgbClr val="002060"/>
                </a:solidFill>
                <a:cs typeface="Times New Roman" panose="02020603050405020304" pitchFamily="18" charset="0"/>
              </a:rPr>
              <a:t>Jornada de 6 horas</a:t>
            </a:r>
          </a:p>
          <a:p>
            <a:pPr marL="480060" lvl="1" indent="-285750">
              <a:buFont typeface="Wingdings" panose="05000000000000000000" pitchFamily="2" charset="2"/>
              <a:buChar char="§"/>
            </a:pPr>
            <a:r>
              <a:rPr lang="es-MX" sz="2400" spc="53" noProof="0" dirty="0">
                <a:solidFill>
                  <a:srgbClr val="002060"/>
                </a:solidFill>
                <a:cs typeface="Times New Roman" panose="02020603050405020304" pitchFamily="18" charset="0"/>
              </a:rPr>
              <a:t>Jornada de 8 hora </a:t>
            </a:r>
            <a:endParaRPr lang="es-BO" sz="2400" dirty="0">
              <a:solidFill>
                <a:srgbClr val="002060"/>
              </a:solidFill>
              <a:ea typeface="Times New Roman"/>
              <a:cs typeface="Times New Roman" panose="02020603050405020304" pitchFamily="18" charset="0"/>
              <a:sym typeface="Times New Roman"/>
            </a:endParaRPr>
          </a:p>
        </p:txBody>
      </p:sp>
      <p:sp>
        <p:nvSpPr>
          <p:cNvPr id="35" name="TextBox 35"/>
          <p:cNvSpPr txBox="1"/>
          <p:nvPr/>
        </p:nvSpPr>
        <p:spPr>
          <a:xfrm>
            <a:off x="6705600" y="2034263"/>
            <a:ext cx="11125198" cy="1846659"/>
          </a:xfrm>
          <a:prstGeom prst="rect">
            <a:avLst/>
          </a:prstGeom>
        </p:spPr>
        <p:txBody>
          <a:bodyPr wrap="square" lIns="0" tIns="0" rIns="0" bIns="0" rtlCol="0" anchor="t">
            <a:spAutoFit/>
          </a:bodyPr>
          <a:lstStyle/>
          <a:p>
            <a:pPr>
              <a:spcBef>
                <a:spcPct val="0"/>
              </a:spcBef>
            </a:pPr>
            <a:r>
              <a:rPr lang="es-MX" sz="3000" b="0" dirty="0">
                <a:solidFill>
                  <a:schemeClr val="accent1">
                    <a:lumMod val="50000"/>
                  </a:schemeClr>
                </a:solidFill>
                <a:effectLst/>
              </a:rPr>
              <a:t>Organiza la gestión administrativa partiendo de la misión operativa, para definir políticas, procesos y procedimientos. Esto facilita el empoderamiento del personal, su participación en decisiones y la claridad de responsabilidades.</a:t>
            </a:r>
            <a:endParaRPr lang="es-BO" sz="3000" spc="50" dirty="0">
              <a:solidFill>
                <a:schemeClr val="accent1">
                  <a:lumMod val="50000"/>
                </a:schemeClr>
              </a:solidFill>
              <a:ea typeface="Kollektif"/>
              <a:cs typeface="Times New Roman" panose="02020603050405020304" pitchFamily="18" charset="0"/>
              <a:sym typeface="Kollektif"/>
            </a:endParaRP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1506200" y="4242890"/>
            <a:ext cx="0" cy="5292000"/>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4" name="Imagen 3">
            <a:extLst>
              <a:ext uri="{FF2B5EF4-FFF2-40B4-BE49-F238E27FC236}">
                <a16:creationId xmlns:a16="http://schemas.microsoft.com/office/drawing/2014/main" id="{19DE800D-E492-4FAD-9DB4-704766BD4A0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r="13907" b="10170"/>
          <a:stretch/>
        </p:blipFill>
        <p:spPr>
          <a:xfrm>
            <a:off x="6927" y="1932152"/>
            <a:ext cx="5555673" cy="6564148"/>
          </a:xfrm>
          <a:prstGeom prst="rect">
            <a:avLst/>
          </a:prstGeom>
        </p:spPr>
      </p:pic>
    </p:spTree>
    <p:extLst>
      <p:ext uri="{BB962C8B-B14F-4D97-AF65-F5344CB8AC3E}">
        <p14:creationId xmlns:p14="http://schemas.microsoft.com/office/powerpoint/2010/main" val="3544813186"/>
      </p:ext>
    </p:extLst>
  </p:cSld>
  <p:clrMapOvr>
    <a:masterClrMapping/>
  </p:clrMapOvr>
  <mc:AlternateContent xmlns:mc="http://schemas.openxmlformats.org/markup-compatibility/2006" xmlns:p14="http://schemas.microsoft.com/office/powerpoint/2010/main">
    <mc:Choice Requires="p14">
      <p:transition spd="slow" p14:dur="2000" advTm="4545"/>
    </mc:Choice>
    <mc:Fallback xmlns="">
      <p:transition spd="slow" advTm="4545"/>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8" name="Diagrama de flujo: retraso 7">
            <a:extLst>
              <a:ext uri="{FF2B5EF4-FFF2-40B4-BE49-F238E27FC236}">
                <a16:creationId xmlns:a16="http://schemas.microsoft.com/office/drawing/2014/main" id="{7F603C52-C32D-4B51-B1F1-ED474FBCDDC0}"/>
              </a:ext>
            </a:extLst>
          </p:cNvPr>
          <p:cNvSpPr/>
          <p:nvPr/>
        </p:nvSpPr>
        <p:spPr>
          <a:xfrm>
            <a:off x="0" y="0"/>
            <a:ext cx="6419799" cy="10287000"/>
          </a:xfrm>
          <a:prstGeom prst="flowChartDelay">
            <a:avLst/>
          </a:prstGeom>
          <a:solidFill>
            <a:srgbClr val="0E59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
        <p:nvSpPr>
          <p:cNvPr id="28" name="TextBox 28"/>
          <p:cNvSpPr txBox="1"/>
          <p:nvPr/>
        </p:nvSpPr>
        <p:spPr>
          <a:xfrm>
            <a:off x="6781800" y="582356"/>
            <a:ext cx="7291488" cy="784830"/>
          </a:xfrm>
          <a:prstGeom prst="rect">
            <a:avLst/>
          </a:prstGeom>
        </p:spPr>
        <p:txBody>
          <a:bodyPr wrap="square" lIns="0" tIns="0" rIns="0" bIns="0" rtlCol="0" anchor="t">
            <a:spAutoFit/>
          </a:bodyPr>
          <a:lstStyle/>
          <a:p>
            <a:pPr>
              <a:lnSpc>
                <a:spcPts val="6000"/>
              </a:lnSpc>
            </a:pPr>
            <a:r>
              <a:rPr lang="es-BO" sz="5400" dirty="0">
                <a:solidFill>
                  <a:srgbClr val="002060"/>
                </a:solidFill>
                <a:latin typeface="Aharoni" panose="02010803020104030203" pitchFamily="2" charset="-79"/>
                <a:ea typeface="Times New Roman"/>
                <a:cs typeface="Aharoni" panose="02010803020104030203" pitchFamily="2" charset="-79"/>
                <a:sym typeface="Times New Roman"/>
              </a:rPr>
              <a:t>Gestión del Tiempo </a:t>
            </a:r>
          </a:p>
        </p:txBody>
      </p:sp>
      <p:sp>
        <p:nvSpPr>
          <p:cNvPr id="29" name="TextBox 29"/>
          <p:cNvSpPr txBox="1"/>
          <p:nvPr/>
        </p:nvSpPr>
        <p:spPr>
          <a:xfrm>
            <a:off x="6850553" y="4699415"/>
            <a:ext cx="4657079" cy="4141327"/>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marL="457200" indent="-457200" algn="l">
              <a:buFont typeface="Wingdings" panose="05000000000000000000" pitchFamily="2" charset="2"/>
              <a:buChar char="§"/>
            </a:pPr>
            <a:endParaRPr lang="es-BO" sz="2800" b="1" spc="59" dirty="0">
              <a:solidFill>
                <a:srgbClr val="002060"/>
              </a:solidFill>
              <a:ea typeface="Times New Roman Bold"/>
              <a:cs typeface="Times New Roman" panose="02020603050405020304" pitchFamily="18" charset="0"/>
              <a:sym typeface="Times New Roman Bold"/>
            </a:endParaRPr>
          </a:p>
          <a:p>
            <a:pPr marL="651510" lvl="1" indent="-457200" algn="l">
              <a:lnSpc>
                <a:spcPts val="3150"/>
              </a:lnSpc>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Caracterizar el tiempo como un recurso y descubrir la importancia de administrarlo efectivamente</a:t>
            </a:r>
          </a:p>
          <a:p>
            <a:pPr marL="651510" lvl="1" indent="-457200" algn="l">
              <a:lnSpc>
                <a:spcPts val="3150"/>
              </a:lnSpc>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Estar en capacidad de utilizar la herramienta de dimensiones de tarea para optimizar el tiempo</a:t>
            </a:r>
          </a:p>
        </p:txBody>
      </p:sp>
      <p:sp>
        <p:nvSpPr>
          <p:cNvPr id="31" name="TextBox 31"/>
          <p:cNvSpPr txBox="1"/>
          <p:nvPr/>
        </p:nvSpPr>
        <p:spPr>
          <a:xfrm>
            <a:off x="11854349" y="4152900"/>
            <a:ext cx="5519252" cy="5436553"/>
          </a:xfrm>
          <a:prstGeom prst="rect">
            <a:avLst/>
          </a:prstGeom>
        </p:spPr>
        <p:txBody>
          <a:bodyPr wrap="square" lIns="0" tIns="0" rIns="0" bIns="0" rtlCol="0" anchor="t">
            <a:spAutoFit/>
          </a:bodyPr>
          <a:lstStyle/>
          <a:p>
            <a:pPr algn="l"/>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Cómo influye nuestra personalidad en la administración de nuestros tiempos.</a:t>
            </a:r>
          </a:p>
          <a:p>
            <a:pPr marL="651510" lvl="1" indent="-457200" algn="l">
              <a:lnSpc>
                <a:spcPts val="3150"/>
              </a:lnSpc>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Como las organizaciones influyen en la administración de nuestros tiempos.</a:t>
            </a:r>
          </a:p>
          <a:p>
            <a:pPr marL="651510" lvl="1" indent="-457200" algn="l">
              <a:lnSpc>
                <a:spcPts val="3150"/>
              </a:lnSpc>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Cómo se distribuye el esfuerzo en una organización.</a:t>
            </a:r>
          </a:p>
          <a:p>
            <a:pPr marL="651510" lvl="1" indent="-457200" algn="l">
              <a:lnSpc>
                <a:spcPts val="3150"/>
              </a:lnSpc>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Metodología para organizar tareas</a:t>
            </a:r>
          </a:p>
          <a:p>
            <a:pPr marL="194310" lvl="1" algn="l">
              <a:lnSpc>
                <a:spcPts val="3150"/>
              </a:lnSpc>
            </a:pPr>
            <a:endParaRPr lang="es-BO" sz="2800" dirty="0">
              <a:solidFill>
                <a:srgbClr val="002060"/>
              </a:solidFill>
              <a:ea typeface="Times New Roman"/>
              <a:cs typeface="Times New Roman" panose="02020603050405020304" pitchFamily="18" charset="0"/>
              <a:sym typeface="Times New Roman"/>
            </a:endParaRPr>
          </a:p>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marL="651510" lvl="1" indent="-457200">
              <a:lnSpc>
                <a:spcPts val="3150"/>
              </a:lnSpc>
              <a:buFont typeface="Wingdings" panose="05000000000000000000" pitchFamily="2" charset="2"/>
              <a:buChar char="§"/>
            </a:pPr>
            <a:r>
              <a:rPr lang="es-MX" sz="2400" dirty="0">
                <a:solidFill>
                  <a:srgbClr val="002060"/>
                </a:solidFill>
                <a:cs typeface="Times New Roman" panose="02020603050405020304" pitchFamily="18" charset="0"/>
              </a:rPr>
              <a:t>Presencial</a:t>
            </a:r>
          </a:p>
          <a:p>
            <a:pPr marL="651510" lvl="1" indent="-457200">
              <a:lnSpc>
                <a:spcPts val="3150"/>
              </a:lnSpc>
              <a:buFont typeface="Wingdings" panose="05000000000000000000" pitchFamily="2" charset="2"/>
              <a:buChar char="§"/>
            </a:pPr>
            <a:r>
              <a:rPr lang="es-MX" sz="2400" dirty="0">
                <a:solidFill>
                  <a:srgbClr val="002060"/>
                </a:solidFill>
                <a:cs typeface="Times New Roman" panose="02020603050405020304" pitchFamily="18" charset="0"/>
              </a:rPr>
              <a:t>Jornada de 6 horas</a:t>
            </a:r>
          </a:p>
          <a:p>
            <a:pPr marL="651510" lvl="1" indent="-457200">
              <a:lnSpc>
                <a:spcPts val="3150"/>
              </a:lnSpc>
              <a:buFont typeface="Wingdings" panose="05000000000000000000" pitchFamily="2" charset="2"/>
              <a:buChar char="§"/>
            </a:pPr>
            <a:r>
              <a:rPr lang="es-MX" sz="2400" dirty="0">
                <a:solidFill>
                  <a:srgbClr val="002060"/>
                </a:solidFill>
                <a:cs typeface="Times New Roman" panose="02020603050405020304" pitchFamily="18" charset="0"/>
              </a:rPr>
              <a:t>Jornada de 8 hora </a:t>
            </a:r>
            <a:endParaRPr lang="es-BO" sz="2400" dirty="0">
              <a:solidFill>
                <a:srgbClr val="002060"/>
              </a:solidFill>
              <a:cs typeface="Times New Roman" panose="02020603050405020304" pitchFamily="18" charset="0"/>
              <a:sym typeface="Times New Roman"/>
            </a:endParaRPr>
          </a:p>
        </p:txBody>
      </p:sp>
      <p:sp>
        <p:nvSpPr>
          <p:cNvPr id="35" name="TextBox 35"/>
          <p:cNvSpPr txBox="1"/>
          <p:nvPr/>
        </p:nvSpPr>
        <p:spPr>
          <a:xfrm>
            <a:off x="6781800" y="1463576"/>
            <a:ext cx="11048997" cy="2308324"/>
          </a:xfrm>
          <a:prstGeom prst="rect">
            <a:avLst/>
          </a:prstGeom>
        </p:spPr>
        <p:txBody>
          <a:bodyPr wrap="square" lIns="0" tIns="0" rIns="0" bIns="0" rtlCol="0" anchor="t">
            <a:spAutoFit/>
          </a:bodyPr>
          <a:lstStyle/>
          <a:p>
            <a:pPr>
              <a:spcBef>
                <a:spcPct val="0"/>
              </a:spcBef>
            </a:pPr>
            <a:r>
              <a:rPr lang="es-MX" sz="3000" b="0" dirty="0">
                <a:solidFill>
                  <a:schemeClr val="accent1">
                    <a:lumMod val="50000"/>
                  </a:schemeClr>
                </a:solidFill>
                <a:effectLst/>
              </a:rPr>
              <a:t>Este taller concientiza sobre cómo invertimos nuestro tiempo en tareas individuales y su impacto (productivo o improductivo) en el equipo. A través de una técnica práctica, facilita la categorización de actividades y la administración de esfuerzos, priorizando según la importancia que tienen para los resultados del área y la misión del cargo</a:t>
            </a:r>
            <a:endParaRPr lang="en-US" sz="3000" spc="50" dirty="0">
              <a:solidFill>
                <a:schemeClr val="accent1">
                  <a:lumMod val="50000"/>
                </a:schemeClr>
              </a:solidFill>
              <a:ea typeface="Kollektif"/>
              <a:cs typeface="Times New Roman" panose="02020603050405020304" pitchFamily="18" charset="0"/>
              <a:sym typeface="Kollektif"/>
            </a:endParaRP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1582400" y="4152900"/>
            <a:ext cx="0" cy="5592972"/>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4FD0C4A5-1CB5-472A-8F4F-84D40E5B009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2619"/>
          <a:stretch/>
        </p:blipFill>
        <p:spPr>
          <a:xfrm>
            <a:off x="0" y="1905000"/>
            <a:ext cx="5516090" cy="6477000"/>
          </a:xfrm>
          <a:prstGeom prst="rect">
            <a:avLst/>
          </a:prstGeom>
          <a:ln>
            <a:solidFill>
              <a:srgbClr val="0E5CA5"/>
            </a:solidFill>
          </a:ln>
        </p:spPr>
      </p:pic>
    </p:spTree>
    <p:extLst>
      <p:ext uri="{BB962C8B-B14F-4D97-AF65-F5344CB8AC3E}">
        <p14:creationId xmlns:p14="http://schemas.microsoft.com/office/powerpoint/2010/main" val="3993564269"/>
      </p:ext>
    </p:extLst>
  </p:cSld>
  <p:clrMapOvr>
    <a:masterClrMapping/>
  </p:clrMapOvr>
  <mc:AlternateContent xmlns:mc="http://schemas.openxmlformats.org/markup-compatibility/2006" xmlns:p14="http://schemas.microsoft.com/office/powerpoint/2010/main">
    <mc:Choice Requires="p14">
      <p:transition spd="slow" p14:dur="2000" advTm="4109"/>
    </mc:Choice>
    <mc:Fallback xmlns="">
      <p:transition spd="slow" advTm="4109"/>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8" name="TextBox 28"/>
          <p:cNvSpPr txBox="1"/>
          <p:nvPr/>
        </p:nvSpPr>
        <p:spPr>
          <a:xfrm>
            <a:off x="6866623" y="574290"/>
            <a:ext cx="9287777" cy="784830"/>
          </a:xfrm>
          <a:prstGeom prst="rect">
            <a:avLst/>
          </a:prstGeom>
        </p:spPr>
        <p:txBody>
          <a:bodyPr wrap="square" lIns="0" tIns="0" rIns="0" bIns="0" rtlCol="0" anchor="t">
            <a:spAutoFit/>
          </a:bodyPr>
          <a:lstStyle/>
          <a:p>
            <a:pPr algn="ctr">
              <a:lnSpc>
                <a:spcPts val="6000"/>
              </a:lnSpc>
            </a:pPr>
            <a:r>
              <a:rPr lang="en-US" sz="5400" b="1" dirty="0" err="1">
                <a:solidFill>
                  <a:srgbClr val="002060"/>
                </a:solidFill>
                <a:latin typeface="Aharoni" panose="02010803020104030203" pitchFamily="2" charset="-79"/>
                <a:ea typeface="Times New Roman"/>
                <a:cs typeface="Aharoni" panose="02010803020104030203" pitchFamily="2" charset="-79"/>
                <a:sym typeface="Times New Roman"/>
              </a:rPr>
              <a:t>Gestión</a:t>
            </a:r>
            <a:r>
              <a:rPr lang="en-US" sz="5400" b="1" dirty="0">
                <a:solidFill>
                  <a:srgbClr val="002060"/>
                </a:solidFill>
                <a:latin typeface="Aharoni" panose="02010803020104030203" pitchFamily="2" charset="-79"/>
                <a:ea typeface="Times New Roman"/>
                <a:cs typeface="Aharoni" panose="02010803020104030203" pitchFamily="2" charset="-79"/>
                <a:sym typeface="Times New Roman"/>
              </a:rPr>
              <a:t> del </a:t>
            </a:r>
            <a:r>
              <a:rPr lang="es-BO" sz="5400" b="1" spc="294" dirty="0" err="1">
                <a:solidFill>
                  <a:srgbClr val="002060"/>
                </a:solidFill>
                <a:latin typeface="Aharoni" panose="02010803020104030203" pitchFamily="2" charset="-79"/>
                <a:ea typeface="Times New Roman"/>
                <a:cs typeface="Aharoni" panose="02010803020104030203" pitchFamily="2" charset="-79"/>
                <a:sym typeface="Times New Roman"/>
              </a:rPr>
              <a:t>Empowerment</a:t>
            </a:r>
            <a:endParaRPr lang="en-US" sz="5400" b="1" dirty="0">
              <a:solidFill>
                <a:srgbClr val="002060"/>
              </a:solidFill>
              <a:latin typeface="Aharoni" panose="02010803020104030203" pitchFamily="2" charset="-79"/>
              <a:ea typeface="Times New Roman"/>
              <a:cs typeface="Aharoni" panose="02010803020104030203" pitchFamily="2" charset="-79"/>
              <a:sym typeface="Times New Roman"/>
            </a:endParaRPr>
          </a:p>
        </p:txBody>
      </p:sp>
      <p:sp>
        <p:nvSpPr>
          <p:cNvPr id="29" name="TextBox 29"/>
          <p:cNvSpPr txBox="1"/>
          <p:nvPr/>
        </p:nvSpPr>
        <p:spPr>
          <a:xfrm>
            <a:off x="6825361" y="4855570"/>
            <a:ext cx="4808676" cy="4962064"/>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marL="457200" indent="-457200" algn="l">
              <a:buFont typeface="Wingdings" panose="05000000000000000000" pitchFamily="2" charset="2"/>
              <a:buChar char="§"/>
            </a:pPr>
            <a:endParaRPr lang="es-BO" sz="2800" b="1" spc="59" dirty="0">
              <a:solidFill>
                <a:srgbClr val="002060"/>
              </a:solidFill>
              <a:ea typeface="Times New Roman Bold"/>
              <a:cs typeface="Times New Roman" panose="02020603050405020304" pitchFamily="18" charset="0"/>
              <a:sym typeface="Times New Roman Bold"/>
            </a:endParaRPr>
          </a:p>
          <a:p>
            <a:pPr marL="651510" lvl="1" indent="-457200" algn="l">
              <a:lnSpc>
                <a:spcPts val="3150"/>
              </a:lnSpc>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Mejorar las habilidades de delegación y organización de trabajo dentro de su área considerando aspectos formales de la organización.</a:t>
            </a:r>
          </a:p>
          <a:p>
            <a:pPr marL="651510" lvl="1" indent="-457200" algn="l">
              <a:lnSpc>
                <a:spcPts val="3150"/>
              </a:lnSpc>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Comprender los elementos o variables que participan en el cambio.</a:t>
            </a:r>
          </a:p>
          <a:p>
            <a:pPr marL="651510" lvl="1" indent="-457200" algn="l">
              <a:lnSpc>
                <a:spcPts val="3150"/>
              </a:lnSpc>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Desarrollar competencias para administrar el cambio</a:t>
            </a:r>
          </a:p>
        </p:txBody>
      </p:sp>
      <p:sp>
        <p:nvSpPr>
          <p:cNvPr id="31" name="TextBox 31"/>
          <p:cNvSpPr txBox="1"/>
          <p:nvPr/>
        </p:nvSpPr>
        <p:spPr>
          <a:xfrm>
            <a:off x="12342101" y="4161363"/>
            <a:ext cx="5342076" cy="5539978"/>
          </a:xfrm>
          <a:prstGeom prst="rect">
            <a:avLst/>
          </a:prstGeom>
        </p:spPr>
        <p:txBody>
          <a:bodyPr wrap="square" lIns="0" tIns="0" rIns="0" bIns="0" rtlCol="0" anchor="t">
            <a:spAutoFit/>
          </a:bodyPr>
          <a:lstStyle/>
          <a:p>
            <a:pPr algn="l"/>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Definición de empowerment y la cultura organizacional</a:t>
            </a:r>
          </a:p>
          <a:p>
            <a:pPr marL="651510" lvl="1" indent="-457200" algn="l">
              <a:lnSpc>
                <a:spcPts val="3150"/>
              </a:lnSpc>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Ruta de desarrollo del </a:t>
            </a:r>
            <a:r>
              <a:rPr lang="es-BO" sz="2400" dirty="0" err="1">
                <a:solidFill>
                  <a:srgbClr val="002060"/>
                </a:solidFill>
                <a:ea typeface="Times New Roman"/>
                <a:cs typeface="Times New Roman" panose="02020603050405020304" pitchFamily="18" charset="0"/>
                <a:sym typeface="Times New Roman"/>
              </a:rPr>
              <a:t>empowerment</a:t>
            </a:r>
            <a:r>
              <a:rPr lang="es-BO" sz="2400" dirty="0">
                <a:solidFill>
                  <a:srgbClr val="002060"/>
                </a:solidFill>
                <a:ea typeface="Times New Roman"/>
                <a:cs typeface="Times New Roman" panose="02020603050405020304" pitchFamily="18" charset="0"/>
                <a:sym typeface="Times New Roman"/>
              </a:rPr>
              <a:t> enfoque de competencias administrativas</a:t>
            </a:r>
          </a:p>
          <a:p>
            <a:pPr marL="651510" lvl="1" indent="-457200" algn="l">
              <a:lnSpc>
                <a:spcPts val="3150"/>
              </a:lnSpc>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Mapas de desarrollo del personal – estructura Puesto/Persona</a:t>
            </a:r>
          </a:p>
          <a:p>
            <a:pPr marL="194310" lvl="1" algn="l">
              <a:lnSpc>
                <a:spcPts val="3150"/>
              </a:lnSpc>
            </a:pPr>
            <a:endParaRPr lang="es-BO" sz="2800" dirty="0">
              <a:solidFill>
                <a:srgbClr val="002060"/>
              </a:solidFill>
              <a:ea typeface="Times New Roman"/>
              <a:cs typeface="Times New Roman" panose="02020603050405020304" pitchFamily="18" charset="0"/>
              <a:sym typeface="Times New Roman"/>
            </a:endParaRPr>
          </a:p>
          <a:p>
            <a:pPr algn="l"/>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marL="480060" lvl="1" indent="-285750">
              <a:buFont typeface="Wingdings" panose="05000000000000000000" pitchFamily="2" charset="2"/>
              <a:buChar char="§"/>
            </a:pPr>
            <a:r>
              <a:rPr lang="es-MX" sz="2400" spc="53" noProof="0" dirty="0">
                <a:solidFill>
                  <a:srgbClr val="002060"/>
                </a:solidFill>
                <a:cs typeface="Times New Roman" panose="02020603050405020304" pitchFamily="18" charset="0"/>
              </a:rPr>
              <a:t>Presencial</a:t>
            </a:r>
          </a:p>
          <a:p>
            <a:pPr marL="480060" lvl="1" indent="-285750">
              <a:buFont typeface="Wingdings" panose="05000000000000000000" pitchFamily="2" charset="2"/>
              <a:buChar char="§"/>
            </a:pPr>
            <a:r>
              <a:rPr lang="es-MX" sz="2400" spc="53" dirty="0">
                <a:solidFill>
                  <a:srgbClr val="002060"/>
                </a:solidFill>
                <a:cs typeface="Times New Roman" panose="02020603050405020304" pitchFamily="18" charset="0"/>
              </a:rPr>
              <a:t>Jornada de 6 horas</a:t>
            </a:r>
          </a:p>
          <a:p>
            <a:pPr marL="480060" lvl="1" indent="-285750">
              <a:buFont typeface="Wingdings" panose="05000000000000000000" pitchFamily="2" charset="2"/>
              <a:buChar char="§"/>
            </a:pPr>
            <a:r>
              <a:rPr lang="es-MX" sz="2400" spc="53" noProof="0" dirty="0">
                <a:solidFill>
                  <a:srgbClr val="002060"/>
                </a:solidFill>
                <a:cs typeface="Times New Roman" panose="02020603050405020304" pitchFamily="18" charset="0"/>
              </a:rPr>
              <a:t>Jornada de 8 hora </a:t>
            </a:r>
            <a:endParaRPr lang="es-BO" sz="2400" dirty="0">
              <a:solidFill>
                <a:srgbClr val="002060"/>
              </a:solidFill>
              <a:ea typeface="Times New Roman"/>
              <a:cs typeface="Times New Roman" panose="02020603050405020304" pitchFamily="18" charset="0"/>
              <a:sym typeface="Times New Roman"/>
            </a:endParaRPr>
          </a:p>
        </p:txBody>
      </p:sp>
      <p:sp>
        <p:nvSpPr>
          <p:cNvPr id="35" name="TextBox 35"/>
          <p:cNvSpPr txBox="1"/>
          <p:nvPr/>
        </p:nvSpPr>
        <p:spPr>
          <a:xfrm>
            <a:off x="6866623" y="1417850"/>
            <a:ext cx="10659378" cy="2769989"/>
          </a:xfrm>
          <a:prstGeom prst="rect">
            <a:avLst/>
          </a:prstGeom>
        </p:spPr>
        <p:txBody>
          <a:bodyPr wrap="square" lIns="0" tIns="0" rIns="0" bIns="0" rtlCol="0" anchor="t">
            <a:spAutoFit/>
          </a:bodyPr>
          <a:lstStyle/>
          <a:p>
            <a:pPr>
              <a:spcBef>
                <a:spcPct val="0"/>
              </a:spcBef>
            </a:pPr>
            <a:r>
              <a:rPr lang="es-BO" sz="3000" spc="50" dirty="0">
                <a:solidFill>
                  <a:srgbClr val="002060"/>
                </a:solidFill>
                <a:ea typeface="Kollektif"/>
                <a:cs typeface="Times New Roman" panose="02020603050405020304" pitchFamily="18" charset="0"/>
                <a:sym typeface="Kollektif"/>
              </a:rPr>
              <a:t>Este taller permite ser capaz de delegar o asignar tareas de manera inteligente, aprendiendo a dosificar y a evaluar las capacidades que permitan afrontar nuevas responsabilidades. Este taller es recomendable para empresas que desean desarrollar sus mandos medios y gerentes. O para implementarlo en un programa de High </a:t>
            </a:r>
            <a:r>
              <a:rPr lang="es-BO" sz="3000" spc="50" dirty="0" err="1">
                <a:solidFill>
                  <a:srgbClr val="002060"/>
                </a:solidFill>
                <a:ea typeface="Kollektif"/>
                <a:cs typeface="Times New Roman" panose="02020603050405020304" pitchFamily="18" charset="0"/>
                <a:sym typeface="Kollektif"/>
              </a:rPr>
              <a:t>Potential</a:t>
            </a:r>
            <a:r>
              <a:rPr lang="en-US" sz="3000" spc="50" dirty="0">
                <a:solidFill>
                  <a:srgbClr val="002060"/>
                </a:solidFill>
                <a:ea typeface="Kollektif"/>
                <a:cs typeface="Times New Roman" panose="02020603050405020304" pitchFamily="18" charset="0"/>
                <a:sym typeface="Kollektif"/>
              </a:rPr>
              <a:t>.</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2039600" y="4305300"/>
            <a:ext cx="0" cy="5474234"/>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8" name="Diagrama de flujo: retraso 7">
            <a:extLst>
              <a:ext uri="{FF2B5EF4-FFF2-40B4-BE49-F238E27FC236}">
                <a16:creationId xmlns:a16="http://schemas.microsoft.com/office/drawing/2014/main" id="{C1D21FE0-2EE3-497E-A2FB-9F736BA65A5C}"/>
              </a:ext>
            </a:extLst>
          </p:cNvPr>
          <p:cNvSpPr/>
          <p:nvPr/>
        </p:nvSpPr>
        <p:spPr>
          <a:xfrm>
            <a:off x="-36095" y="0"/>
            <a:ext cx="6284495" cy="10287000"/>
          </a:xfrm>
          <a:prstGeom prst="flowChartDelay">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Tree>
    <p:extLst>
      <p:ext uri="{BB962C8B-B14F-4D97-AF65-F5344CB8AC3E}">
        <p14:creationId xmlns:p14="http://schemas.microsoft.com/office/powerpoint/2010/main" val="3072092482"/>
      </p:ext>
    </p:extLst>
  </p:cSld>
  <p:clrMapOvr>
    <a:masterClrMapping/>
  </p:clrMapOvr>
  <mc:AlternateContent xmlns:mc="http://schemas.openxmlformats.org/markup-compatibility/2006" xmlns:p14="http://schemas.microsoft.com/office/powerpoint/2010/main">
    <mc:Choice Requires="p14">
      <p:transition spd="slow" p14:dur="2000" advTm="2181"/>
    </mc:Choice>
    <mc:Fallback xmlns="">
      <p:transition spd="slow" advTm="2181"/>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8" name="TextBox 28"/>
          <p:cNvSpPr txBox="1"/>
          <p:nvPr/>
        </p:nvSpPr>
        <p:spPr>
          <a:xfrm>
            <a:off x="6858001" y="405505"/>
            <a:ext cx="9430990" cy="784830"/>
          </a:xfrm>
          <a:prstGeom prst="rect">
            <a:avLst/>
          </a:prstGeom>
        </p:spPr>
        <p:txBody>
          <a:bodyPr wrap="square" lIns="0" tIns="0" rIns="0" bIns="0" rtlCol="0" anchor="t">
            <a:spAutoFit/>
          </a:bodyPr>
          <a:lstStyle/>
          <a:p>
            <a:pPr>
              <a:lnSpc>
                <a:spcPts val="6000"/>
              </a:lnSpc>
            </a:pPr>
            <a:r>
              <a:rPr lang="es-BO" sz="5400" dirty="0">
                <a:solidFill>
                  <a:srgbClr val="002060"/>
                </a:solidFill>
                <a:latin typeface="Aharoni" panose="02010803020104030203" pitchFamily="2" charset="-79"/>
                <a:ea typeface="Times New Roman"/>
                <a:cs typeface="Aharoni" panose="02010803020104030203" pitchFamily="2" charset="-79"/>
                <a:sym typeface="Times New Roman"/>
              </a:rPr>
              <a:t>Reuniones Efectivas </a:t>
            </a:r>
          </a:p>
        </p:txBody>
      </p:sp>
      <p:sp>
        <p:nvSpPr>
          <p:cNvPr id="29" name="TextBox 29"/>
          <p:cNvSpPr txBox="1"/>
          <p:nvPr/>
        </p:nvSpPr>
        <p:spPr>
          <a:xfrm>
            <a:off x="6858001" y="5336618"/>
            <a:ext cx="5410200" cy="4531177"/>
          </a:xfrm>
          <a:prstGeom prst="rect">
            <a:avLst/>
          </a:prstGeom>
        </p:spPr>
        <p:txBody>
          <a:bodyPr wrap="square" lIns="0" tIns="0" rIns="0" bIns="0" rtlCol="0" anchor="t">
            <a:spAutoFit/>
          </a:bodyPr>
          <a:lstStyle/>
          <a:p>
            <a:pPr algn="l"/>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marL="449263" indent="-352425">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Reconocer cuándo una reunión constituye la mejor manera para resolver problemas</a:t>
            </a:r>
          </a:p>
          <a:p>
            <a:pPr marL="449263" indent="-352425">
              <a:lnSpc>
                <a:spcPts val="3150"/>
              </a:lnSpc>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Planificar y prepararse para una reunión productiva</a:t>
            </a:r>
          </a:p>
          <a:p>
            <a:pPr marL="449263" indent="-352425">
              <a:lnSpc>
                <a:spcPts val="3150"/>
              </a:lnSpc>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Dirigir una reunión efectiva utilizando las pautas para la interacción</a:t>
            </a:r>
          </a:p>
          <a:p>
            <a:pPr marL="449263" indent="-352425">
              <a:lnSpc>
                <a:spcPts val="3150"/>
              </a:lnSpc>
              <a:buFont typeface="Wingdings" panose="05000000000000000000" pitchFamily="2" charset="2"/>
              <a:buChar char="§"/>
            </a:pPr>
            <a:r>
              <a:rPr lang="es-BO" sz="2400" spc="53" dirty="0">
                <a:solidFill>
                  <a:srgbClr val="002060"/>
                </a:solidFill>
                <a:ea typeface="Times New Roman Bold"/>
                <a:cs typeface="Times New Roman" panose="02020603050405020304" pitchFamily="18" charset="0"/>
                <a:sym typeface="Times New Roman Bold"/>
              </a:rPr>
              <a:t>Concentrar los esfuerzos del grupo para asegurar la mejor utilización de tiempo</a:t>
            </a:r>
          </a:p>
        </p:txBody>
      </p:sp>
      <p:sp>
        <p:nvSpPr>
          <p:cNvPr id="31" name="TextBox 31"/>
          <p:cNvSpPr txBox="1"/>
          <p:nvPr/>
        </p:nvSpPr>
        <p:spPr>
          <a:xfrm>
            <a:off x="13106400" y="5458327"/>
            <a:ext cx="4741672" cy="4349909"/>
          </a:xfrm>
          <a:prstGeom prst="rect">
            <a:avLst/>
          </a:prstGeom>
        </p:spPr>
        <p:txBody>
          <a:bodyPr wrap="square" lIns="0" tIns="0" rIns="0" bIns="0" rtlCol="0" anchor="t">
            <a:spAutoFit/>
          </a:bodyPr>
          <a:lstStyle/>
          <a:p>
            <a:pPr algn="l"/>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marL="651510" lvl="1" indent="-457200" algn="l">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El papel del líder en la reunión</a:t>
            </a:r>
          </a:p>
          <a:p>
            <a:pPr marL="651510" lvl="1" indent="-457200" algn="l">
              <a:lnSpc>
                <a:spcPts val="3150"/>
              </a:lnSpc>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Tipos de reunión</a:t>
            </a:r>
          </a:p>
          <a:p>
            <a:pPr marL="651510" lvl="1" indent="-457200" algn="l">
              <a:lnSpc>
                <a:spcPts val="3150"/>
              </a:lnSpc>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Organización de una reunión</a:t>
            </a:r>
          </a:p>
          <a:p>
            <a:pPr marL="651510" lvl="1" indent="-457200" algn="l">
              <a:lnSpc>
                <a:spcPts val="3150"/>
              </a:lnSpc>
              <a:buFont typeface="Wingdings" panose="05000000000000000000" pitchFamily="2" charset="2"/>
              <a:buChar char="§"/>
            </a:pPr>
            <a:r>
              <a:rPr lang="es-BO" sz="2400" dirty="0">
                <a:solidFill>
                  <a:srgbClr val="002060"/>
                </a:solidFill>
                <a:ea typeface="Times New Roman"/>
                <a:cs typeface="Times New Roman" panose="02020603050405020304" pitchFamily="18" charset="0"/>
                <a:sym typeface="Times New Roman"/>
              </a:rPr>
              <a:t>Manejo de agenda</a:t>
            </a:r>
          </a:p>
          <a:p>
            <a:pPr marL="194310" lvl="1" algn="l">
              <a:lnSpc>
                <a:spcPts val="3150"/>
              </a:lnSpc>
            </a:pPr>
            <a:endParaRPr lang="es-BO" sz="2800" dirty="0">
              <a:solidFill>
                <a:srgbClr val="002060"/>
              </a:solidFill>
              <a:ea typeface="Times New Roman"/>
              <a:cs typeface="Times New Roman" panose="02020603050405020304" pitchFamily="18" charset="0"/>
              <a:sym typeface="Times New Roman"/>
            </a:endParaRPr>
          </a:p>
          <a:p>
            <a:pPr algn="l"/>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marL="722313" lvl="1" indent="-528638">
              <a:buFont typeface="Wingdings" panose="05000000000000000000" pitchFamily="2" charset="2"/>
              <a:buChar char="§"/>
            </a:pPr>
            <a:r>
              <a:rPr lang="es-MX" sz="2400" spc="53" noProof="0" dirty="0">
                <a:solidFill>
                  <a:srgbClr val="002060"/>
                </a:solidFill>
                <a:cs typeface="Times New Roman" panose="02020603050405020304" pitchFamily="18" charset="0"/>
              </a:rPr>
              <a:t>Presencial</a:t>
            </a:r>
          </a:p>
          <a:p>
            <a:pPr marL="722313" lvl="1" indent="-528638">
              <a:buFont typeface="Wingdings" panose="05000000000000000000" pitchFamily="2" charset="2"/>
              <a:buChar char="§"/>
            </a:pPr>
            <a:r>
              <a:rPr lang="es-MX" sz="2400" spc="53" dirty="0">
                <a:solidFill>
                  <a:srgbClr val="002060"/>
                </a:solidFill>
                <a:cs typeface="Times New Roman" panose="02020603050405020304" pitchFamily="18" charset="0"/>
              </a:rPr>
              <a:t>Jornada de 6 horas</a:t>
            </a:r>
          </a:p>
          <a:p>
            <a:pPr marL="722313" lvl="1" indent="-528638">
              <a:buFont typeface="Wingdings" panose="05000000000000000000" pitchFamily="2" charset="2"/>
              <a:buChar char="§"/>
            </a:pPr>
            <a:r>
              <a:rPr lang="es-MX" sz="2400" spc="53" noProof="0" dirty="0">
                <a:solidFill>
                  <a:srgbClr val="002060"/>
                </a:solidFill>
                <a:cs typeface="Times New Roman" panose="02020603050405020304" pitchFamily="18" charset="0"/>
              </a:rPr>
              <a:t>Jornada de 8 hora </a:t>
            </a:r>
            <a:endParaRPr lang="es-BO" sz="2400" dirty="0">
              <a:solidFill>
                <a:srgbClr val="002060"/>
              </a:solidFill>
              <a:ea typeface="Times New Roman"/>
              <a:cs typeface="Times New Roman" panose="02020603050405020304" pitchFamily="18" charset="0"/>
              <a:sym typeface="Times New Roman"/>
            </a:endParaRPr>
          </a:p>
        </p:txBody>
      </p:sp>
      <p:sp>
        <p:nvSpPr>
          <p:cNvPr id="35" name="TextBox 35"/>
          <p:cNvSpPr txBox="1"/>
          <p:nvPr/>
        </p:nvSpPr>
        <p:spPr>
          <a:xfrm>
            <a:off x="6867767" y="1341323"/>
            <a:ext cx="10800867" cy="3693319"/>
          </a:xfrm>
          <a:prstGeom prst="rect">
            <a:avLst/>
          </a:prstGeom>
        </p:spPr>
        <p:txBody>
          <a:bodyPr wrap="square" lIns="0" tIns="0" rIns="0" bIns="0" rtlCol="0" anchor="t">
            <a:spAutoFit/>
          </a:bodyPr>
          <a:lstStyle/>
          <a:p>
            <a:pPr>
              <a:spcBef>
                <a:spcPct val="0"/>
              </a:spcBef>
            </a:pPr>
            <a:r>
              <a:rPr lang="es-BO" sz="3000" spc="50" dirty="0">
                <a:solidFill>
                  <a:srgbClr val="002060"/>
                </a:solidFill>
                <a:ea typeface="Kollektif"/>
                <a:cs typeface="Times New Roman" panose="02020603050405020304" pitchFamily="18" charset="0"/>
                <a:sym typeface="Kollektif"/>
              </a:rPr>
              <a:t>Este taller está dirigido a mejorar la planificación, actuación y control de las reuniones de trabajo con la finalidad de convertirse en una herramienta administrativa inteligente que permita minimizar tiempo y burocracia en las empresas. Manejar diferentes tipos de reuniones nos ayuda a disponer mejor el tiempo de los demás e involucrarlo a la medida sin descuidar los tiempos de actuación laboral personal que son imprescindibles para que las cosas sucedan</a:t>
            </a:r>
          </a:p>
        </p:txBody>
      </p:sp>
      <p:cxnSp>
        <p:nvCxnSpPr>
          <p:cNvPr id="36" name="Conector recto 35">
            <a:extLst>
              <a:ext uri="{FF2B5EF4-FFF2-40B4-BE49-F238E27FC236}">
                <a16:creationId xmlns:a16="http://schemas.microsoft.com/office/drawing/2014/main" id="{D8E2B7B8-4848-4D4A-8B4F-4DE2165F41A7}"/>
              </a:ext>
            </a:extLst>
          </p:cNvPr>
          <p:cNvCxnSpPr>
            <a:cxnSpLocks/>
          </p:cNvCxnSpPr>
          <p:nvPr/>
        </p:nvCxnSpPr>
        <p:spPr>
          <a:xfrm>
            <a:off x="12573000" y="5098850"/>
            <a:ext cx="0" cy="5006714"/>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8" name="Diagrama de flujo: retraso 7">
            <a:extLst>
              <a:ext uri="{FF2B5EF4-FFF2-40B4-BE49-F238E27FC236}">
                <a16:creationId xmlns:a16="http://schemas.microsoft.com/office/drawing/2014/main" id="{F9141666-37D2-40AE-98AF-D4264B2AE570}"/>
              </a:ext>
            </a:extLst>
          </p:cNvPr>
          <p:cNvSpPr/>
          <p:nvPr/>
        </p:nvSpPr>
        <p:spPr>
          <a:xfrm>
            <a:off x="0" y="0"/>
            <a:ext cx="6419799" cy="10287000"/>
          </a:xfrm>
          <a:prstGeom prst="flowChartDelay">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pic>
        <p:nvPicPr>
          <p:cNvPr id="2" name="Vídeo 1">
            <a:hlinkClick r:id="" action="ppaction://media"/>
            <a:extLst>
              <a:ext uri="{FF2B5EF4-FFF2-40B4-BE49-F238E27FC236}">
                <a16:creationId xmlns:a16="http://schemas.microsoft.com/office/drawing/2014/main" id="{11164CCC-C85D-6004-7AD6-5CF184878B8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14859000" y="7715250"/>
            <a:ext cx="3428999" cy="2571750"/>
          </a:xfrm>
          <a:prstGeom prst="rect">
            <a:avLst/>
          </a:prstGeom>
        </p:spPr>
      </p:pic>
    </p:spTree>
    <p:extLst>
      <p:ext uri="{BB962C8B-B14F-4D97-AF65-F5344CB8AC3E}">
        <p14:creationId xmlns:p14="http://schemas.microsoft.com/office/powerpoint/2010/main" val="172345255"/>
      </p:ext>
    </p:extLst>
  </p:cSld>
  <p:clrMapOvr>
    <a:masterClrMapping/>
  </p:clrMapOvr>
  <mc:AlternateContent xmlns:mc="http://schemas.openxmlformats.org/markup-compatibility/2006" xmlns:p14="http://schemas.microsoft.com/office/powerpoint/2010/main">
    <mc:Choice Requires="p14">
      <p:transition spd="slow" p14:dur="2000" advTm="3430"/>
    </mc:Choice>
    <mc:Fallback xmlns="">
      <p:transition spd="slow" advTm="34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B5EFE3"/>
        </a:solidFill>
        <a:effectLst/>
      </p:bgPr>
    </p:bg>
    <p:spTree>
      <p:nvGrpSpPr>
        <p:cNvPr id="1" name=""/>
        <p:cNvGrpSpPr/>
        <p:nvPr/>
      </p:nvGrpSpPr>
      <p:grpSpPr>
        <a:xfrm>
          <a:off x="0" y="0"/>
          <a:ext cx="0" cy="0"/>
          <a:chOff x="0" y="0"/>
          <a:chExt cx="0" cy="0"/>
        </a:xfrm>
      </p:grpSpPr>
      <p:grpSp>
        <p:nvGrpSpPr>
          <p:cNvPr id="72" name="Group 23">
            <a:extLst>
              <a:ext uri="{FF2B5EF4-FFF2-40B4-BE49-F238E27FC236}">
                <a16:creationId xmlns:a16="http://schemas.microsoft.com/office/drawing/2014/main" id="{5D27F3F7-B66A-4420-AB15-14235D546AA4}"/>
              </a:ext>
            </a:extLst>
          </p:cNvPr>
          <p:cNvGrpSpPr/>
          <p:nvPr/>
        </p:nvGrpSpPr>
        <p:grpSpPr>
          <a:xfrm>
            <a:off x="10100752" y="7996009"/>
            <a:ext cx="7491191" cy="1916631"/>
            <a:chOff x="0" y="0"/>
            <a:chExt cx="10905530" cy="1584325"/>
          </a:xfrm>
        </p:grpSpPr>
        <p:sp>
          <p:nvSpPr>
            <p:cNvPr id="73" name="Freeform 24">
              <a:extLst>
                <a:ext uri="{FF2B5EF4-FFF2-40B4-BE49-F238E27FC236}">
                  <a16:creationId xmlns:a16="http://schemas.microsoft.com/office/drawing/2014/main" id="{FFAF88D2-A7A2-4CB2-B0EF-F6137FC78C56}"/>
                </a:ext>
              </a:extLst>
            </p:cNvPr>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74" name="Freeform 25">
              <a:extLst>
                <a:ext uri="{FF2B5EF4-FFF2-40B4-BE49-F238E27FC236}">
                  <a16:creationId xmlns:a16="http://schemas.microsoft.com/office/drawing/2014/main" id="{672F0BDD-72AC-40A2-9693-4EF4A8CEE16D}"/>
                </a:ext>
              </a:extLst>
            </p:cNvPr>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grpSp>
        <p:nvGrpSpPr>
          <p:cNvPr id="69" name="Group 23">
            <a:extLst>
              <a:ext uri="{FF2B5EF4-FFF2-40B4-BE49-F238E27FC236}">
                <a16:creationId xmlns:a16="http://schemas.microsoft.com/office/drawing/2014/main" id="{2C3B8B8A-0CA5-4369-A851-4D568E51CDB0}"/>
              </a:ext>
            </a:extLst>
          </p:cNvPr>
          <p:cNvGrpSpPr/>
          <p:nvPr/>
        </p:nvGrpSpPr>
        <p:grpSpPr>
          <a:xfrm>
            <a:off x="896542" y="6882997"/>
            <a:ext cx="7745299" cy="1916631"/>
            <a:chOff x="0" y="0"/>
            <a:chExt cx="10905530" cy="1584325"/>
          </a:xfrm>
        </p:grpSpPr>
        <p:sp>
          <p:nvSpPr>
            <p:cNvPr id="70" name="Freeform 24">
              <a:extLst>
                <a:ext uri="{FF2B5EF4-FFF2-40B4-BE49-F238E27FC236}">
                  <a16:creationId xmlns:a16="http://schemas.microsoft.com/office/drawing/2014/main" id="{2D7E4764-AD38-4CDC-949B-178832F8FD5F}"/>
                </a:ext>
              </a:extLst>
            </p:cNvPr>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71" name="Freeform 25">
              <a:extLst>
                <a:ext uri="{FF2B5EF4-FFF2-40B4-BE49-F238E27FC236}">
                  <a16:creationId xmlns:a16="http://schemas.microsoft.com/office/drawing/2014/main" id="{9FCD0282-37E6-46AE-A07C-90AD5A91015A}"/>
                </a:ext>
              </a:extLst>
            </p:cNvPr>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grpSp>
        <p:nvGrpSpPr>
          <p:cNvPr id="66" name="Group 23">
            <a:extLst>
              <a:ext uri="{FF2B5EF4-FFF2-40B4-BE49-F238E27FC236}">
                <a16:creationId xmlns:a16="http://schemas.microsoft.com/office/drawing/2014/main" id="{02FF34D7-5C1D-462D-9469-7A68F61A9234}"/>
              </a:ext>
            </a:extLst>
          </p:cNvPr>
          <p:cNvGrpSpPr/>
          <p:nvPr/>
        </p:nvGrpSpPr>
        <p:grpSpPr>
          <a:xfrm>
            <a:off x="10100753" y="5812183"/>
            <a:ext cx="7462616" cy="1821672"/>
            <a:chOff x="0" y="0"/>
            <a:chExt cx="10905530" cy="1584325"/>
          </a:xfrm>
        </p:grpSpPr>
        <p:sp>
          <p:nvSpPr>
            <p:cNvPr id="67" name="Freeform 24">
              <a:extLst>
                <a:ext uri="{FF2B5EF4-FFF2-40B4-BE49-F238E27FC236}">
                  <a16:creationId xmlns:a16="http://schemas.microsoft.com/office/drawing/2014/main" id="{219EB965-F1C9-46B6-AC9D-455997A95FCE}"/>
                </a:ext>
              </a:extLst>
            </p:cNvPr>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68" name="Freeform 25">
              <a:extLst>
                <a:ext uri="{FF2B5EF4-FFF2-40B4-BE49-F238E27FC236}">
                  <a16:creationId xmlns:a16="http://schemas.microsoft.com/office/drawing/2014/main" id="{D5AD6B8D-565D-4868-8D65-F98C4FE9E62B}"/>
                </a:ext>
              </a:extLst>
            </p:cNvPr>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grpSp>
        <p:nvGrpSpPr>
          <p:cNvPr id="63" name="Group 23">
            <a:extLst>
              <a:ext uri="{FF2B5EF4-FFF2-40B4-BE49-F238E27FC236}">
                <a16:creationId xmlns:a16="http://schemas.microsoft.com/office/drawing/2014/main" id="{5E726BF7-F281-48DE-A7A7-F0191B777F2E}"/>
              </a:ext>
            </a:extLst>
          </p:cNvPr>
          <p:cNvGrpSpPr/>
          <p:nvPr/>
        </p:nvGrpSpPr>
        <p:grpSpPr>
          <a:xfrm>
            <a:off x="901304" y="4481349"/>
            <a:ext cx="7736317" cy="1916631"/>
            <a:chOff x="0" y="0"/>
            <a:chExt cx="10905530" cy="1584325"/>
          </a:xfrm>
        </p:grpSpPr>
        <p:sp>
          <p:nvSpPr>
            <p:cNvPr id="64" name="Freeform 24">
              <a:extLst>
                <a:ext uri="{FF2B5EF4-FFF2-40B4-BE49-F238E27FC236}">
                  <a16:creationId xmlns:a16="http://schemas.microsoft.com/office/drawing/2014/main" id="{AD110101-CF67-45A9-9362-EDB8C13277D0}"/>
                </a:ext>
              </a:extLst>
            </p:cNvPr>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65" name="Freeform 25">
              <a:extLst>
                <a:ext uri="{FF2B5EF4-FFF2-40B4-BE49-F238E27FC236}">
                  <a16:creationId xmlns:a16="http://schemas.microsoft.com/office/drawing/2014/main" id="{C2DF7CDF-637E-4927-887D-637256435B03}"/>
                </a:ext>
              </a:extLst>
            </p:cNvPr>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grpSp>
        <p:nvGrpSpPr>
          <p:cNvPr id="60" name="Group 23">
            <a:extLst>
              <a:ext uri="{FF2B5EF4-FFF2-40B4-BE49-F238E27FC236}">
                <a16:creationId xmlns:a16="http://schemas.microsoft.com/office/drawing/2014/main" id="{BE28C2FD-97B5-48A4-994A-814B02B83275}"/>
              </a:ext>
            </a:extLst>
          </p:cNvPr>
          <p:cNvGrpSpPr/>
          <p:nvPr/>
        </p:nvGrpSpPr>
        <p:grpSpPr>
          <a:xfrm>
            <a:off x="10031474" y="3509358"/>
            <a:ext cx="7564813" cy="1697017"/>
            <a:chOff x="0" y="0"/>
            <a:chExt cx="10905530" cy="1584325"/>
          </a:xfrm>
        </p:grpSpPr>
        <p:sp>
          <p:nvSpPr>
            <p:cNvPr id="61" name="Freeform 24">
              <a:extLst>
                <a:ext uri="{FF2B5EF4-FFF2-40B4-BE49-F238E27FC236}">
                  <a16:creationId xmlns:a16="http://schemas.microsoft.com/office/drawing/2014/main" id="{091654BA-518F-47A9-8DD5-CCBD9B7C13DB}"/>
                </a:ext>
              </a:extLst>
            </p:cNvPr>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62" name="Freeform 25">
              <a:extLst>
                <a:ext uri="{FF2B5EF4-FFF2-40B4-BE49-F238E27FC236}">
                  <a16:creationId xmlns:a16="http://schemas.microsoft.com/office/drawing/2014/main" id="{C24D7AE6-330D-434C-B80F-EBA6A443B466}"/>
                </a:ext>
              </a:extLst>
            </p:cNvPr>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grpSp>
        <p:nvGrpSpPr>
          <p:cNvPr id="56" name="Group 23">
            <a:extLst>
              <a:ext uri="{FF2B5EF4-FFF2-40B4-BE49-F238E27FC236}">
                <a16:creationId xmlns:a16="http://schemas.microsoft.com/office/drawing/2014/main" id="{7C994375-F37A-4825-A516-C2D5F7B75DCB}"/>
              </a:ext>
            </a:extLst>
          </p:cNvPr>
          <p:cNvGrpSpPr/>
          <p:nvPr/>
        </p:nvGrpSpPr>
        <p:grpSpPr>
          <a:xfrm>
            <a:off x="896481" y="2068690"/>
            <a:ext cx="7745360" cy="1551503"/>
            <a:chOff x="0" y="0"/>
            <a:chExt cx="10905530" cy="1584325"/>
          </a:xfrm>
        </p:grpSpPr>
        <p:sp>
          <p:nvSpPr>
            <p:cNvPr id="57" name="Freeform 24">
              <a:extLst>
                <a:ext uri="{FF2B5EF4-FFF2-40B4-BE49-F238E27FC236}">
                  <a16:creationId xmlns:a16="http://schemas.microsoft.com/office/drawing/2014/main" id="{CDC8D964-96EF-4565-9B4A-A57122E55E82}"/>
                </a:ext>
              </a:extLst>
            </p:cNvPr>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58" name="Freeform 25">
              <a:extLst>
                <a:ext uri="{FF2B5EF4-FFF2-40B4-BE49-F238E27FC236}">
                  <a16:creationId xmlns:a16="http://schemas.microsoft.com/office/drawing/2014/main" id="{D5E7EBCC-253C-44C4-B1CC-B14BBBB8DB5B}"/>
                </a:ext>
              </a:extLst>
            </p:cNvPr>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grpSp>
        <p:nvGrpSpPr>
          <p:cNvPr id="6" name="Group 6"/>
          <p:cNvGrpSpPr/>
          <p:nvPr/>
        </p:nvGrpSpPr>
        <p:grpSpPr>
          <a:xfrm>
            <a:off x="9129712" y="2278708"/>
            <a:ext cx="28575" cy="7893992"/>
            <a:chOff x="0" y="0"/>
            <a:chExt cx="38100" cy="10525323"/>
          </a:xfrm>
        </p:grpSpPr>
        <p:sp>
          <p:nvSpPr>
            <p:cNvPr id="7" name="Freeform 7"/>
            <p:cNvSpPr/>
            <p:nvPr/>
          </p:nvSpPr>
          <p:spPr>
            <a:xfrm>
              <a:off x="0" y="0"/>
              <a:ext cx="38100" cy="10525379"/>
            </a:xfrm>
            <a:custGeom>
              <a:avLst/>
              <a:gdLst/>
              <a:ahLst/>
              <a:cxnLst/>
              <a:rect l="l" t="t" r="r" b="b"/>
              <a:pathLst>
                <a:path w="38100" h="10525379">
                  <a:moveTo>
                    <a:pt x="0" y="19050"/>
                  </a:moveTo>
                  <a:cubicBezTo>
                    <a:pt x="0" y="8509"/>
                    <a:pt x="8509" y="0"/>
                    <a:pt x="19050" y="0"/>
                  </a:cubicBezTo>
                  <a:cubicBezTo>
                    <a:pt x="29591" y="0"/>
                    <a:pt x="38100" y="8509"/>
                    <a:pt x="38100" y="19050"/>
                  </a:cubicBezTo>
                  <a:lnTo>
                    <a:pt x="38100" y="10506329"/>
                  </a:lnTo>
                  <a:cubicBezTo>
                    <a:pt x="38100" y="10516870"/>
                    <a:pt x="29591" y="10525379"/>
                    <a:pt x="19050" y="10525379"/>
                  </a:cubicBezTo>
                  <a:cubicBezTo>
                    <a:pt x="8509" y="10525379"/>
                    <a:pt x="0" y="10516870"/>
                    <a:pt x="0" y="10506329"/>
                  </a:cubicBezTo>
                  <a:close/>
                </a:path>
              </a:pathLst>
            </a:custGeom>
            <a:solidFill>
              <a:srgbClr val="BCDBD4"/>
            </a:solidFill>
          </p:spPr>
        </p:sp>
      </p:grpSp>
      <p:grpSp>
        <p:nvGrpSpPr>
          <p:cNvPr id="8" name="Group 8"/>
          <p:cNvGrpSpPr/>
          <p:nvPr/>
        </p:nvGrpSpPr>
        <p:grpSpPr>
          <a:xfrm>
            <a:off x="8243144" y="2517875"/>
            <a:ext cx="675977" cy="28575"/>
            <a:chOff x="0" y="0"/>
            <a:chExt cx="901303" cy="38100"/>
          </a:xfrm>
        </p:grpSpPr>
        <p:sp>
          <p:nvSpPr>
            <p:cNvPr id="9" name="Freeform 9"/>
            <p:cNvSpPr/>
            <p:nvPr/>
          </p:nvSpPr>
          <p:spPr>
            <a:xfrm>
              <a:off x="0" y="0"/>
              <a:ext cx="901319" cy="38100"/>
            </a:xfrm>
            <a:custGeom>
              <a:avLst/>
              <a:gdLst/>
              <a:ahLst/>
              <a:cxnLst/>
              <a:rect l="l" t="t" r="r" b="b"/>
              <a:pathLst>
                <a:path w="901319" h="38100">
                  <a:moveTo>
                    <a:pt x="0" y="19050"/>
                  </a:moveTo>
                  <a:cubicBezTo>
                    <a:pt x="0" y="8509"/>
                    <a:pt x="8509" y="0"/>
                    <a:pt x="19050" y="0"/>
                  </a:cubicBezTo>
                  <a:lnTo>
                    <a:pt x="882269" y="0"/>
                  </a:lnTo>
                  <a:cubicBezTo>
                    <a:pt x="892810" y="0"/>
                    <a:pt x="901319" y="8509"/>
                    <a:pt x="901319" y="19050"/>
                  </a:cubicBezTo>
                  <a:cubicBezTo>
                    <a:pt x="901319" y="29591"/>
                    <a:pt x="892810" y="38100"/>
                    <a:pt x="882269" y="38100"/>
                  </a:cubicBezTo>
                  <a:lnTo>
                    <a:pt x="19050" y="38100"/>
                  </a:lnTo>
                  <a:cubicBezTo>
                    <a:pt x="8509" y="38100"/>
                    <a:pt x="0" y="29591"/>
                    <a:pt x="0" y="19050"/>
                  </a:cubicBezTo>
                  <a:close/>
                </a:path>
              </a:pathLst>
            </a:custGeom>
            <a:solidFill>
              <a:srgbClr val="BCDBD4"/>
            </a:solidFill>
          </p:spPr>
        </p:sp>
      </p:grpSp>
      <p:grpSp>
        <p:nvGrpSpPr>
          <p:cNvPr id="10" name="Group 10"/>
          <p:cNvGrpSpPr/>
          <p:nvPr/>
        </p:nvGrpSpPr>
        <p:grpSpPr>
          <a:xfrm>
            <a:off x="8885784" y="2273945"/>
            <a:ext cx="516434" cy="516434"/>
            <a:chOff x="0" y="0"/>
            <a:chExt cx="688578" cy="688578"/>
          </a:xfrm>
        </p:grpSpPr>
        <p:sp>
          <p:nvSpPr>
            <p:cNvPr id="11" name="Freeform 11"/>
            <p:cNvSpPr/>
            <p:nvPr/>
          </p:nvSpPr>
          <p:spPr>
            <a:xfrm>
              <a:off x="6350" y="6350"/>
              <a:ext cx="675894" cy="675894"/>
            </a:xfrm>
            <a:custGeom>
              <a:avLst/>
              <a:gdLst/>
              <a:ahLst/>
              <a:cxnLst/>
              <a:rect l="l" t="t" r="r" b="b"/>
              <a:pathLst>
                <a:path w="675894" h="675894">
                  <a:moveTo>
                    <a:pt x="0" y="126238"/>
                  </a:moveTo>
                  <a:cubicBezTo>
                    <a:pt x="0" y="56515"/>
                    <a:pt x="56515" y="0"/>
                    <a:pt x="126238" y="0"/>
                  </a:cubicBezTo>
                  <a:lnTo>
                    <a:pt x="549656" y="0"/>
                  </a:lnTo>
                  <a:cubicBezTo>
                    <a:pt x="619379" y="0"/>
                    <a:pt x="675894" y="56515"/>
                    <a:pt x="675894" y="126238"/>
                  </a:cubicBezTo>
                  <a:lnTo>
                    <a:pt x="675894" y="549656"/>
                  </a:lnTo>
                  <a:cubicBezTo>
                    <a:pt x="675894" y="619379"/>
                    <a:pt x="619379" y="675894"/>
                    <a:pt x="549656" y="675894"/>
                  </a:cubicBezTo>
                  <a:lnTo>
                    <a:pt x="126238" y="675894"/>
                  </a:lnTo>
                  <a:cubicBezTo>
                    <a:pt x="56515" y="675894"/>
                    <a:pt x="0" y="619379"/>
                    <a:pt x="0" y="549656"/>
                  </a:cubicBezTo>
                  <a:close/>
                </a:path>
              </a:pathLst>
            </a:custGeom>
            <a:solidFill>
              <a:srgbClr val="D6F5EE"/>
            </a:solidFill>
          </p:spPr>
        </p:sp>
        <p:sp>
          <p:nvSpPr>
            <p:cNvPr id="12" name="Freeform 12"/>
            <p:cNvSpPr/>
            <p:nvPr/>
          </p:nvSpPr>
          <p:spPr>
            <a:xfrm>
              <a:off x="0" y="0"/>
              <a:ext cx="688594" cy="688594"/>
            </a:xfrm>
            <a:custGeom>
              <a:avLst/>
              <a:gdLst/>
              <a:ahLst/>
              <a:cxnLst/>
              <a:rect l="l" t="t" r="r" b="b"/>
              <a:pathLst>
                <a:path w="688594" h="688594">
                  <a:moveTo>
                    <a:pt x="0" y="132588"/>
                  </a:moveTo>
                  <a:cubicBezTo>
                    <a:pt x="0" y="59309"/>
                    <a:pt x="59309" y="0"/>
                    <a:pt x="132588" y="0"/>
                  </a:cubicBezTo>
                  <a:lnTo>
                    <a:pt x="556006" y="0"/>
                  </a:lnTo>
                  <a:lnTo>
                    <a:pt x="556006" y="6350"/>
                  </a:lnTo>
                  <a:lnTo>
                    <a:pt x="556006" y="0"/>
                  </a:lnTo>
                  <a:cubicBezTo>
                    <a:pt x="629158" y="0"/>
                    <a:pt x="688594" y="59309"/>
                    <a:pt x="688594" y="132588"/>
                  </a:cubicBezTo>
                  <a:lnTo>
                    <a:pt x="682244" y="132588"/>
                  </a:lnTo>
                  <a:lnTo>
                    <a:pt x="688594" y="132588"/>
                  </a:lnTo>
                  <a:lnTo>
                    <a:pt x="688594" y="556006"/>
                  </a:lnTo>
                  <a:lnTo>
                    <a:pt x="682244" y="556006"/>
                  </a:lnTo>
                  <a:lnTo>
                    <a:pt x="688594" y="556006"/>
                  </a:lnTo>
                  <a:cubicBezTo>
                    <a:pt x="688594" y="629158"/>
                    <a:pt x="629285" y="688594"/>
                    <a:pt x="556006" y="688594"/>
                  </a:cubicBezTo>
                  <a:lnTo>
                    <a:pt x="556006" y="682244"/>
                  </a:lnTo>
                  <a:lnTo>
                    <a:pt x="556006" y="688594"/>
                  </a:lnTo>
                  <a:lnTo>
                    <a:pt x="132588" y="688594"/>
                  </a:lnTo>
                  <a:lnTo>
                    <a:pt x="132588" y="682244"/>
                  </a:lnTo>
                  <a:lnTo>
                    <a:pt x="132588" y="688594"/>
                  </a:lnTo>
                  <a:cubicBezTo>
                    <a:pt x="59309" y="688594"/>
                    <a:pt x="0" y="629285"/>
                    <a:pt x="0" y="556006"/>
                  </a:cubicBezTo>
                  <a:lnTo>
                    <a:pt x="0" y="132588"/>
                  </a:lnTo>
                  <a:lnTo>
                    <a:pt x="6350" y="132588"/>
                  </a:lnTo>
                  <a:lnTo>
                    <a:pt x="0" y="132588"/>
                  </a:lnTo>
                  <a:moveTo>
                    <a:pt x="12700" y="132588"/>
                  </a:moveTo>
                  <a:lnTo>
                    <a:pt x="12700" y="556006"/>
                  </a:lnTo>
                  <a:lnTo>
                    <a:pt x="6350" y="556006"/>
                  </a:lnTo>
                  <a:lnTo>
                    <a:pt x="12700" y="556006"/>
                  </a:lnTo>
                  <a:cubicBezTo>
                    <a:pt x="12700" y="622173"/>
                    <a:pt x="66294" y="675894"/>
                    <a:pt x="132588" y="675894"/>
                  </a:cubicBezTo>
                  <a:lnTo>
                    <a:pt x="556006" y="675894"/>
                  </a:lnTo>
                  <a:cubicBezTo>
                    <a:pt x="622173" y="675894"/>
                    <a:pt x="675894" y="622300"/>
                    <a:pt x="675894" y="556006"/>
                  </a:cubicBezTo>
                  <a:lnTo>
                    <a:pt x="675894" y="132588"/>
                  </a:lnTo>
                  <a:cubicBezTo>
                    <a:pt x="675894" y="66294"/>
                    <a:pt x="622173" y="12700"/>
                    <a:pt x="556006" y="12700"/>
                  </a:cubicBezTo>
                  <a:lnTo>
                    <a:pt x="132588" y="12700"/>
                  </a:lnTo>
                  <a:lnTo>
                    <a:pt x="132588" y="6350"/>
                  </a:lnTo>
                  <a:lnTo>
                    <a:pt x="132588" y="12700"/>
                  </a:lnTo>
                  <a:cubicBezTo>
                    <a:pt x="66294" y="12700"/>
                    <a:pt x="12700" y="66294"/>
                    <a:pt x="12700" y="132588"/>
                  </a:cubicBezTo>
                  <a:close/>
                </a:path>
              </a:pathLst>
            </a:custGeom>
            <a:solidFill>
              <a:srgbClr val="BCDBD4"/>
            </a:solidFill>
          </p:spPr>
        </p:sp>
      </p:grpSp>
      <p:sp>
        <p:nvSpPr>
          <p:cNvPr id="13" name="TextBox 13"/>
          <p:cNvSpPr txBox="1"/>
          <p:nvPr/>
        </p:nvSpPr>
        <p:spPr>
          <a:xfrm>
            <a:off x="8975006" y="2349475"/>
            <a:ext cx="337989" cy="393947"/>
          </a:xfrm>
          <a:prstGeom prst="rect">
            <a:avLst/>
          </a:prstGeom>
        </p:spPr>
        <p:txBody>
          <a:bodyPr lIns="0" tIns="0" rIns="0" bIns="0" rtlCol="0" anchor="t">
            <a:spAutoFit/>
          </a:bodyPr>
          <a:lstStyle/>
          <a:p>
            <a:pPr algn="ctr">
              <a:lnSpc>
                <a:spcPts val="2625"/>
              </a:lnSpc>
            </a:pPr>
            <a:r>
              <a:rPr lang="en-US" sz="2625" b="1">
                <a:solidFill>
                  <a:srgbClr val="333F70"/>
                </a:solidFill>
                <a:latin typeface="Arimo Bold"/>
                <a:ea typeface="Arimo Bold"/>
                <a:cs typeface="Arimo Bold"/>
                <a:sym typeface="Arimo Bold"/>
              </a:rPr>
              <a:t>1</a:t>
            </a:r>
          </a:p>
        </p:txBody>
      </p:sp>
      <p:sp>
        <p:nvSpPr>
          <p:cNvPr id="14" name="TextBox 14"/>
          <p:cNvSpPr txBox="1"/>
          <p:nvPr/>
        </p:nvSpPr>
        <p:spPr>
          <a:xfrm>
            <a:off x="2798713" y="2327524"/>
            <a:ext cx="5218659" cy="384721"/>
          </a:xfrm>
          <a:prstGeom prst="rect">
            <a:avLst/>
          </a:prstGeom>
        </p:spPr>
        <p:txBody>
          <a:bodyPr lIns="0" tIns="0" rIns="0" bIns="0" rtlCol="0" anchor="t">
            <a:spAutoFit/>
          </a:bodyPr>
          <a:lstStyle/>
          <a:p>
            <a:pPr algn="r">
              <a:lnSpc>
                <a:spcPts val="2750"/>
              </a:lnSpc>
            </a:pPr>
            <a:r>
              <a:rPr lang="es-BO" sz="3000" b="1" dirty="0">
                <a:solidFill>
                  <a:srgbClr val="002060"/>
                </a:solidFill>
                <a:latin typeface="Aharoni" panose="02010803020104030203" pitchFamily="2" charset="-79"/>
                <a:ea typeface="Arimo Bold"/>
                <a:cs typeface="Aharoni" panose="02010803020104030203" pitchFamily="2" charset="-79"/>
                <a:sym typeface="Arimo Bold"/>
              </a:rPr>
              <a:t>Desarrollo del Compromiso </a:t>
            </a:r>
          </a:p>
        </p:txBody>
      </p:sp>
      <p:sp>
        <p:nvSpPr>
          <p:cNvPr id="15" name="TextBox 15"/>
          <p:cNvSpPr txBox="1"/>
          <p:nvPr/>
        </p:nvSpPr>
        <p:spPr>
          <a:xfrm>
            <a:off x="901304" y="2786211"/>
            <a:ext cx="7116067" cy="723147"/>
          </a:xfrm>
          <a:prstGeom prst="rect">
            <a:avLst/>
          </a:prstGeom>
        </p:spPr>
        <p:txBody>
          <a:bodyPr lIns="0" tIns="0" rIns="0" bIns="0" rtlCol="0" anchor="t">
            <a:spAutoFit/>
          </a:bodyPr>
          <a:lstStyle/>
          <a:p>
            <a:pPr algn="r">
              <a:lnSpc>
                <a:spcPts val="2812"/>
              </a:lnSpc>
            </a:pPr>
            <a:r>
              <a:rPr lang="es-BO" sz="2800" dirty="0">
                <a:solidFill>
                  <a:srgbClr val="333F70"/>
                </a:solidFill>
                <a:ea typeface="Open Sans"/>
                <a:cs typeface="Open Sans"/>
                <a:sym typeface="Open Sans"/>
              </a:rPr>
              <a:t>3 talleres orientados a mejorar el compromiso personal, con los demás y con el equipo.</a:t>
            </a:r>
          </a:p>
        </p:txBody>
      </p:sp>
      <p:grpSp>
        <p:nvGrpSpPr>
          <p:cNvPr id="16" name="Group 16"/>
          <p:cNvGrpSpPr/>
          <p:nvPr/>
        </p:nvGrpSpPr>
        <p:grpSpPr>
          <a:xfrm>
            <a:off x="9368879" y="3869829"/>
            <a:ext cx="675977" cy="28575"/>
            <a:chOff x="0" y="0"/>
            <a:chExt cx="901303" cy="38100"/>
          </a:xfrm>
        </p:grpSpPr>
        <p:sp>
          <p:nvSpPr>
            <p:cNvPr id="17" name="Freeform 17"/>
            <p:cNvSpPr/>
            <p:nvPr/>
          </p:nvSpPr>
          <p:spPr>
            <a:xfrm>
              <a:off x="0" y="0"/>
              <a:ext cx="901319" cy="38100"/>
            </a:xfrm>
            <a:custGeom>
              <a:avLst/>
              <a:gdLst/>
              <a:ahLst/>
              <a:cxnLst/>
              <a:rect l="l" t="t" r="r" b="b"/>
              <a:pathLst>
                <a:path w="901319" h="38100">
                  <a:moveTo>
                    <a:pt x="0" y="19050"/>
                  </a:moveTo>
                  <a:cubicBezTo>
                    <a:pt x="0" y="8509"/>
                    <a:pt x="8509" y="0"/>
                    <a:pt x="19050" y="0"/>
                  </a:cubicBezTo>
                  <a:lnTo>
                    <a:pt x="882269" y="0"/>
                  </a:lnTo>
                  <a:cubicBezTo>
                    <a:pt x="892810" y="0"/>
                    <a:pt x="901319" y="8509"/>
                    <a:pt x="901319" y="19050"/>
                  </a:cubicBezTo>
                  <a:cubicBezTo>
                    <a:pt x="901319" y="29591"/>
                    <a:pt x="892810" y="38100"/>
                    <a:pt x="882269" y="38100"/>
                  </a:cubicBezTo>
                  <a:lnTo>
                    <a:pt x="19050" y="38100"/>
                  </a:lnTo>
                  <a:cubicBezTo>
                    <a:pt x="8509" y="38100"/>
                    <a:pt x="0" y="29591"/>
                    <a:pt x="0" y="19050"/>
                  </a:cubicBezTo>
                  <a:close/>
                </a:path>
              </a:pathLst>
            </a:custGeom>
            <a:solidFill>
              <a:srgbClr val="BCDBD4"/>
            </a:solidFill>
          </p:spPr>
        </p:sp>
      </p:grpSp>
      <p:grpSp>
        <p:nvGrpSpPr>
          <p:cNvPr id="18" name="Group 18"/>
          <p:cNvGrpSpPr/>
          <p:nvPr/>
        </p:nvGrpSpPr>
        <p:grpSpPr>
          <a:xfrm>
            <a:off x="8885784" y="3625900"/>
            <a:ext cx="516434" cy="516434"/>
            <a:chOff x="0" y="0"/>
            <a:chExt cx="688578" cy="688578"/>
          </a:xfrm>
        </p:grpSpPr>
        <p:sp>
          <p:nvSpPr>
            <p:cNvPr id="19" name="Freeform 19"/>
            <p:cNvSpPr/>
            <p:nvPr/>
          </p:nvSpPr>
          <p:spPr>
            <a:xfrm>
              <a:off x="6350" y="6350"/>
              <a:ext cx="675894" cy="675894"/>
            </a:xfrm>
            <a:custGeom>
              <a:avLst/>
              <a:gdLst/>
              <a:ahLst/>
              <a:cxnLst/>
              <a:rect l="l" t="t" r="r" b="b"/>
              <a:pathLst>
                <a:path w="675894" h="675894">
                  <a:moveTo>
                    <a:pt x="0" y="126238"/>
                  </a:moveTo>
                  <a:cubicBezTo>
                    <a:pt x="0" y="56515"/>
                    <a:pt x="56515" y="0"/>
                    <a:pt x="126238" y="0"/>
                  </a:cubicBezTo>
                  <a:lnTo>
                    <a:pt x="549656" y="0"/>
                  </a:lnTo>
                  <a:cubicBezTo>
                    <a:pt x="619379" y="0"/>
                    <a:pt x="675894" y="56515"/>
                    <a:pt x="675894" y="126238"/>
                  </a:cubicBezTo>
                  <a:lnTo>
                    <a:pt x="675894" y="549656"/>
                  </a:lnTo>
                  <a:cubicBezTo>
                    <a:pt x="675894" y="619379"/>
                    <a:pt x="619379" y="675894"/>
                    <a:pt x="549656" y="675894"/>
                  </a:cubicBezTo>
                  <a:lnTo>
                    <a:pt x="126238" y="675894"/>
                  </a:lnTo>
                  <a:cubicBezTo>
                    <a:pt x="56515" y="675894"/>
                    <a:pt x="0" y="619379"/>
                    <a:pt x="0" y="549656"/>
                  </a:cubicBezTo>
                  <a:close/>
                </a:path>
              </a:pathLst>
            </a:custGeom>
            <a:solidFill>
              <a:srgbClr val="D6F5EE"/>
            </a:solidFill>
          </p:spPr>
        </p:sp>
        <p:sp>
          <p:nvSpPr>
            <p:cNvPr id="20" name="Freeform 20"/>
            <p:cNvSpPr/>
            <p:nvPr/>
          </p:nvSpPr>
          <p:spPr>
            <a:xfrm>
              <a:off x="0" y="0"/>
              <a:ext cx="688594" cy="688594"/>
            </a:xfrm>
            <a:custGeom>
              <a:avLst/>
              <a:gdLst/>
              <a:ahLst/>
              <a:cxnLst/>
              <a:rect l="l" t="t" r="r" b="b"/>
              <a:pathLst>
                <a:path w="688594" h="688594">
                  <a:moveTo>
                    <a:pt x="0" y="132588"/>
                  </a:moveTo>
                  <a:cubicBezTo>
                    <a:pt x="0" y="59309"/>
                    <a:pt x="59309" y="0"/>
                    <a:pt x="132588" y="0"/>
                  </a:cubicBezTo>
                  <a:lnTo>
                    <a:pt x="556006" y="0"/>
                  </a:lnTo>
                  <a:lnTo>
                    <a:pt x="556006" y="6350"/>
                  </a:lnTo>
                  <a:lnTo>
                    <a:pt x="556006" y="0"/>
                  </a:lnTo>
                  <a:cubicBezTo>
                    <a:pt x="629158" y="0"/>
                    <a:pt x="688594" y="59309"/>
                    <a:pt x="688594" y="132588"/>
                  </a:cubicBezTo>
                  <a:lnTo>
                    <a:pt x="682244" y="132588"/>
                  </a:lnTo>
                  <a:lnTo>
                    <a:pt x="688594" y="132588"/>
                  </a:lnTo>
                  <a:lnTo>
                    <a:pt x="688594" y="556006"/>
                  </a:lnTo>
                  <a:lnTo>
                    <a:pt x="682244" y="556006"/>
                  </a:lnTo>
                  <a:lnTo>
                    <a:pt x="688594" y="556006"/>
                  </a:lnTo>
                  <a:cubicBezTo>
                    <a:pt x="688594" y="629158"/>
                    <a:pt x="629285" y="688594"/>
                    <a:pt x="556006" y="688594"/>
                  </a:cubicBezTo>
                  <a:lnTo>
                    <a:pt x="556006" y="682244"/>
                  </a:lnTo>
                  <a:lnTo>
                    <a:pt x="556006" y="688594"/>
                  </a:lnTo>
                  <a:lnTo>
                    <a:pt x="132588" y="688594"/>
                  </a:lnTo>
                  <a:lnTo>
                    <a:pt x="132588" y="682244"/>
                  </a:lnTo>
                  <a:lnTo>
                    <a:pt x="132588" y="688594"/>
                  </a:lnTo>
                  <a:cubicBezTo>
                    <a:pt x="59309" y="688594"/>
                    <a:pt x="0" y="629285"/>
                    <a:pt x="0" y="556006"/>
                  </a:cubicBezTo>
                  <a:lnTo>
                    <a:pt x="0" y="132588"/>
                  </a:lnTo>
                  <a:lnTo>
                    <a:pt x="6350" y="132588"/>
                  </a:lnTo>
                  <a:lnTo>
                    <a:pt x="0" y="132588"/>
                  </a:lnTo>
                  <a:moveTo>
                    <a:pt x="12700" y="132588"/>
                  </a:moveTo>
                  <a:lnTo>
                    <a:pt x="12700" y="556006"/>
                  </a:lnTo>
                  <a:lnTo>
                    <a:pt x="6350" y="556006"/>
                  </a:lnTo>
                  <a:lnTo>
                    <a:pt x="12700" y="556006"/>
                  </a:lnTo>
                  <a:cubicBezTo>
                    <a:pt x="12700" y="622173"/>
                    <a:pt x="66294" y="675894"/>
                    <a:pt x="132588" y="675894"/>
                  </a:cubicBezTo>
                  <a:lnTo>
                    <a:pt x="556006" y="675894"/>
                  </a:lnTo>
                  <a:cubicBezTo>
                    <a:pt x="622173" y="675894"/>
                    <a:pt x="675894" y="622300"/>
                    <a:pt x="675894" y="556006"/>
                  </a:cubicBezTo>
                  <a:lnTo>
                    <a:pt x="675894" y="132588"/>
                  </a:lnTo>
                  <a:cubicBezTo>
                    <a:pt x="675894" y="66294"/>
                    <a:pt x="622173" y="12700"/>
                    <a:pt x="556006" y="12700"/>
                  </a:cubicBezTo>
                  <a:lnTo>
                    <a:pt x="132588" y="12700"/>
                  </a:lnTo>
                  <a:lnTo>
                    <a:pt x="132588" y="6350"/>
                  </a:lnTo>
                  <a:lnTo>
                    <a:pt x="132588" y="12700"/>
                  </a:lnTo>
                  <a:cubicBezTo>
                    <a:pt x="66294" y="12700"/>
                    <a:pt x="12700" y="66294"/>
                    <a:pt x="12700" y="132588"/>
                  </a:cubicBezTo>
                  <a:close/>
                </a:path>
              </a:pathLst>
            </a:custGeom>
            <a:solidFill>
              <a:srgbClr val="BCDBD4"/>
            </a:solidFill>
          </p:spPr>
        </p:sp>
      </p:grpSp>
      <p:sp>
        <p:nvSpPr>
          <p:cNvPr id="21" name="TextBox 21"/>
          <p:cNvSpPr txBox="1"/>
          <p:nvPr/>
        </p:nvSpPr>
        <p:spPr>
          <a:xfrm>
            <a:off x="8975006" y="3701430"/>
            <a:ext cx="337989" cy="393947"/>
          </a:xfrm>
          <a:prstGeom prst="rect">
            <a:avLst/>
          </a:prstGeom>
        </p:spPr>
        <p:txBody>
          <a:bodyPr lIns="0" tIns="0" rIns="0" bIns="0" rtlCol="0" anchor="t">
            <a:spAutoFit/>
          </a:bodyPr>
          <a:lstStyle/>
          <a:p>
            <a:pPr algn="ctr">
              <a:lnSpc>
                <a:spcPts val="2625"/>
              </a:lnSpc>
            </a:pPr>
            <a:r>
              <a:rPr lang="en-US" sz="2625" b="1">
                <a:solidFill>
                  <a:srgbClr val="333F70"/>
                </a:solidFill>
                <a:latin typeface="Arimo Bold"/>
                <a:ea typeface="Arimo Bold"/>
                <a:cs typeface="Arimo Bold"/>
                <a:sym typeface="Arimo Bold"/>
              </a:rPr>
              <a:t>2</a:t>
            </a:r>
          </a:p>
        </p:txBody>
      </p:sp>
      <p:sp>
        <p:nvSpPr>
          <p:cNvPr id="22" name="TextBox 22"/>
          <p:cNvSpPr txBox="1"/>
          <p:nvPr/>
        </p:nvSpPr>
        <p:spPr>
          <a:xfrm>
            <a:off x="10270629" y="3679478"/>
            <a:ext cx="4590752" cy="384721"/>
          </a:xfrm>
          <a:prstGeom prst="rect">
            <a:avLst/>
          </a:prstGeom>
        </p:spPr>
        <p:txBody>
          <a:bodyPr lIns="0" tIns="0" rIns="0" bIns="0" rtlCol="0" anchor="t">
            <a:spAutoFit/>
          </a:bodyPr>
          <a:lstStyle/>
          <a:p>
            <a:pPr algn="l">
              <a:lnSpc>
                <a:spcPts val="2750"/>
              </a:lnSpc>
            </a:pPr>
            <a:r>
              <a:rPr lang="es-BO" sz="3000" b="1" dirty="0">
                <a:solidFill>
                  <a:srgbClr val="002060"/>
                </a:solidFill>
                <a:latin typeface="Aharoni" panose="02010803020104030203" pitchFamily="2" charset="-79"/>
                <a:ea typeface="Arimo Bold"/>
                <a:cs typeface="Aharoni" panose="02010803020104030203" pitchFamily="2" charset="-79"/>
                <a:sym typeface="Arimo Bold"/>
              </a:rPr>
              <a:t>Relaciones Productivas </a:t>
            </a:r>
          </a:p>
        </p:txBody>
      </p:sp>
      <p:sp>
        <p:nvSpPr>
          <p:cNvPr id="23" name="TextBox 23"/>
          <p:cNvSpPr txBox="1"/>
          <p:nvPr/>
        </p:nvSpPr>
        <p:spPr>
          <a:xfrm>
            <a:off x="10270629" y="4138166"/>
            <a:ext cx="7116067" cy="1082219"/>
          </a:xfrm>
          <a:prstGeom prst="rect">
            <a:avLst/>
          </a:prstGeom>
        </p:spPr>
        <p:txBody>
          <a:bodyPr lIns="0" tIns="0" rIns="0" bIns="0" rtlCol="0" anchor="t">
            <a:spAutoFit/>
          </a:bodyPr>
          <a:lstStyle/>
          <a:p>
            <a:pPr algn="l">
              <a:lnSpc>
                <a:spcPts val="2812"/>
              </a:lnSpc>
            </a:pPr>
            <a:r>
              <a:rPr lang="es-BO" sz="2800" dirty="0">
                <a:solidFill>
                  <a:srgbClr val="333F70"/>
                </a:solidFill>
                <a:ea typeface="Open Sans"/>
                <a:cs typeface="Open Sans"/>
                <a:sym typeface="Open Sans"/>
              </a:rPr>
              <a:t>4 talleres para desarrollar habilidades empáticas, guiones de vida, ventanas de interacción y posiciones existenciales.</a:t>
            </a:r>
          </a:p>
        </p:txBody>
      </p:sp>
      <p:grpSp>
        <p:nvGrpSpPr>
          <p:cNvPr id="24" name="Group 24"/>
          <p:cNvGrpSpPr/>
          <p:nvPr/>
        </p:nvGrpSpPr>
        <p:grpSpPr>
          <a:xfrm>
            <a:off x="8243144" y="5035154"/>
            <a:ext cx="675977" cy="28575"/>
            <a:chOff x="0" y="0"/>
            <a:chExt cx="901303" cy="38100"/>
          </a:xfrm>
        </p:grpSpPr>
        <p:sp>
          <p:nvSpPr>
            <p:cNvPr id="25" name="Freeform 25"/>
            <p:cNvSpPr/>
            <p:nvPr/>
          </p:nvSpPr>
          <p:spPr>
            <a:xfrm>
              <a:off x="0" y="0"/>
              <a:ext cx="901319" cy="38100"/>
            </a:xfrm>
            <a:custGeom>
              <a:avLst/>
              <a:gdLst/>
              <a:ahLst/>
              <a:cxnLst/>
              <a:rect l="l" t="t" r="r" b="b"/>
              <a:pathLst>
                <a:path w="901319" h="38100">
                  <a:moveTo>
                    <a:pt x="0" y="19050"/>
                  </a:moveTo>
                  <a:cubicBezTo>
                    <a:pt x="0" y="8509"/>
                    <a:pt x="8509" y="0"/>
                    <a:pt x="19050" y="0"/>
                  </a:cubicBezTo>
                  <a:lnTo>
                    <a:pt x="882269" y="0"/>
                  </a:lnTo>
                  <a:cubicBezTo>
                    <a:pt x="892810" y="0"/>
                    <a:pt x="901319" y="8509"/>
                    <a:pt x="901319" y="19050"/>
                  </a:cubicBezTo>
                  <a:cubicBezTo>
                    <a:pt x="901319" y="29591"/>
                    <a:pt x="892810" y="38100"/>
                    <a:pt x="882269" y="38100"/>
                  </a:cubicBezTo>
                  <a:lnTo>
                    <a:pt x="19050" y="38100"/>
                  </a:lnTo>
                  <a:cubicBezTo>
                    <a:pt x="8509" y="38100"/>
                    <a:pt x="0" y="29591"/>
                    <a:pt x="0" y="19050"/>
                  </a:cubicBezTo>
                  <a:close/>
                </a:path>
              </a:pathLst>
            </a:custGeom>
            <a:solidFill>
              <a:srgbClr val="BCDBD4"/>
            </a:solidFill>
          </p:spPr>
        </p:sp>
      </p:grpSp>
      <p:grpSp>
        <p:nvGrpSpPr>
          <p:cNvPr id="26" name="Group 26"/>
          <p:cNvGrpSpPr/>
          <p:nvPr/>
        </p:nvGrpSpPr>
        <p:grpSpPr>
          <a:xfrm>
            <a:off x="8885784" y="4791224"/>
            <a:ext cx="516434" cy="516434"/>
            <a:chOff x="0" y="0"/>
            <a:chExt cx="688578" cy="688578"/>
          </a:xfrm>
        </p:grpSpPr>
        <p:sp>
          <p:nvSpPr>
            <p:cNvPr id="27" name="Freeform 27"/>
            <p:cNvSpPr/>
            <p:nvPr/>
          </p:nvSpPr>
          <p:spPr>
            <a:xfrm>
              <a:off x="6350" y="6350"/>
              <a:ext cx="675894" cy="675894"/>
            </a:xfrm>
            <a:custGeom>
              <a:avLst/>
              <a:gdLst/>
              <a:ahLst/>
              <a:cxnLst/>
              <a:rect l="l" t="t" r="r" b="b"/>
              <a:pathLst>
                <a:path w="675894" h="675894">
                  <a:moveTo>
                    <a:pt x="0" y="126238"/>
                  </a:moveTo>
                  <a:cubicBezTo>
                    <a:pt x="0" y="56515"/>
                    <a:pt x="56515" y="0"/>
                    <a:pt x="126238" y="0"/>
                  </a:cubicBezTo>
                  <a:lnTo>
                    <a:pt x="549656" y="0"/>
                  </a:lnTo>
                  <a:cubicBezTo>
                    <a:pt x="619379" y="0"/>
                    <a:pt x="675894" y="56515"/>
                    <a:pt x="675894" y="126238"/>
                  </a:cubicBezTo>
                  <a:lnTo>
                    <a:pt x="675894" y="549656"/>
                  </a:lnTo>
                  <a:cubicBezTo>
                    <a:pt x="675894" y="619379"/>
                    <a:pt x="619379" y="675894"/>
                    <a:pt x="549656" y="675894"/>
                  </a:cubicBezTo>
                  <a:lnTo>
                    <a:pt x="126238" y="675894"/>
                  </a:lnTo>
                  <a:cubicBezTo>
                    <a:pt x="56515" y="675894"/>
                    <a:pt x="0" y="619379"/>
                    <a:pt x="0" y="549656"/>
                  </a:cubicBezTo>
                  <a:close/>
                </a:path>
              </a:pathLst>
            </a:custGeom>
            <a:solidFill>
              <a:srgbClr val="D6F5EE"/>
            </a:solidFill>
          </p:spPr>
        </p:sp>
        <p:sp>
          <p:nvSpPr>
            <p:cNvPr id="28" name="Freeform 28"/>
            <p:cNvSpPr/>
            <p:nvPr/>
          </p:nvSpPr>
          <p:spPr>
            <a:xfrm>
              <a:off x="0" y="0"/>
              <a:ext cx="688594" cy="688594"/>
            </a:xfrm>
            <a:custGeom>
              <a:avLst/>
              <a:gdLst/>
              <a:ahLst/>
              <a:cxnLst/>
              <a:rect l="l" t="t" r="r" b="b"/>
              <a:pathLst>
                <a:path w="688594" h="688594">
                  <a:moveTo>
                    <a:pt x="0" y="132588"/>
                  </a:moveTo>
                  <a:cubicBezTo>
                    <a:pt x="0" y="59309"/>
                    <a:pt x="59309" y="0"/>
                    <a:pt x="132588" y="0"/>
                  </a:cubicBezTo>
                  <a:lnTo>
                    <a:pt x="556006" y="0"/>
                  </a:lnTo>
                  <a:lnTo>
                    <a:pt x="556006" y="6350"/>
                  </a:lnTo>
                  <a:lnTo>
                    <a:pt x="556006" y="0"/>
                  </a:lnTo>
                  <a:cubicBezTo>
                    <a:pt x="629158" y="0"/>
                    <a:pt x="688594" y="59309"/>
                    <a:pt x="688594" y="132588"/>
                  </a:cubicBezTo>
                  <a:lnTo>
                    <a:pt x="682244" y="132588"/>
                  </a:lnTo>
                  <a:lnTo>
                    <a:pt x="688594" y="132588"/>
                  </a:lnTo>
                  <a:lnTo>
                    <a:pt x="688594" y="556006"/>
                  </a:lnTo>
                  <a:lnTo>
                    <a:pt x="682244" y="556006"/>
                  </a:lnTo>
                  <a:lnTo>
                    <a:pt x="688594" y="556006"/>
                  </a:lnTo>
                  <a:cubicBezTo>
                    <a:pt x="688594" y="629158"/>
                    <a:pt x="629285" y="688594"/>
                    <a:pt x="556006" y="688594"/>
                  </a:cubicBezTo>
                  <a:lnTo>
                    <a:pt x="556006" y="682244"/>
                  </a:lnTo>
                  <a:lnTo>
                    <a:pt x="556006" y="688594"/>
                  </a:lnTo>
                  <a:lnTo>
                    <a:pt x="132588" y="688594"/>
                  </a:lnTo>
                  <a:lnTo>
                    <a:pt x="132588" y="682244"/>
                  </a:lnTo>
                  <a:lnTo>
                    <a:pt x="132588" y="688594"/>
                  </a:lnTo>
                  <a:cubicBezTo>
                    <a:pt x="59309" y="688594"/>
                    <a:pt x="0" y="629285"/>
                    <a:pt x="0" y="556006"/>
                  </a:cubicBezTo>
                  <a:lnTo>
                    <a:pt x="0" y="132588"/>
                  </a:lnTo>
                  <a:lnTo>
                    <a:pt x="6350" y="132588"/>
                  </a:lnTo>
                  <a:lnTo>
                    <a:pt x="0" y="132588"/>
                  </a:lnTo>
                  <a:moveTo>
                    <a:pt x="12700" y="132588"/>
                  </a:moveTo>
                  <a:lnTo>
                    <a:pt x="12700" y="556006"/>
                  </a:lnTo>
                  <a:lnTo>
                    <a:pt x="6350" y="556006"/>
                  </a:lnTo>
                  <a:lnTo>
                    <a:pt x="12700" y="556006"/>
                  </a:lnTo>
                  <a:cubicBezTo>
                    <a:pt x="12700" y="622173"/>
                    <a:pt x="66294" y="675894"/>
                    <a:pt x="132588" y="675894"/>
                  </a:cubicBezTo>
                  <a:lnTo>
                    <a:pt x="556006" y="675894"/>
                  </a:lnTo>
                  <a:cubicBezTo>
                    <a:pt x="622173" y="675894"/>
                    <a:pt x="675894" y="622300"/>
                    <a:pt x="675894" y="556006"/>
                  </a:cubicBezTo>
                  <a:lnTo>
                    <a:pt x="675894" y="132588"/>
                  </a:lnTo>
                  <a:cubicBezTo>
                    <a:pt x="675894" y="66294"/>
                    <a:pt x="622173" y="12700"/>
                    <a:pt x="556006" y="12700"/>
                  </a:cubicBezTo>
                  <a:lnTo>
                    <a:pt x="132588" y="12700"/>
                  </a:lnTo>
                  <a:lnTo>
                    <a:pt x="132588" y="6350"/>
                  </a:lnTo>
                  <a:lnTo>
                    <a:pt x="132588" y="12700"/>
                  </a:lnTo>
                  <a:cubicBezTo>
                    <a:pt x="66294" y="12700"/>
                    <a:pt x="12700" y="66294"/>
                    <a:pt x="12700" y="132588"/>
                  </a:cubicBezTo>
                  <a:close/>
                </a:path>
              </a:pathLst>
            </a:custGeom>
            <a:solidFill>
              <a:srgbClr val="BCDBD4"/>
            </a:solidFill>
          </p:spPr>
        </p:sp>
      </p:grpSp>
      <p:sp>
        <p:nvSpPr>
          <p:cNvPr id="29" name="TextBox 29"/>
          <p:cNvSpPr txBox="1"/>
          <p:nvPr/>
        </p:nvSpPr>
        <p:spPr>
          <a:xfrm>
            <a:off x="8975006" y="4866754"/>
            <a:ext cx="337989" cy="393947"/>
          </a:xfrm>
          <a:prstGeom prst="rect">
            <a:avLst/>
          </a:prstGeom>
        </p:spPr>
        <p:txBody>
          <a:bodyPr lIns="0" tIns="0" rIns="0" bIns="0" rtlCol="0" anchor="t">
            <a:spAutoFit/>
          </a:bodyPr>
          <a:lstStyle/>
          <a:p>
            <a:pPr algn="ctr">
              <a:lnSpc>
                <a:spcPts val="2625"/>
              </a:lnSpc>
            </a:pPr>
            <a:r>
              <a:rPr lang="en-US" sz="2625" b="1">
                <a:solidFill>
                  <a:srgbClr val="333F70"/>
                </a:solidFill>
                <a:latin typeface="Arimo Bold"/>
                <a:ea typeface="Arimo Bold"/>
                <a:cs typeface="Arimo Bold"/>
                <a:sym typeface="Arimo Bold"/>
              </a:rPr>
              <a:t>3</a:t>
            </a:r>
          </a:p>
        </p:txBody>
      </p:sp>
      <p:sp>
        <p:nvSpPr>
          <p:cNvPr id="30" name="TextBox 30"/>
          <p:cNvSpPr txBox="1"/>
          <p:nvPr/>
        </p:nvSpPr>
        <p:spPr>
          <a:xfrm>
            <a:off x="3163937" y="4844803"/>
            <a:ext cx="4853434" cy="384721"/>
          </a:xfrm>
          <a:prstGeom prst="rect">
            <a:avLst/>
          </a:prstGeom>
        </p:spPr>
        <p:txBody>
          <a:bodyPr lIns="0" tIns="0" rIns="0" bIns="0" rtlCol="0" anchor="t">
            <a:spAutoFit/>
          </a:bodyPr>
          <a:lstStyle/>
          <a:p>
            <a:pPr algn="r">
              <a:lnSpc>
                <a:spcPts val="2750"/>
              </a:lnSpc>
            </a:pPr>
            <a:r>
              <a:rPr lang="es-BO" sz="3000" b="1" dirty="0">
                <a:solidFill>
                  <a:srgbClr val="002060"/>
                </a:solidFill>
                <a:latin typeface="Aharoni" panose="02010803020104030203" pitchFamily="2" charset="-79"/>
                <a:ea typeface="Arimo Bold"/>
                <a:cs typeface="Aharoni" panose="02010803020104030203" pitchFamily="2" charset="-79"/>
                <a:sym typeface="Arimo Bold"/>
              </a:rPr>
              <a:t>Gestión Integral de RRHH </a:t>
            </a:r>
          </a:p>
        </p:txBody>
      </p:sp>
      <p:sp>
        <p:nvSpPr>
          <p:cNvPr id="31" name="TextBox 31"/>
          <p:cNvSpPr txBox="1"/>
          <p:nvPr/>
        </p:nvSpPr>
        <p:spPr>
          <a:xfrm>
            <a:off x="901304" y="5303490"/>
            <a:ext cx="7116067" cy="1082219"/>
          </a:xfrm>
          <a:prstGeom prst="rect">
            <a:avLst/>
          </a:prstGeom>
        </p:spPr>
        <p:txBody>
          <a:bodyPr lIns="0" tIns="0" rIns="0" bIns="0" rtlCol="0" anchor="t">
            <a:spAutoFit/>
          </a:bodyPr>
          <a:lstStyle/>
          <a:p>
            <a:pPr algn="r">
              <a:lnSpc>
                <a:spcPts val="2812"/>
              </a:lnSpc>
            </a:pPr>
            <a:r>
              <a:rPr lang="es-BO" sz="2800" dirty="0">
                <a:solidFill>
                  <a:srgbClr val="333F70"/>
                </a:solidFill>
                <a:ea typeface="Open Sans"/>
                <a:cs typeface="Open Sans"/>
                <a:sym typeface="Open Sans"/>
              </a:rPr>
              <a:t>6 módulos que abarcan planificación estratégica, cultura, clima, selección, capacitación y evaluación.</a:t>
            </a:r>
          </a:p>
        </p:txBody>
      </p:sp>
      <p:grpSp>
        <p:nvGrpSpPr>
          <p:cNvPr id="32" name="Group 32"/>
          <p:cNvGrpSpPr/>
          <p:nvPr/>
        </p:nvGrpSpPr>
        <p:grpSpPr>
          <a:xfrm>
            <a:off x="9368879" y="6200626"/>
            <a:ext cx="675977" cy="28575"/>
            <a:chOff x="0" y="0"/>
            <a:chExt cx="901303" cy="38100"/>
          </a:xfrm>
        </p:grpSpPr>
        <p:sp>
          <p:nvSpPr>
            <p:cNvPr id="33" name="Freeform 33"/>
            <p:cNvSpPr/>
            <p:nvPr/>
          </p:nvSpPr>
          <p:spPr>
            <a:xfrm>
              <a:off x="0" y="0"/>
              <a:ext cx="901319" cy="38100"/>
            </a:xfrm>
            <a:custGeom>
              <a:avLst/>
              <a:gdLst/>
              <a:ahLst/>
              <a:cxnLst/>
              <a:rect l="l" t="t" r="r" b="b"/>
              <a:pathLst>
                <a:path w="901319" h="38100">
                  <a:moveTo>
                    <a:pt x="0" y="19050"/>
                  </a:moveTo>
                  <a:cubicBezTo>
                    <a:pt x="0" y="8509"/>
                    <a:pt x="8509" y="0"/>
                    <a:pt x="19050" y="0"/>
                  </a:cubicBezTo>
                  <a:lnTo>
                    <a:pt x="882269" y="0"/>
                  </a:lnTo>
                  <a:cubicBezTo>
                    <a:pt x="892810" y="0"/>
                    <a:pt x="901319" y="8509"/>
                    <a:pt x="901319" y="19050"/>
                  </a:cubicBezTo>
                  <a:cubicBezTo>
                    <a:pt x="901319" y="29591"/>
                    <a:pt x="892810" y="38100"/>
                    <a:pt x="882269" y="38100"/>
                  </a:cubicBezTo>
                  <a:lnTo>
                    <a:pt x="19050" y="38100"/>
                  </a:lnTo>
                  <a:cubicBezTo>
                    <a:pt x="8509" y="38100"/>
                    <a:pt x="0" y="29591"/>
                    <a:pt x="0" y="19050"/>
                  </a:cubicBezTo>
                  <a:close/>
                </a:path>
              </a:pathLst>
            </a:custGeom>
            <a:solidFill>
              <a:srgbClr val="BCDBD4"/>
            </a:solidFill>
          </p:spPr>
        </p:sp>
      </p:grpSp>
      <p:grpSp>
        <p:nvGrpSpPr>
          <p:cNvPr id="34" name="Group 34"/>
          <p:cNvGrpSpPr/>
          <p:nvPr/>
        </p:nvGrpSpPr>
        <p:grpSpPr>
          <a:xfrm>
            <a:off x="8885784" y="5956698"/>
            <a:ext cx="516434" cy="516434"/>
            <a:chOff x="0" y="0"/>
            <a:chExt cx="688578" cy="688578"/>
          </a:xfrm>
        </p:grpSpPr>
        <p:sp>
          <p:nvSpPr>
            <p:cNvPr id="35" name="Freeform 35"/>
            <p:cNvSpPr/>
            <p:nvPr/>
          </p:nvSpPr>
          <p:spPr>
            <a:xfrm>
              <a:off x="6350" y="6350"/>
              <a:ext cx="675894" cy="675894"/>
            </a:xfrm>
            <a:custGeom>
              <a:avLst/>
              <a:gdLst/>
              <a:ahLst/>
              <a:cxnLst/>
              <a:rect l="l" t="t" r="r" b="b"/>
              <a:pathLst>
                <a:path w="675894" h="675894">
                  <a:moveTo>
                    <a:pt x="0" y="126238"/>
                  </a:moveTo>
                  <a:cubicBezTo>
                    <a:pt x="0" y="56515"/>
                    <a:pt x="56515" y="0"/>
                    <a:pt x="126238" y="0"/>
                  </a:cubicBezTo>
                  <a:lnTo>
                    <a:pt x="549656" y="0"/>
                  </a:lnTo>
                  <a:cubicBezTo>
                    <a:pt x="619379" y="0"/>
                    <a:pt x="675894" y="56515"/>
                    <a:pt x="675894" y="126238"/>
                  </a:cubicBezTo>
                  <a:lnTo>
                    <a:pt x="675894" y="549656"/>
                  </a:lnTo>
                  <a:cubicBezTo>
                    <a:pt x="675894" y="619379"/>
                    <a:pt x="619379" y="675894"/>
                    <a:pt x="549656" y="675894"/>
                  </a:cubicBezTo>
                  <a:lnTo>
                    <a:pt x="126238" y="675894"/>
                  </a:lnTo>
                  <a:cubicBezTo>
                    <a:pt x="56515" y="675894"/>
                    <a:pt x="0" y="619379"/>
                    <a:pt x="0" y="549656"/>
                  </a:cubicBezTo>
                  <a:close/>
                </a:path>
              </a:pathLst>
            </a:custGeom>
            <a:solidFill>
              <a:srgbClr val="D6F5EE"/>
            </a:solidFill>
          </p:spPr>
        </p:sp>
        <p:sp>
          <p:nvSpPr>
            <p:cNvPr id="36" name="Freeform 36"/>
            <p:cNvSpPr/>
            <p:nvPr/>
          </p:nvSpPr>
          <p:spPr>
            <a:xfrm>
              <a:off x="0" y="0"/>
              <a:ext cx="688594" cy="688594"/>
            </a:xfrm>
            <a:custGeom>
              <a:avLst/>
              <a:gdLst/>
              <a:ahLst/>
              <a:cxnLst/>
              <a:rect l="l" t="t" r="r" b="b"/>
              <a:pathLst>
                <a:path w="688594" h="688594">
                  <a:moveTo>
                    <a:pt x="0" y="132588"/>
                  </a:moveTo>
                  <a:cubicBezTo>
                    <a:pt x="0" y="59309"/>
                    <a:pt x="59309" y="0"/>
                    <a:pt x="132588" y="0"/>
                  </a:cubicBezTo>
                  <a:lnTo>
                    <a:pt x="556006" y="0"/>
                  </a:lnTo>
                  <a:lnTo>
                    <a:pt x="556006" y="6350"/>
                  </a:lnTo>
                  <a:lnTo>
                    <a:pt x="556006" y="0"/>
                  </a:lnTo>
                  <a:cubicBezTo>
                    <a:pt x="629158" y="0"/>
                    <a:pt x="688594" y="59309"/>
                    <a:pt x="688594" y="132588"/>
                  </a:cubicBezTo>
                  <a:lnTo>
                    <a:pt x="682244" y="132588"/>
                  </a:lnTo>
                  <a:lnTo>
                    <a:pt x="688594" y="132588"/>
                  </a:lnTo>
                  <a:lnTo>
                    <a:pt x="688594" y="556006"/>
                  </a:lnTo>
                  <a:lnTo>
                    <a:pt x="682244" y="556006"/>
                  </a:lnTo>
                  <a:lnTo>
                    <a:pt x="688594" y="556006"/>
                  </a:lnTo>
                  <a:cubicBezTo>
                    <a:pt x="688594" y="629158"/>
                    <a:pt x="629285" y="688594"/>
                    <a:pt x="556006" y="688594"/>
                  </a:cubicBezTo>
                  <a:lnTo>
                    <a:pt x="556006" y="682244"/>
                  </a:lnTo>
                  <a:lnTo>
                    <a:pt x="556006" y="688594"/>
                  </a:lnTo>
                  <a:lnTo>
                    <a:pt x="132588" y="688594"/>
                  </a:lnTo>
                  <a:lnTo>
                    <a:pt x="132588" y="682244"/>
                  </a:lnTo>
                  <a:lnTo>
                    <a:pt x="132588" y="688594"/>
                  </a:lnTo>
                  <a:cubicBezTo>
                    <a:pt x="59309" y="688594"/>
                    <a:pt x="0" y="629285"/>
                    <a:pt x="0" y="556006"/>
                  </a:cubicBezTo>
                  <a:lnTo>
                    <a:pt x="0" y="132588"/>
                  </a:lnTo>
                  <a:lnTo>
                    <a:pt x="6350" y="132588"/>
                  </a:lnTo>
                  <a:lnTo>
                    <a:pt x="0" y="132588"/>
                  </a:lnTo>
                  <a:moveTo>
                    <a:pt x="12700" y="132588"/>
                  </a:moveTo>
                  <a:lnTo>
                    <a:pt x="12700" y="556006"/>
                  </a:lnTo>
                  <a:lnTo>
                    <a:pt x="6350" y="556006"/>
                  </a:lnTo>
                  <a:lnTo>
                    <a:pt x="12700" y="556006"/>
                  </a:lnTo>
                  <a:cubicBezTo>
                    <a:pt x="12700" y="622173"/>
                    <a:pt x="66294" y="675894"/>
                    <a:pt x="132588" y="675894"/>
                  </a:cubicBezTo>
                  <a:lnTo>
                    <a:pt x="556006" y="675894"/>
                  </a:lnTo>
                  <a:cubicBezTo>
                    <a:pt x="622173" y="675894"/>
                    <a:pt x="675894" y="622300"/>
                    <a:pt x="675894" y="556006"/>
                  </a:cubicBezTo>
                  <a:lnTo>
                    <a:pt x="675894" y="132588"/>
                  </a:lnTo>
                  <a:cubicBezTo>
                    <a:pt x="675894" y="66294"/>
                    <a:pt x="622173" y="12700"/>
                    <a:pt x="556006" y="12700"/>
                  </a:cubicBezTo>
                  <a:lnTo>
                    <a:pt x="132588" y="12700"/>
                  </a:lnTo>
                  <a:lnTo>
                    <a:pt x="132588" y="6350"/>
                  </a:lnTo>
                  <a:lnTo>
                    <a:pt x="132588" y="12700"/>
                  </a:lnTo>
                  <a:cubicBezTo>
                    <a:pt x="66294" y="12700"/>
                    <a:pt x="12700" y="66294"/>
                    <a:pt x="12700" y="132588"/>
                  </a:cubicBezTo>
                  <a:close/>
                </a:path>
              </a:pathLst>
            </a:custGeom>
            <a:solidFill>
              <a:srgbClr val="BCDBD4"/>
            </a:solidFill>
          </p:spPr>
        </p:sp>
      </p:grpSp>
      <p:sp>
        <p:nvSpPr>
          <p:cNvPr id="37" name="TextBox 37"/>
          <p:cNvSpPr txBox="1"/>
          <p:nvPr/>
        </p:nvSpPr>
        <p:spPr>
          <a:xfrm>
            <a:off x="8975006" y="6032228"/>
            <a:ext cx="337989" cy="393947"/>
          </a:xfrm>
          <a:prstGeom prst="rect">
            <a:avLst/>
          </a:prstGeom>
        </p:spPr>
        <p:txBody>
          <a:bodyPr lIns="0" tIns="0" rIns="0" bIns="0" rtlCol="0" anchor="t">
            <a:spAutoFit/>
          </a:bodyPr>
          <a:lstStyle/>
          <a:p>
            <a:pPr algn="ctr">
              <a:lnSpc>
                <a:spcPts val="2625"/>
              </a:lnSpc>
            </a:pPr>
            <a:r>
              <a:rPr lang="en-US" sz="2625" b="1">
                <a:solidFill>
                  <a:srgbClr val="333F70"/>
                </a:solidFill>
                <a:latin typeface="Arimo Bold"/>
                <a:ea typeface="Arimo Bold"/>
                <a:cs typeface="Arimo Bold"/>
                <a:sym typeface="Arimo Bold"/>
              </a:rPr>
              <a:t>4</a:t>
            </a:r>
          </a:p>
        </p:txBody>
      </p:sp>
      <p:sp>
        <p:nvSpPr>
          <p:cNvPr id="38" name="TextBox 38"/>
          <p:cNvSpPr txBox="1"/>
          <p:nvPr/>
        </p:nvSpPr>
        <p:spPr>
          <a:xfrm>
            <a:off x="10270629" y="6010275"/>
            <a:ext cx="5982295" cy="384721"/>
          </a:xfrm>
          <a:prstGeom prst="rect">
            <a:avLst/>
          </a:prstGeom>
        </p:spPr>
        <p:txBody>
          <a:bodyPr lIns="0" tIns="0" rIns="0" bIns="0" rtlCol="0" anchor="t">
            <a:spAutoFit/>
          </a:bodyPr>
          <a:lstStyle/>
          <a:p>
            <a:pPr algn="l">
              <a:lnSpc>
                <a:spcPts val="2750"/>
              </a:lnSpc>
            </a:pPr>
            <a:r>
              <a:rPr lang="es-BO" sz="3000" b="1">
                <a:solidFill>
                  <a:srgbClr val="002060"/>
                </a:solidFill>
                <a:latin typeface="Aharoni" panose="02010803020104030203" pitchFamily="2" charset="-79"/>
                <a:ea typeface="Arimo Bold"/>
                <a:cs typeface="Aharoni" panose="02010803020104030203" pitchFamily="2" charset="-79"/>
                <a:sym typeface="Arimo Bold"/>
              </a:rPr>
              <a:t>Competencias Administrativas </a:t>
            </a:r>
          </a:p>
        </p:txBody>
      </p:sp>
      <p:sp>
        <p:nvSpPr>
          <p:cNvPr id="39" name="TextBox 39"/>
          <p:cNvSpPr txBox="1"/>
          <p:nvPr/>
        </p:nvSpPr>
        <p:spPr>
          <a:xfrm>
            <a:off x="10270629" y="6468964"/>
            <a:ext cx="7116067" cy="723147"/>
          </a:xfrm>
          <a:prstGeom prst="rect">
            <a:avLst/>
          </a:prstGeom>
        </p:spPr>
        <p:txBody>
          <a:bodyPr lIns="0" tIns="0" rIns="0" bIns="0" rtlCol="0" anchor="t">
            <a:spAutoFit/>
          </a:bodyPr>
          <a:lstStyle/>
          <a:p>
            <a:pPr algn="l">
              <a:lnSpc>
                <a:spcPts val="2812"/>
              </a:lnSpc>
            </a:pPr>
            <a:r>
              <a:rPr lang="es-BO" sz="2800">
                <a:solidFill>
                  <a:srgbClr val="333F70"/>
                </a:solidFill>
                <a:ea typeface="Open Sans"/>
                <a:cs typeface="Open Sans"/>
                <a:sym typeface="Open Sans"/>
              </a:rPr>
              <a:t>4 talleres sobre planificación, gestión del tiempo, empowerment y reuniones efectivas.</a:t>
            </a:r>
          </a:p>
        </p:txBody>
      </p:sp>
      <p:grpSp>
        <p:nvGrpSpPr>
          <p:cNvPr id="40" name="Group 40"/>
          <p:cNvGrpSpPr/>
          <p:nvPr/>
        </p:nvGrpSpPr>
        <p:grpSpPr>
          <a:xfrm>
            <a:off x="8243144" y="7366100"/>
            <a:ext cx="675977" cy="28575"/>
            <a:chOff x="0" y="0"/>
            <a:chExt cx="901303" cy="38100"/>
          </a:xfrm>
        </p:grpSpPr>
        <p:sp>
          <p:nvSpPr>
            <p:cNvPr id="41" name="Freeform 41"/>
            <p:cNvSpPr/>
            <p:nvPr/>
          </p:nvSpPr>
          <p:spPr>
            <a:xfrm>
              <a:off x="0" y="0"/>
              <a:ext cx="901319" cy="38100"/>
            </a:xfrm>
            <a:custGeom>
              <a:avLst/>
              <a:gdLst/>
              <a:ahLst/>
              <a:cxnLst/>
              <a:rect l="l" t="t" r="r" b="b"/>
              <a:pathLst>
                <a:path w="901319" h="38100">
                  <a:moveTo>
                    <a:pt x="0" y="19050"/>
                  </a:moveTo>
                  <a:cubicBezTo>
                    <a:pt x="0" y="8509"/>
                    <a:pt x="8509" y="0"/>
                    <a:pt x="19050" y="0"/>
                  </a:cubicBezTo>
                  <a:lnTo>
                    <a:pt x="882269" y="0"/>
                  </a:lnTo>
                  <a:cubicBezTo>
                    <a:pt x="892810" y="0"/>
                    <a:pt x="901319" y="8509"/>
                    <a:pt x="901319" y="19050"/>
                  </a:cubicBezTo>
                  <a:cubicBezTo>
                    <a:pt x="901319" y="29591"/>
                    <a:pt x="892810" y="38100"/>
                    <a:pt x="882269" y="38100"/>
                  </a:cubicBezTo>
                  <a:lnTo>
                    <a:pt x="19050" y="38100"/>
                  </a:lnTo>
                  <a:cubicBezTo>
                    <a:pt x="8509" y="38100"/>
                    <a:pt x="0" y="29591"/>
                    <a:pt x="0" y="19050"/>
                  </a:cubicBezTo>
                  <a:close/>
                </a:path>
              </a:pathLst>
            </a:custGeom>
            <a:solidFill>
              <a:srgbClr val="BCDBD4"/>
            </a:solidFill>
          </p:spPr>
        </p:sp>
      </p:grpSp>
      <p:grpSp>
        <p:nvGrpSpPr>
          <p:cNvPr id="42" name="Group 42"/>
          <p:cNvGrpSpPr/>
          <p:nvPr/>
        </p:nvGrpSpPr>
        <p:grpSpPr>
          <a:xfrm>
            <a:off x="8885784" y="7122170"/>
            <a:ext cx="516434" cy="516434"/>
            <a:chOff x="0" y="0"/>
            <a:chExt cx="688578" cy="688578"/>
          </a:xfrm>
        </p:grpSpPr>
        <p:sp>
          <p:nvSpPr>
            <p:cNvPr id="43" name="Freeform 43"/>
            <p:cNvSpPr/>
            <p:nvPr/>
          </p:nvSpPr>
          <p:spPr>
            <a:xfrm>
              <a:off x="6350" y="6350"/>
              <a:ext cx="675894" cy="675894"/>
            </a:xfrm>
            <a:custGeom>
              <a:avLst/>
              <a:gdLst/>
              <a:ahLst/>
              <a:cxnLst/>
              <a:rect l="l" t="t" r="r" b="b"/>
              <a:pathLst>
                <a:path w="675894" h="675894">
                  <a:moveTo>
                    <a:pt x="0" y="126238"/>
                  </a:moveTo>
                  <a:cubicBezTo>
                    <a:pt x="0" y="56515"/>
                    <a:pt x="56515" y="0"/>
                    <a:pt x="126238" y="0"/>
                  </a:cubicBezTo>
                  <a:lnTo>
                    <a:pt x="549656" y="0"/>
                  </a:lnTo>
                  <a:cubicBezTo>
                    <a:pt x="619379" y="0"/>
                    <a:pt x="675894" y="56515"/>
                    <a:pt x="675894" y="126238"/>
                  </a:cubicBezTo>
                  <a:lnTo>
                    <a:pt x="675894" y="549656"/>
                  </a:lnTo>
                  <a:cubicBezTo>
                    <a:pt x="675894" y="619379"/>
                    <a:pt x="619379" y="675894"/>
                    <a:pt x="549656" y="675894"/>
                  </a:cubicBezTo>
                  <a:lnTo>
                    <a:pt x="126238" y="675894"/>
                  </a:lnTo>
                  <a:cubicBezTo>
                    <a:pt x="56515" y="675894"/>
                    <a:pt x="0" y="619379"/>
                    <a:pt x="0" y="549656"/>
                  </a:cubicBezTo>
                  <a:close/>
                </a:path>
              </a:pathLst>
            </a:custGeom>
            <a:solidFill>
              <a:srgbClr val="D6F5EE"/>
            </a:solidFill>
          </p:spPr>
        </p:sp>
        <p:sp>
          <p:nvSpPr>
            <p:cNvPr id="44" name="Freeform 44"/>
            <p:cNvSpPr/>
            <p:nvPr/>
          </p:nvSpPr>
          <p:spPr>
            <a:xfrm>
              <a:off x="0" y="0"/>
              <a:ext cx="688594" cy="688594"/>
            </a:xfrm>
            <a:custGeom>
              <a:avLst/>
              <a:gdLst/>
              <a:ahLst/>
              <a:cxnLst/>
              <a:rect l="l" t="t" r="r" b="b"/>
              <a:pathLst>
                <a:path w="688594" h="688594">
                  <a:moveTo>
                    <a:pt x="0" y="132588"/>
                  </a:moveTo>
                  <a:cubicBezTo>
                    <a:pt x="0" y="59309"/>
                    <a:pt x="59309" y="0"/>
                    <a:pt x="132588" y="0"/>
                  </a:cubicBezTo>
                  <a:lnTo>
                    <a:pt x="556006" y="0"/>
                  </a:lnTo>
                  <a:lnTo>
                    <a:pt x="556006" y="6350"/>
                  </a:lnTo>
                  <a:lnTo>
                    <a:pt x="556006" y="0"/>
                  </a:lnTo>
                  <a:cubicBezTo>
                    <a:pt x="629158" y="0"/>
                    <a:pt x="688594" y="59309"/>
                    <a:pt x="688594" y="132588"/>
                  </a:cubicBezTo>
                  <a:lnTo>
                    <a:pt x="682244" y="132588"/>
                  </a:lnTo>
                  <a:lnTo>
                    <a:pt x="688594" y="132588"/>
                  </a:lnTo>
                  <a:lnTo>
                    <a:pt x="688594" y="556006"/>
                  </a:lnTo>
                  <a:lnTo>
                    <a:pt x="682244" y="556006"/>
                  </a:lnTo>
                  <a:lnTo>
                    <a:pt x="688594" y="556006"/>
                  </a:lnTo>
                  <a:cubicBezTo>
                    <a:pt x="688594" y="629158"/>
                    <a:pt x="629285" y="688594"/>
                    <a:pt x="556006" y="688594"/>
                  </a:cubicBezTo>
                  <a:lnTo>
                    <a:pt x="556006" y="682244"/>
                  </a:lnTo>
                  <a:lnTo>
                    <a:pt x="556006" y="688594"/>
                  </a:lnTo>
                  <a:lnTo>
                    <a:pt x="132588" y="688594"/>
                  </a:lnTo>
                  <a:lnTo>
                    <a:pt x="132588" y="682244"/>
                  </a:lnTo>
                  <a:lnTo>
                    <a:pt x="132588" y="688594"/>
                  </a:lnTo>
                  <a:cubicBezTo>
                    <a:pt x="59309" y="688594"/>
                    <a:pt x="0" y="629285"/>
                    <a:pt x="0" y="556006"/>
                  </a:cubicBezTo>
                  <a:lnTo>
                    <a:pt x="0" y="132588"/>
                  </a:lnTo>
                  <a:lnTo>
                    <a:pt x="6350" y="132588"/>
                  </a:lnTo>
                  <a:lnTo>
                    <a:pt x="0" y="132588"/>
                  </a:lnTo>
                  <a:moveTo>
                    <a:pt x="12700" y="132588"/>
                  </a:moveTo>
                  <a:lnTo>
                    <a:pt x="12700" y="556006"/>
                  </a:lnTo>
                  <a:lnTo>
                    <a:pt x="6350" y="556006"/>
                  </a:lnTo>
                  <a:lnTo>
                    <a:pt x="12700" y="556006"/>
                  </a:lnTo>
                  <a:cubicBezTo>
                    <a:pt x="12700" y="622173"/>
                    <a:pt x="66294" y="675894"/>
                    <a:pt x="132588" y="675894"/>
                  </a:cubicBezTo>
                  <a:lnTo>
                    <a:pt x="556006" y="675894"/>
                  </a:lnTo>
                  <a:cubicBezTo>
                    <a:pt x="622173" y="675894"/>
                    <a:pt x="675894" y="622300"/>
                    <a:pt x="675894" y="556006"/>
                  </a:cubicBezTo>
                  <a:lnTo>
                    <a:pt x="675894" y="132588"/>
                  </a:lnTo>
                  <a:cubicBezTo>
                    <a:pt x="675894" y="66294"/>
                    <a:pt x="622173" y="12700"/>
                    <a:pt x="556006" y="12700"/>
                  </a:cubicBezTo>
                  <a:lnTo>
                    <a:pt x="132588" y="12700"/>
                  </a:lnTo>
                  <a:lnTo>
                    <a:pt x="132588" y="6350"/>
                  </a:lnTo>
                  <a:lnTo>
                    <a:pt x="132588" y="12700"/>
                  </a:lnTo>
                  <a:cubicBezTo>
                    <a:pt x="66294" y="12700"/>
                    <a:pt x="12700" y="66294"/>
                    <a:pt x="12700" y="132588"/>
                  </a:cubicBezTo>
                  <a:close/>
                </a:path>
              </a:pathLst>
            </a:custGeom>
            <a:solidFill>
              <a:srgbClr val="BCDBD4"/>
            </a:solidFill>
          </p:spPr>
        </p:sp>
      </p:grpSp>
      <p:sp>
        <p:nvSpPr>
          <p:cNvPr id="45" name="TextBox 45"/>
          <p:cNvSpPr txBox="1"/>
          <p:nvPr/>
        </p:nvSpPr>
        <p:spPr>
          <a:xfrm>
            <a:off x="8975006" y="7197700"/>
            <a:ext cx="337989" cy="393947"/>
          </a:xfrm>
          <a:prstGeom prst="rect">
            <a:avLst/>
          </a:prstGeom>
        </p:spPr>
        <p:txBody>
          <a:bodyPr lIns="0" tIns="0" rIns="0" bIns="0" rtlCol="0" anchor="t">
            <a:spAutoFit/>
          </a:bodyPr>
          <a:lstStyle/>
          <a:p>
            <a:pPr algn="ctr">
              <a:lnSpc>
                <a:spcPts val="2625"/>
              </a:lnSpc>
            </a:pPr>
            <a:r>
              <a:rPr lang="en-US" sz="2625" b="1">
                <a:solidFill>
                  <a:srgbClr val="333F70"/>
                </a:solidFill>
                <a:latin typeface="Arimo Bold"/>
                <a:ea typeface="Arimo Bold"/>
                <a:cs typeface="Arimo Bold"/>
                <a:sym typeface="Arimo Bold"/>
              </a:rPr>
              <a:t>5</a:t>
            </a:r>
          </a:p>
        </p:txBody>
      </p:sp>
      <p:sp>
        <p:nvSpPr>
          <p:cNvPr id="46" name="TextBox 46"/>
          <p:cNvSpPr txBox="1"/>
          <p:nvPr/>
        </p:nvSpPr>
        <p:spPr>
          <a:xfrm>
            <a:off x="3878461" y="7175749"/>
            <a:ext cx="4138910" cy="384721"/>
          </a:xfrm>
          <a:prstGeom prst="rect">
            <a:avLst/>
          </a:prstGeom>
        </p:spPr>
        <p:txBody>
          <a:bodyPr lIns="0" tIns="0" rIns="0" bIns="0" rtlCol="0" anchor="t">
            <a:spAutoFit/>
          </a:bodyPr>
          <a:lstStyle/>
          <a:p>
            <a:pPr algn="r">
              <a:lnSpc>
                <a:spcPts val="2750"/>
              </a:lnSpc>
            </a:pPr>
            <a:r>
              <a:rPr lang="es-BO" sz="3000" b="1">
                <a:solidFill>
                  <a:srgbClr val="002060"/>
                </a:solidFill>
                <a:latin typeface="Aharoni" panose="02010803020104030203" pitchFamily="2" charset="-79"/>
                <a:ea typeface="Arimo Bold"/>
                <a:cs typeface="Aharoni" panose="02010803020104030203" pitchFamily="2" charset="-79"/>
                <a:sym typeface="Arimo Bold"/>
              </a:rPr>
              <a:t>Desarrollo Comercial </a:t>
            </a:r>
          </a:p>
        </p:txBody>
      </p:sp>
      <p:sp>
        <p:nvSpPr>
          <p:cNvPr id="47" name="TextBox 47"/>
          <p:cNvSpPr txBox="1"/>
          <p:nvPr/>
        </p:nvSpPr>
        <p:spPr>
          <a:xfrm>
            <a:off x="901304" y="7634436"/>
            <a:ext cx="7116067" cy="723147"/>
          </a:xfrm>
          <a:prstGeom prst="rect">
            <a:avLst/>
          </a:prstGeom>
        </p:spPr>
        <p:txBody>
          <a:bodyPr lIns="0" tIns="0" rIns="0" bIns="0" rtlCol="0" anchor="t">
            <a:spAutoFit/>
          </a:bodyPr>
          <a:lstStyle/>
          <a:p>
            <a:pPr algn="r">
              <a:lnSpc>
                <a:spcPts val="2812"/>
              </a:lnSpc>
            </a:pPr>
            <a:r>
              <a:rPr lang="es-BO" sz="2800">
                <a:solidFill>
                  <a:srgbClr val="333F70"/>
                </a:solidFill>
                <a:ea typeface="Open Sans"/>
                <a:cs typeface="Open Sans"/>
                <a:sym typeface="Open Sans"/>
              </a:rPr>
              <a:t>Programa de expertos en ventas y servicio al cliente, y taller de vendedores de alto impacto.</a:t>
            </a:r>
          </a:p>
        </p:txBody>
      </p:sp>
      <p:grpSp>
        <p:nvGrpSpPr>
          <p:cNvPr id="48" name="Group 48"/>
          <p:cNvGrpSpPr/>
          <p:nvPr/>
        </p:nvGrpSpPr>
        <p:grpSpPr>
          <a:xfrm>
            <a:off x="9368879" y="8531573"/>
            <a:ext cx="675977" cy="28575"/>
            <a:chOff x="0" y="0"/>
            <a:chExt cx="901303" cy="38100"/>
          </a:xfrm>
        </p:grpSpPr>
        <p:sp>
          <p:nvSpPr>
            <p:cNvPr id="49" name="Freeform 49"/>
            <p:cNvSpPr/>
            <p:nvPr/>
          </p:nvSpPr>
          <p:spPr>
            <a:xfrm>
              <a:off x="0" y="0"/>
              <a:ext cx="901319" cy="38100"/>
            </a:xfrm>
            <a:custGeom>
              <a:avLst/>
              <a:gdLst/>
              <a:ahLst/>
              <a:cxnLst/>
              <a:rect l="l" t="t" r="r" b="b"/>
              <a:pathLst>
                <a:path w="901319" h="38100">
                  <a:moveTo>
                    <a:pt x="0" y="19050"/>
                  </a:moveTo>
                  <a:cubicBezTo>
                    <a:pt x="0" y="8509"/>
                    <a:pt x="8509" y="0"/>
                    <a:pt x="19050" y="0"/>
                  </a:cubicBezTo>
                  <a:lnTo>
                    <a:pt x="882269" y="0"/>
                  </a:lnTo>
                  <a:cubicBezTo>
                    <a:pt x="892810" y="0"/>
                    <a:pt x="901319" y="8509"/>
                    <a:pt x="901319" y="19050"/>
                  </a:cubicBezTo>
                  <a:cubicBezTo>
                    <a:pt x="901319" y="29591"/>
                    <a:pt x="892810" y="38100"/>
                    <a:pt x="882269" y="38100"/>
                  </a:cubicBezTo>
                  <a:lnTo>
                    <a:pt x="19050" y="38100"/>
                  </a:lnTo>
                  <a:cubicBezTo>
                    <a:pt x="8509" y="38100"/>
                    <a:pt x="0" y="29591"/>
                    <a:pt x="0" y="19050"/>
                  </a:cubicBezTo>
                  <a:close/>
                </a:path>
              </a:pathLst>
            </a:custGeom>
            <a:solidFill>
              <a:srgbClr val="BCDBD4"/>
            </a:solidFill>
          </p:spPr>
        </p:sp>
      </p:grpSp>
      <p:grpSp>
        <p:nvGrpSpPr>
          <p:cNvPr id="50" name="Group 50"/>
          <p:cNvGrpSpPr/>
          <p:nvPr/>
        </p:nvGrpSpPr>
        <p:grpSpPr>
          <a:xfrm>
            <a:off x="8885784" y="8287644"/>
            <a:ext cx="516434" cy="516434"/>
            <a:chOff x="0" y="0"/>
            <a:chExt cx="688578" cy="688578"/>
          </a:xfrm>
        </p:grpSpPr>
        <p:sp>
          <p:nvSpPr>
            <p:cNvPr id="51" name="Freeform 51"/>
            <p:cNvSpPr/>
            <p:nvPr/>
          </p:nvSpPr>
          <p:spPr>
            <a:xfrm>
              <a:off x="6350" y="6350"/>
              <a:ext cx="675894" cy="675894"/>
            </a:xfrm>
            <a:custGeom>
              <a:avLst/>
              <a:gdLst/>
              <a:ahLst/>
              <a:cxnLst/>
              <a:rect l="l" t="t" r="r" b="b"/>
              <a:pathLst>
                <a:path w="675894" h="675894">
                  <a:moveTo>
                    <a:pt x="0" y="126238"/>
                  </a:moveTo>
                  <a:cubicBezTo>
                    <a:pt x="0" y="56515"/>
                    <a:pt x="56515" y="0"/>
                    <a:pt x="126238" y="0"/>
                  </a:cubicBezTo>
                  <a:lnTo>
                    <a:pt x="549656" y="0"/>
                  </a:lnTo>
                  <a:cubicBezTo>
                    <a:pt x="619379" y="0"/>
                    <a:pt x="675894" y="56515"/>
                    <a:pt x="675894" y="126238"/>
                  </a:cubicBezTo>
                  <a:lnTo>
                    <a:pt x="675894" y="549656"/>
                  </a:lnTo>
                  <a:cubicBezTo>
                    <a:pt x="675894" y="619379"/>
                    <a:pt x="619379" y="675894"/>
                    <a:pt x="549656" y="675894"/>
                  </a:cubicBezTo>
                  <a:lnTo>
                    <a:pt x="126238" y="675894"/>
                  </a:lnTo>
                  <a:cubicBezTo>
                    <a:pt x="56515" y="675894"/>
                    <a:pt x="0" y="619379"/>
                    <a:pt x="0" y="549656"/>
                  </a:cubicBezTo>
                  <a:close/>
                </a:path>
              </a:pathLst>
            </a:custGeom>
            <a:solidFill>
              <a:srgbClr val="D6F5EE"/>
            </a:solidFill>
          </p:spPr>
        </p:sp>
        <p:sp>
          <p:nvSpPr>
            <p:cNvPr id="52" name="Freeform 52"/>
            <p:cNvSpPr/>
            <p:nvPr/>
          </p:nvSpPr>
          <p:spPr>
            <a:xfrm>
              <a:off x="0" y="0"/>
              <a:ext cx="688594" cy="688594"/>
            </a:xfrm>
            <a:custGeom>
              <a:avLst/>
              <a:gdLst/>
              <a:ahLst/>
              <a:cxnLst/>
              <a:rect l="l" t="t" r="r" b="b"/>
              <a:pathLst>
                <a:path w="688594" h="688594">
                  <a:moveTo>
                    <a:pt x="0" y="132588"/>
                  </a:moveTo>
                  <a:cubicBezTo>
                    <a:pt x="0" y="59309"/>
                    <a:pt x="59309" y="0"/>
                    <a:pt x="132588" y="0"/>
                  </a:cubicBezTo>
                  <a:lnTo>
                    <a:pt x="556006" y="0"/>
                  </a:lnTo>
                  <a:lnTo>
                    <a:pt x="556006" y="6350"/>
                  </a:lnTo>
                  <a:lnTo>
                    <a:pt x="556006" y="0"/>
                  </a:lnTo>
                  <a:cubicBezTo>
                    <a:pt x="629158" y="0"/>
                    <a:pt x="688594" y="59309"/>
                    <a:pt x="688594" y="132588"/>
                  </a:cubicBezTo>
                  <a:lnTo>
                    <a:pt x="682244" y="132588"/>
                  </a:lnTo>
                  <a:lnTo>
                    <a:pt x="688594" y="132588"/>
                  </a:lnTo>
                  <a:lnTo>
                    <a:pt x="688594" y="556006"/>
                  </a:lnTo>
                  <a:lnTo>
                    <a:pt x="682244" y="556006"/>
                  </a:lnTo>
                  <a:lnTo>
                    <a:pt x="688594" y="556006"/>
                  </a:lnTo>
                  <a:cubicBezTo>
                    <a:pt x="688594" y="629158"/>
                    <a:pt x="629285" y="688594"/>
                    <a:pt x="556006" y="688594"/>
                  </a:cubicBezTo>
                  <a:lnTo>
                    <a:pt x="556006" y="682244"/>
                  </a:lnTo>
                  <a:lnTo>
                    <a:pt x="556006" y="688594"/>
                  </a:lnTo>
                  <a:lnTo>
                    <a:pt x="132588" y="688594"/>
                  </a:lnTo>
                  <a:lnTo>
                    <a:pt x="132588" y="682244"/>
                  </a:lnTo>
                  <a:lnTo>
                    <a:pt x="132588" y="688594"/>
                  </a:lnTo>
                  <a:cubicBezTo>
                    <a:pt x="59309" y="688594"/>
                    <a:pt x="0" y="629285"/>
                    <a:pt x="0" y="556006"/>
                  </a:cubicBezTo>
                  <a:lnTo>
                    <a:pt x="0" y="132588"/>
                  </a:lnTo>
                  <a:lnTo>
                    <a:pt x="6350" y="132588"/>
                  </a:lnTo>
                  <a:lnTo>
                    <a:pt x="0" y="132588"/>
                  </a:lnTo>
                  <a:moveTo>
                    <a:pt x="12700" y="132588"/>
                  </a:moveTo>
                  <a:lnTo>
                    <a:pt x="12700" y="556006"/>
                  </a:lnTo>
                  <a:lnTo>
                    <a:pt x="6350" y="556006"/>
                  </a:lnTo>
                  <a:lnTo>
                    <a:pt x="12700" y="556006"/>
                  </a:lnTo>
                  <a:cubicBezTo>
                    <a:pt x="12700" y="622173"/>
                    <a:pt x="66294" y="675894"/>
                    <a:pt x="132588" y="675894"/>
                  </a:cubicBezTo>
                  <a:lnTo>
                    <a:pt x="556006" y="675894"/>
                  </a:lnTo>
                  <a:cubicBezTo>
                    <a:pt x="622173" y="675894"/>
                    <a:pt x="675894" y="622300"/>
                    <a:pt x="675894" y="556006"/>
                  </a:cubicBezTo>
                  <a:lnTo>
                    <a:pt x="675894" y="132588"/>
                  </a:lnTo>
                  <a:cubicBezTo>
                    <a:pt x="675894" y="66294"/>
                    <a:pt x="622173" y="12700"/>
                    <a:pt x="556006" y="12700"/>
                  </a:cubicBezTo>
                  <a:lnTo>
                    <a:pt x="132588" y="12700"/>
                  </a:lnTo>
                  <a:lnTo>
                    <a:pt x="132588" y="6350"/>
                  </a:lnTo>
                  <a:lnTo>
                    <a:pt x="132588" y="12700"/>
                  </a:lnTo>
                  <a:cubicBezTo>
                    <a:pt x="66294" y="12700"/>
                    <a:pt x="12700" y="66294"/>
                    <a:pt x="12700" y="132588"/>
                  </a:cubicBezTo>
                  <a:close/>
                </a:path>
              </a:pathLst>
            </a:custGeom>
            <a:solidFill>
              <a:srgbClr val="BCDBD4"/>
            </a:solidFill>
          </p:spPr>
        </p:sp>
      </p:grpSp>
      <p:sp>
        <p:nvSpPr>
          <p:cNvPr id="53" name="TextBox 53"/>
          <p:cNvSpPr txBox="1"/>
          <p:nvPr/>
        </p:nvSpPr>
        <p:spPr>
          <a:xfrm>
            <a:off x="8975006" y="8363174"/>
            <a:ext cx="337989" cy="393947"/>
          </a:xfrm>
          <a:prstGeom prst="rect">
            <a:avLst/>
          </a:prstGeom>
        </p:spPr>
        <p:txBody>
          <a:bodyPr lIns="0" tIns="0" rIns="0" bIns="0" rtlCol="0" anchor="t">
            <a:spAutoFit/>
          </a:bodyPr>
          <a:lstStyle/>
          <a:p>
            <a:pPr algn="ctr">
              <a:lnSpc>
                <a:spcPts val="2625"/>
              </a:lnSpc>
            </a:pPr>
            <a:r>
              <a:rPr lang="en-US" sz="2625" b="1">
                <a:solidFill>
                  <a:srgbClr val="333F70"/>
                </a:solidFill>
                <a:latin typeface="Arimo Bold"/>
                <a:ea typeface="Arimo Bold"/>
                <a:cs typeface="Arimo Bold"/>
                <a:sym typeface="Arimo Bold"/>
              </a:rPr>
              <a:t>6</a:t>
            </a:r>
          </a:p>
        </p:txBody>
      </p:sp>
      <p:sp>
        <p:nvSpPr>
          <p:cNvPr id="54" name="TextBox 54"/>
          <p:cNvSpPr txBox="1"/>
          <p:nvPr/>
        </p:nvSpPr>
        <p:spPr>
          <a:xfrm>
            <a:off x="10270629" y="8341221"/>
            <a:ext cx="4611589" cy="384721"/>
          </a:xfrm>
          <a:prstGeom prst="rect">
            <a:avLst/>
          </a:prstGeom>
        </p:spPr>
        <p:txBody>
          <a:bodyPr lIns="0" tIns="0" rIns="0" bIns="0" rtlCol="0" anchor="t">
            <a:spAutoFit/>
          </a:bodyPr>
          <a:lstStyle/>
          <a:p>
            <a:pPr algn="l">
              <a:lnSpc>
                <a:spcPts val="2750"/>
              </a:lnSpc>
            </a:pPr>
            <a:r>
              <a:rPr lang="es-BO" sz="3000" b="1">
                <a:solidFill>
                  <a:srgbClr val="002060"/>
                </a:solidFill>
                <a:latin typeface="Aharoni" panose="02010803020104030203" pitchFamily="2" charset="-79"/>
                <a:ea typeface="Arimo Bold"/>
                <a:cs typeface="Aharoni" panose="02010803020104030203" pitchFamily="2" charset="-79"/>
                <a:sym typeface="Arimo Bold"/>
              </a:rPr>
              <a:t>Desarrollo de Liderazgo </a:t>
            </a:r>
          </a:p>
        </p:txBody>
      </p:sp>
      <p:sp>
        <p:nvSpPr>
          <p:cNvPr id="55" name="TextBox 55"/>
          <p:cNvSpPr txBox="1"/>
          <p:nvPr/>
        </p:nvSpPr>
        <p:spPr>
          <a:xfrm>
            <a:off x="10270629" y="8799910"/>
            <a:ext cx="7116067" cy="723147"/>
          </a:xfrm>
          <a:prstGeom prst="rect">
            <a:avLst/>
          </a:prstGeom>
        </p:spPr>
        <p:txBody>
          <a:bodyPr lIns="0" tIns="0" rIns="0" bIns="0" rtlCol="0" anchor="t">
            <a:spAutoFit/>
          </a:bodyPr>
          <a:lstStyle/>
          <a:p>
            <a:pPr algn="l">
              <a:lnSpc>
                <a:spcPts val="2812"/>
              </a:lnSpc>
            </a:pPr>
            <a:r>
              <a:rPr lang="es-BO" sz="2800">
                <a:solidFill>
                  <a:srgbClr val="333F70"/>
                </a:solidFill>
                <a:ea typeface="Open Sans"/>
                <a:cs typeface="Open Sans"/>
                <a:sym typeface="Open Sans"/>
              </a:rPr>
              <a:t>4 talleres y 2 programas especializados para formar líderes efectivos.</a:t>
            </a:r>
          </a:p>
        </p:txBody>
      </p:sp>
      <p:sp>
        <p:nvSpPr>
          <p:cNvPr id="59" name="TextBox 59"/>
          <p:cNvSpPr txBox="1"/>
          <p:nvPr/>
        </p:nvSpPr>
        <p:spPr>
          <a:xfrm>
            <a:off x="1001117" y="768426"/>
            <a:ext cx="8428435" cy="736740"/>
          </a:xfrm>
          <a:prstGeom prst="rect">
            <a:avLst/>
          </a:prstGeom>
        </p:spPr>
        <p:txBody>
          <a:bodyPr lIns="0" tIns="0" rIns="0" bIns="0" rtlCol="0" anchor="t">
            <a:spAutoFit/>
          </a:bodyPr>
          <a:lstStyle/>
          <a:p>
            <a:pPr algn="l">
              <a:lnSpc>
                <a:spcPts val="5500"/>
              </a:lnSpc>
            </a:pPr>
            <a:r>
              <a:rPr lang="es-BO" sz="5400" b="1" dirty="0">
                <a:solidFill>
                  <a:srgbClr val="333F70"/>
                </a:solidFill>
                <a:latin typeface="Aharoni" panose="02010803020104030203" pitchFamily="2" charset="-79"/>
                <a:ea typeface="Arimo Bold"/>
                <a:cs typeface="Aharoni" panose="02010803020104030203" pitchFamily="2" charset="-79"/>
                <a:sym typeface="Arimo Bold"/>
              </a:rPr>
              <a:t>Resumen de Programas</a:t>
            </a:r>
          </a:p>
        </p:txBody>
      </p:sp>
    </p:spTree>
  </p:cSld>
  <p:clrMapOvr>
    <a:masterClrMapping/>
  </p:clrMapOvr>
  <mc:AlternateContent xmlns:mc="http://schemas.openxmlformats.org/markup-compatibility/2006" xmlns:p14="http://schemas.microsoft.com/office/powerpoint/2010/main">
    <mc:Choice Requires="p14">
      <p:transition spd="slow" p14:dur="2000" advTm="3645"/>
    </mc:Choice>
    <mc:Fallback xmlns="">
      <p:transition spd="slow" advTm="3645"/>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B5EFE3"/>
        </a:solidFill>
        <a:effectLst/>
      </p:bgPr>
    </p:bg>
    <p:spTree>
      <p:nvGrpSpPr>
        <p:cNvPr id="1" name=""/>
        <p:cNvGrpSpPr/>
        <p:nvPr/>
      </p:nvGrpSpPr>
      <p:grpSpPr>
        <a:xfrm>
          <a:off x="0" y="0"/>
          <a:ext cx="0" cy="0"/>
          <a:chOff x="0" y="0"/>
          <a:chExt cx="0" cy="0"/>
        </a:xfrm>
      </p:grpSpPr>
      <p:grpSp>
        <p:nvGrpSpPr>
          <p:cNvPr id="2" name="Group 2"/>
          <p:cNvGrpSpPr/>
          <p:nvPr/>
        </p:nvGrpSpPr>
        <p:grpSpPr>
          <a:xfrm>
            <a:off x="682376" y="2341458"/>
            <a:ext cx="7933284" cy="2226469"/>
            <a:chOff x="0" y="0"/>
            <a:chExt cx="10577712" cy="2968625"/>
          </a:xfrm>
          <a:noFill/>
        </p:grpSpPr>
        <p:sp>
          <p:nvSpPr>
            <p:cNvPr id="3" name="Freeform 3"/>
            <p:cNvSpPr/>
            <p:nvPr/>
          </p:nvSpPr>
          <p:spPr>
            <a:xfrm>
              <a:off x="6350" y="6350"/>
              <a:ext cx="10565003" cy="2955925"/>
            </a:xfrm>
            <a:custGeom>
              <a:avLst/>
              <a:gdLst/>
              <a:ahLst/>
              <a:cxnLst/>
              <a:rect l="l" t="t" r="r" b="b"/>
              <a:pathLst>
                <a:path w="10565003" h="2955925">
                  <a:moveTo>
                    <a:pt x="0" y="130937"/>
                  </a:moveTo>
                  <a:cubicBezTo>
                    <a:pt x="0" y="58674"/>
                    <a:pt x="58801" y="0"/>
                    <a:pt x="131318" y="0"/>
                  </a:cubicBezTo>
                  <a:lnTo>
                    <a:pt x="10433685" y="0"/>
                  </a:lnTo>
                  <a:cubicBezTo>
                    <a:pt x="10506202" y="0"/>
                    <a:pt x="10565003" y="58674"/>
                    <a:pt x="10565003" y="130937"/>
                  </a:cubicBezTo>
                  <a:lnTo>
                    <a:pt x="10565003" y="2824988"/>
                  </a:lnTo>
                  <a:cubicBezTo>
                    <a:pt x="10565003" y="2897251"/>
                    <a:pt x="10506202" y="2955925"/>
                    <a:pt x="10433685" y="2955925"/>
                  </a:cubicBezTo>
                  <a:lnTo>
                    <a:pt x="131318" y="2955925"/>
                  </a:lnTo>
                  <a:cubicBezTo>
                    <a:pt x="58801" y="2955925"/>
                    <a:pt x="0" y="2897251"/>
                    <a:pt x="0" y="2824988"/>
                  </a:cubicBezTo>
                  <a:close/>
                </a:path>
              </a:pathLst>
            </a:custGeom>
            <a:grpFill/>
          </p:spPr>
        </p:sp>
        <p:sp>
          <p:nvSpPr>
            <p:cNvPr id="4" name="Freeform 4"/>
            <p:cNvSpPr/>
            <p:nvPr/>
          </p:nvSpPr>
          <p:spPr>
            <a:xfrm>
              <a:off x="0" y="0"/>
              <a:ext cx="10577703" cy="2968625"/>
            </a:xfrm>
            <a:custGeom>
              <a:avLst/>
              <a:gdLst/>
              <a:ahLst/>
              <a:cxnLst/>
              <a:rect l="l" t="t" r="r" b="b"/>
              <a:pathLst>
                <a:path w="10577703" h="2968625">
                  <a:moveTo>
                    <a:pt x="0" y="137287"/>
                  </a:moveTo>
                  <a:cubicBezTo>
                    <a:pt x="0" y="61468"/>
                    <a:pt x="61595" y="0"/>
                    <a:pt x="137668" y="0"/>
                  </a:cubicBezTo>
                  <a:lnTo>
                    <a:pt x="10440035" y="0"/>
                  </a:lnTo>
                  <a:lnTo>
                    <a:pt x="10440035" y="6350"/>
                  </a:lnTo>
                  <a:lnTo>
                    <a:pt x="10440035" y="0"/>
                  </a:lnTo>
                  <a:cubicBezTo>
                    <a:pt x="10516108" y="0"/>
                    <a:pt x="10577703" y="61468"/>
                    <a:pt x="10577703" y="137287"/>
                  </a:cubicBezTo>
                  <a:lnTo>
                    <a:pt x="10571353" y="137287"/>
                  </a:lnTo>
                  <a:lnTo>
                    <a:pt x="10577703" y="137287"/>
                  </a:lnTo>
                  <a:lnTo>
                    <a:pt x="10577703" y="2831338"/>
                  </a:lnTo>
                  <a:lnTo>
                    <a:pt x="10571353" y="2831338"/>
                  </a:lnTo>
                  <a:lnTo>
                    <a:pt x="10577703" y="2831338"/>
                  </a:lnTo>
                  <a:cubicBezTo>
                    <a:pt x="10577703" y="2907157"/>
                    <a:pt x="10516108" y="2968625"/>
                    <a:pt x="10440035" y="2968625"/>
                  </a:cubicBezTo>
                  <a:lnTo>
                    <a:pt x="10440035" y="2962275"/>
                  </a:lnTo>
                  <a:lnTo>
                    <a:pt x="10440035" y="2968625"/>
                  </a:lnTo>
                  <a:lnTo>
                    <a:pt x="137668" y="2968625"/>
                  </a:lnTo>
                  <a:lnTo>
                    <a:pt x="137668" y="2962275"/>
                  </a:lnTo>
                  <a:lnTo>
                    <a:pt x="137668" y="2968625"/>
                  </a:lnTo>
                  <a:cubicBezTo>
                    <a:pt x="61595" y="2968625"/>
                    <a:pt x="0" y="2907157"/>
                    <a:pt x="0" y="2831338"/>
                  </a:cubicBezTo>
                  <a:lnTo>
                    <a:pt x="0" y="137287"/>
                  </a:lnTo>
                  <a:lnTo>
                    <a:pt x="6350" y="137287"/>
                  </a:lnTo>
                  <a:lnTo>
                    <a:pt x="0" y="137287"/>
                  </a:lnTo>
                  <a:moveTo>
                    <a:pt x="12700" y="137287"/>
                  </a:moveTo>
                  <a:lnTo>
                    <a:pt x="12700" y="2831338"/>
                  </a:lnTo>
                  <a:lnTo>
                    <a:pt x="6350" y="2831338"/>
                  </a:lnTo>
                  <a:lnTo>
                    <a:pt x="12700" y="2831338"/>
                  </a:lnTo>
                  <a:cubicBezTo>
                    <a:pt x="12700" y="2900172"/>
                    <a:pt x="68580" y="2955925"/>
                    <a:pt x="137668" y="2955925"/>
                  </a:cubicBezTo>
                  <a:lnTo>
                    <a:pt x="10440035" y="2955925"/>
                  </a:lnTo>
                  <a:cubicBezTo>
                    <a:pt x="10509123" y="2955925"/>
                    <a:pt x="10565003" y="2900172"/>
                    <a:pt x="10565003" y="2831338"/>
                  </a:cubicBezTo>
                  <a:lnTo>
                    <a:pt x="10565003" y="137287"/>
                  </a:lnTo>
                  <a:cubicBezTo>
                    <a:pt x="10565003" y="68453"/>
                    <a:pt x="10509123" y="12700"/>
                    <a:pt x="10440035" y="12700"/>
                  </a:cubicBezTo>
                  <a:lnTo>
                    <a:pt x="137668" y="12700"/>
                  </a:lnTo>
                  <a:lnTo>
                    <a:pt x="137668" y="6350"/>
                  </a:lnTo>
                  <a:lnTo>
                    <a:pt x="137668" y="12700"/>
                  </a:lnTo>
                  <a:cubicBezTo>
                    <a:pt x="68580" y="12700"/>
                    <a:pt x="12700" y="68453"/>
                    <a:pt x="12700" y="137287"/>
                  </a:cubicBezTo>
                  <a:close/>
                </a:path>
              </a:pathLst>
            </a:custGeom>
            <a:grpFill/>
          </p:spPr>
        </p:sp>
      </p:grpSp>
      <p:grpSp>
        <p:nvGrpSpPr>
          <p:cNvPr id="5" name="Group 5"/>
          <p:cNvGrpSpPr/>
          <p:nvPr/>
        </p:nvGrpSpPr>
        <p:grpSpPr>
          <a:xfrm>
            <a:off x="719566" y="4983133"/>
            <a:ext cx="7933284" cy="1852464"/>
            <a:chOff x="0" y="0"/>
            <a:chExt cx="10577712" cy="2469952"/>
          </a:xfrm>
          <a:noFill/>
        </p:grpSpPr>
        <p:sp>
          <p:nvSpPr>
            <p:cNvPr id="6" name="Freeform 6"/>
            <p:cNvSpPr/>
            <p:nvPr/>
          </p:nvSpPr>
          <p:spPr>
            <a:xfrm>
              <a:off x="6350" y="6350"/>
              <a:ext cx="10565002" cy="2457323"/>
            </a:xfrm>
            <a:custGeom>
              <a:avLst/>
              <a:gdLst/>
              <a:ahLst/>
              <a:cxnLst/>
              <a:rect l="l" t="t" r="r" b="b"/>
              <a:pathLst>
                <a:path w="10565002" h="2457323">
                  <a:moveTo>
                    <a:pt x="0" y="130937"/>
                  </a:moveTo>
                  <a:cubicBezTo>
                    <a:pt x="0" y="58674"/>
                    <a:pt x="58801" y="0"/>
                    <a:pt x="131445" y="0"/>
                  </a:cubicBezTo>
                  <a:lnTo>
                    <a:pt x="10433558" y="0"/>
                  </a:lnTo>
                  <a:cubicBezTo>
                    <a:pt x="10506201" y="0"/>
                    <a:pt x="10565002" y="58674"/>
                    <a:pt x="10565002" y="130937"/>
                  </a:cubicBezTo>
                  <a:lnTo>
                    <a:pt x="10565002" y="2326386"/>
                  </a:lnTo>
                  <a:cubicBezTo>
                    <a:pt x="10565002" y="2398649"/>
                    <a:pt x="10506201" y="2457323"/>
                    <a:pt x="10433558" y="2457323"/>
                  </a:cubicBezTo>
                  <a:lnTo>
                    <a:pt x="131445" y="2457323"/>
                  </a:lnTo>
                  <a:cubicBezTo>
                    <a:pt x="58801" y="2457196"/>
                    <a:pt x="0" y="2398649"/>
                    <a:pt x="0" y="2326386"/>
                  </a:cubicBezTo>
                  <a:close/>
                </a:path>
              </a:pathLst>
            </a:custGeom>
            <a:grpFill/>
          </p:spPr>
        </p:sp>
        <p:sp>
          <p:nvSpPr>
            <p:cNvPr id="7" name="Freeform 7"/>
            <p:cNvSpPr/>
            <p:nvPr/>
          </p:nvSpPr>
          <p:spPr>
            <a:xfrm>
              <a:off x="0" y="0"/>
              <a:ext cx="10577702" cy="2470023"/>
            </a:xfrm>
            <a:custGeom>
              <a:avLst/>
              <a:gdLst/>
              <a:ahLst/>
              <a:cxnLst/>
              <a:rect l="l" t="t" r="r" b="b"/>
              <a:pathLst>
                <a:path w="10577702" h="2470023">
                  <a:moveTo>
                    <a:pt x="0" y="137287"/>
                  </a:moveTo>
                  <a:cubicBezTo>
                    <a:pt x="0" y="61468"/>
                    <a:pt x="61722" y="0"/>
                    <a:pt x="137795" y="0"/>
                  </a:cubicBezTo>
                  <a:lnTo>
                    <a:pt x="10439908" y="0"/>
                  </a:lnTo>
                  <a:lnTo>
                    <a:pt x="10439908" y="6350"/>
                  </a:lnTo>
                  <a:lnTo>
                    <a:pt x="10439908" y="0"/>
                  </a:lnTo>
                  <a:cubicBezTo>
                    <a:pt x="10515981" y="0"/>
                    <a:pt x="10577702" y="61468"/>
                    <a:pt x="10577702" y="137287"/>
                  </a:cubicBezTo>
                  <a:lnTo>
                    <a:pt x="10571352" y="137287"/>
                  </a:lnTo>
                  <a:lnTo>
                    <a:pt x="10577702" y="137287"/>
                  </a:lnTo>
                  <a:lnTo>
                    <a:pt x="10577702" y="2332736"/>
                  </a:lnTo>
                  <a:lnTo>
                    <a:pt x="10571352" y="2332736"/>
                  </a:lnTo>
                  <a:lnTo>
                    <a:pt x="10577702" y="2332736"/>
                  </a:lnTo>
                  <a:cubicBezTo>
                    <a:pt x="10577702" y="2408555"/>
                    <a:pt x="10515981" y="2470023"/>
                    <a:pt x="10439908" y="2470023"/>
                  </a:cubicBezTo>
                  <a:lnTo>
                    <a:pt x="10439908" y="2463673"/>
                  </a:lnTo>
                  <a:lnTo>
                    <a:pt x="10439908" y="2470023"/>
                  </a:lnTo>
                  <a:lnTo>
                    <a:pt x="137795" y="2470023"/>
                  </a:lnTo>
                  <a:lnTo>
                    <a:pt x="137795" y="2463673"/>
                  </a:lnTo>
                  <a:lnTo>
                    <a:pt x="137795" y="2470023"/>
                  </a:lnTo>
                  <a:cubicBezTo>
                    <a:pt x="61722" y="2469896"/>
                    <a:pt x="0" y="2408555"/>
                    <a:pt x="0" y="2332736"/>
                  </a:cubicBezTo>
                  <a:lnTo>
                    <a:pt x="0" y="137287"/>
                  </a:lnTo>
                  <a:lnTo>
                    <a:pt x="6350" y="137287"/>
                  </a:lnTo>
                  <a:lnTo>
                    <a:pt x="0" y="137287"/>
                  </a:lnTo>
                  <a:moveTo>
                    <a:pt x="12700" y="137287"/>
                  </a:moveTo>
                  <a:lnTo>
                    <a:pt x="12700" y="2332736"/>
                  </a:lnTo>
                  <a:lnTo>
                    <a:pt x="6350" y="2332736"/>
                  </a:lnTo>
                  <a:lnTo>
                    <a:pt x="12700" y="2332736"/>
                  </a:lnTo>
                  <a:cubicBezTo>
                    <a:pt x="12700" y="2401570"/>
                    <a:pt x="68707" y="2457323"/>
                    <a:pt x="137795" y="2457323"/>
                  </a:cubicBezTo>
                  <a:lnTo>
                    <a:pt x="10439908" y="2457323"/>
                  </a:lnTo>
                  <a:cubicBezTo>
                    <a:pt x="10508996" y="2457323"/>
                    <a:pt x="10565002" y="2401570"/>
                    <a:pt x="10565002" y="2332736"/>
                  </a:cubicBezTo>
                  <a:lnTo>
                    <a:pt x="10565002" y="137287"/>
                  </a:lnTo>
                  <a:cubicBezTo>
                    <a:pt x="10565002" y="68453"/>
                    <a:pt x="10508996" y="12700"/>
                    <a:pt x="10439908" y="12700"/>
                  </a:cubicBezTo>
                  <a:lnTo>
                    <a:pt x="137795" y="12700"/>
                  </a:lnTo>
                  <a:lnTo>
                    <a:pt x="137795" y="6350"/>
                  </a:lnTo>
                  <a:lnTo>
                    <a:pt x="137795" y="12700"/>
                  </a:lnTo>
                  <a:cubicBezTo>
                    <a:pt x="68707" y="12700"/>
                    <a:pt x="12700" y="68453"/>
                    <a:pt x="12700" y="137287"/>
                  </a:cubicBezTo>
                  <a:close/>
                </a:path>
              </a:pathLst>
            </a:custGeom>
            <a:grpFill/>
          </p:spPr>
        </p:sp>
      </p:grpSp>
      <p:grpSp>
        <p:nvGrpSpPr>
          <p:cNvPr id="8" name="Group 8"/>
          <p:cNvGrpSpPr/>
          <p:nvPr/>
        </p:nvGrpSpPr>
        <p:grpSpPr>
          <a:xfrm>
            <a:off x="682376" y="7279826"/>
            <a:ext cx="7933284" cy="1852464"/>
            <a:chOff x="0" y="0"/>
            <a:chExt cx="10577712" cy="2469952"/>
          </a:xfrm>
          <a:noFill/>
        </p:grpSpPr>
        <p:sp>
          <p:nvSpPr>
            <p:cNvPr id="9" name="Freeform 9"/>
            <p:cNvSpPr/>
            <p:nvPr/>
          </p:nvSpPr>
          <p:spPr>
            <a:xfrm>
              <a:off x="6350" y="6350"/>
              <a:ext cx="10565002" cy="2457323"/>
            </a:xfrm>
            <a:custGeom>
              <a:avLst/>
              <a:gdLst/>
              <a:ahLst/>
              <a:cxnLst/>
              <a:rect l="l" t="t" r="r" b="b"/>
              <a:pathLst>
                <a:path w="10565002" h="2457323">
                  <a:moveTo>
                    <a:pt x="0" y="130937"/>
                  </a:moveTo>
                  <a:cubicBezTo>
                    <a:pt x="0" y="58674"/>
                    <a:pt x="58801" y="0"/>
                    <a:pt x="131445" y="0"/>
                  </a:cubicBezTo>
                  <a:lnTo>
                    <a:pt x="10433558" y="0"/>
                  </a:lnTo>
                  <a:cubicBezTo>
                    <a:pt x="10506201" y="0"/>
                    <a:pt x="10565002" y="58674"/>
                    <a:pt x="10565002" y="130937"/>
                  </a:cubicBezTo>
                  <a:lnTo>
                    <a:pt x="10565002" y="2326386"/>
                  </a:lnTo>
                  <a:cubicBezTo>
                    <a:pt x="10565002" y="2398649"/>
                    <a:pt x="10506201" y="2457323"/>
                    <a:pt x="10433558" y="2457323"/>
                  </a:cubicBezTo>
                  <a:lnTo>
                    <a:pt x="131445" y="2457323"/>
                  </a:lnTo>
                  <a:cubicBezTo>
                    <a:pt x="58801" y="2457196"/>
                    <a:pt x="0" y="2398649"/>
                    <a:pt x="0" y="2326386"/>
                  </a:cubicBezTo>
                  <a:close/>
                </a:path>
              </a:pathLst>
            </a:custGeom>
            <a:grpFill/>
          </p:spPr>
        </p:sp>
        <p:sp>
          <p:nvSpPr>
            <p:cNvPr id="10" name="Freeform 10"/>
            <p:cNvSpPr/>
            <p:nvPr/>
          </p:nvSpPr>
          <p:spPr>
            <a:xfrm>
              <a:off x="0" y="0"/>
              <a:ext cx="10577702" cy="2470023"/>
            </a:xfrm>
            <a:custGeom>
              <a:avLst/>
              <a:gdLst/>
              <a:ahLst/>
              <a:cxnLst/>
              <a:rect l="l" t="t" r="r" b="b"/>
              <a:pathLst>
                <a:path w="10577702" h="2470023">
                  <a:moveTo>
                    <a:pt x="0" y="137287"/>
                  </a:moveTo>
                  <a:cubicBezTo>
                    <a:pt x="0" y="61468"/>
                    <a:pt x="61722" y="0"/>
                    <a:pt x="137795" y="0"/>
                  </a:cubicBezTo>
                  <a:lnTo>
                    <a:pt x="10439908" y="0"/>
                  </a:lnTo>
                  <a:lnTo>
                    <a:pt x="10439908" y="6350"/>
                  </a:lnTo>
                  <a:lnTo>
                    <a:pt x="10439908" y="0"/>
                  </a:lnTo>
                  <a:cubicBezTo>
                    <a:pt x="10515981" y="0"/>
                    <a:pt x="10577702" y="61468"/>
                    <a:pt x="10577702" y="137287"/>
                  </a:cubicBezTo>
                  <a:lnTo>
                    <a:pt x="10571352" y="137287"/>
                  </a:lnTo>
                  <a:lnTo>
                    <a:pt x="10577702" y="137287"/>
                  </a:lnTo>
                  <a:lnTo>
                    <a:pt x="10577702" y="2332736"/>
                  </a:lnTo>
                  <a:lnTo>
                    <a:pt x="10571352" y="2332736"/>
                  </a:lnTo>
                  <a:lnTo>
                    <a:pt x="10577702" y="2332736"/>
                  </a:lnTo>
                  <a:cubicBezTo>
                    <a:pt x="10577702" y="2408555"/>
                    <a:pt x="10515981" y="2470023"/>
                    <a:pt x="10439908" y="2470023"/>
                  </a:cubicBezTo>
                  <a:lnTo>
                    <a:pt x="10439908" y="2463673"/>
                  </a:lnTo>
                  <a:lnTo>
                    <a:pt x="10439908" y="2470023"/>
                  </a:lnTo>
                  <a:lnTo>
                    <a:pt x="137795" y="2470023"/>
                  </a:lnTo>
                  <a:lnTo>
                    <a:pt x="137795" y="2463673"/>
                  </a:lnTo>
                  <a:lnTo>
                    <a:pt x="137795" y="2470023"/>
                  </a:lnTo>
                  <a:cubicBezTo>
                    <a:pt x="61722" y="2469896"/>
                    <a:pt x="0" y="2408555"/>
                    <a:pt x="0" y="2332736"/>
                  </a:cubicBezTo>
                  <a:lnTo>
                    <a:pt x="0" y="137287"/>
                  </a:lnTo>
                  <a:lnTo>
                    <a:pt x="6350" y="137287"/>
                  </a:lnTo>
                  <a:lnTo>
                    <a:pt x="0" y="137287"/>
                  </a:lnTo>
                  <a:moveTo>
                    <a:pt x="12700" y="137287"/>
                  </a:moveTo>
                  <a:lnTo>
                    <a:pt x="12700" y="2332736"/>
                  </a:lnTo>
                  <a:lnTo>
                    <a:pt x="6350" y="2332736"/>
                  </a:lnTo>
                  <a:lnTo>
                    <a:pt x="12700" y="2332736"/>
                  </a:lnTo>
                  <a:cubicBezTo>
                    <a:pt x="12700" y="2401570"/>
                    <a:pt x="68707" y="2457323"/>
                    <a:pt x="137795" y="2457323"/>
                  </a:cubicBezTo>
                  <a:lnTo>
                    <a:pt x="10439908" y="2457323"/>
                  </a:lnTo>
                  <a:cubicBezTo>
                    <a:pt x="10508996" y="2457323"/>
                    <a:pt x="10565002" y="2401570"/>
                    <a:pt x="10565002" y="2332736"/>
                  </a:cubicBezTo>
                  <a:lnTo>
                    <a:pt x="10565002" y="137287"/>
                  </a:lnTo>
                  <a:cubicBezTo>
                    <a:pt x="10565002" y="68453"/>
                    <a:pt x="10508996" y="12700"/>
                    <a:pt x="10439908" y="12700"/>
                  </a:cubicBezTo>
                  <a:lnTo>
                    <a:pt x="137795" y="12700"/>
                  </a:lnTo>
                  <a:lnTo>
                    <a:pt x="137795" y="6350"/>
                  </a:lnTo>
                  <a:lnTo>
                    <a:pt x="137795" y="12700"/>
                  </a:lnTo>
                  <a:cubicBezTo>
                    <a:pt x="68707" y="12700"/>
                    <a:pt x="12700" y="68453"/>
                    <a:pt x="12700" y="137287"/>
                  </a:cubicBezTo>
                  <a:close/>
                </a:path>
              </a:pathLst>
            </a:custGeom>
            <a:grpFill/>
          </p:spPr>
        </p:sp>
      </p:grpSp>
      <p:sp>
        <p:nvSpPr>
          <p:cNvPr id="13" name="TextBox 13"/>
          <p:cNvSpPr txBox="1"/>
          <p:nvPr/>
        </p:nvSpPr>
        <p:spPr>
          <a:xfrm>
            <a:off x="935088" y="595313"/>
            <a:ext cx="13695312" cy="762196"/>
          </a:xfrm>
          <a:prstGeom prst="rect">
            <a:avLst/>
          </a:prstGeom>
        </p:spPr>
        <p:txBody>
          <a:bodyPr wrap="square" lIns="0" tIns="0" rIns="0" bIns="0" rtlCol="0" anchor="t">
            <a:spAutoFit/>
          </a:bodyPr>
          <a:lstStyle/>
          <a:p>
            <a:pPr algn="l">
              <a:lnSpc>
                <a:spcPts val="5750"/>
              </a:lnSpc>
            </a:pPr>
            <a:r>
              <a:rPr lang="es-BO" sz="5400" b="1" dirty="0">
                <a:solidFill>
                  <a:srgbClr val="002060"/>
                </a:solidFill>
                <a:latin typeface="Aharoni" panose="02010803020104030203" pitchFamily="2" charset="-79"/>
                <a:ea typeface="Arimo Bold"/>
                <a:cs typeface="Aharoni" panose="02010803020104030203" pitchFamily="2" charset="-79"/>
                <a:sym typeface="Arimo Bold"/>
              </a:rPr>
              <a:t>Modalidades de Capacitación</a:t>
            </a:r>
          </a:p>
        </p:txBody>
      </p:sp>
      <p:grpSp>
        <p:nvGrpSpPr>
          <p:cNvPr id="12" name="Grupo 11">
            <a:extLst>
              <a:ext uri="{FF2B5EF4-FFF2-40B4-BE49-F238E27FC236}">
                <a16:creationId xmlns:a16="http://schemas.microsoft.com/office/drawing/2014/main" id="{80CB57C8-BB7D-8402-4375-65D88BACC131}"/>
              </a:ext>
            </a:extLst>
          </p:cNvPr>
          <p:cNvGrpSpPr/>
          <p:nvPr/>
        </p:nvGrpSpPr>
        <p:grpSpPr>
          <a:xfrm>
            <a:off x="994017" y="1965660"/>
            <a:ext cx="9707012" cy="2056942"/>
            <a:chOff x="723234" y="1757476"/>
            <a:chExt cx="9880843" cy="2056942"/>
          </a:xfrm>
        </p:grpSpPr>
        <p:grpSp>
          <p:nvGrpSpPr>
            <p:cNvPr id="24" name="Group 23">
              <a:extLst>
                <a:ext uri="{FF2B5EF4-FFF2-40B4-BE49-F238E27FC236}">
                  <a16:creationId xmlns:a16="http://schemas.microsoft.com/office/drawing/2014/main" id="{5CA8A6A7-33B6-4234-8F7C-9E4A81EE8FD6}"/>
                </a:ext>
              </a:extLst>
            </p:cNvPr>
            <p:cNvGrpSpPr/>
            <p:nvPr/>
          </p:nvGrpSpPr>
          <p:grpSpPr>
            <a:xfrm>
              <a:off x="723234" y="1757476"/>
              <a:ext cx="9880843" cy="2056942"/>
              <a:chOff x="0" y="0"/>
              <a:chExt cx="10905530" cy="1584325"/>
            </a:xfrm>
          </p:grpSpPr>
          <p:sp>
            <p:nvSpPr>
              <p:cNvPr id="25" name="Freeform 24">
                <a:extLst>
                  <a:ext uri="{FF2B5EF4-FFF2-40B4-BE49-F238E27FC236}">
                    <a16:creationId xmlns:a16="http://schemas.microsoft.com/office/drawing/2014/main" id="{11013BED-73C6-41D6-9685-2EB6E3ACA703}"/>
                  </a:ext>
                </a:extLst>
              </p:cNvPr>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26" name="Freeform 25">
                <a:extLst>
                  <a:ext uri="{FF2B5EF4-FFF2-40B4-BE49-F238E27FC236}">
                    <a16:creationId xmlns:a16="http://schemas.microsoft.com/office/drawing/2014/main" id="{A17A6E4E-C142-4128-8421-D29B2C375B6A}"/>
                  </a:ext>
                </a:extLst>
              </p:cNvPr>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sp>
          <p:nvSpPr>
            <p:cNvPr id="14" name="TextBox 14"/>
            <p:cNvSpPr txBox="1"/>
            <p:nvPr/>
          </p:nvSpPr>
          <p:spPr>
            <a:xfrm>
              <a:off x="884789" y="2008033"/>
              <a:ext cx="2922537" cy="373179"/>
            </a:xfrm>
            <a:prstGeom prst="rect">
              <a:avLst/>
            </a:prstGeom>
          </p:spPr>
          <p:txBody>
            <a:bodyPr lIns="0" tIns="0" rIns="0" bIns="0" rtlCol="0" anchor="t">
              <a:spAutoFit/>
            </a:bodyPr>
            <a:lstStyle/>
            <a:p>
              <a:pPr algn="l">
                <a:lnSpc>
                  <a:spcPts val="2555"/>
                </a:lnSpc>
              </a:pPr>
              <a:r>
                <a:rPr lang="es-BO" sz="2600" b="1" dirty="0">
                  <a:solidFill>
                    <a:srgbClr val="002060"/>
                  </a:solidFill>
                  <a:latin typeface="Garet" panose="020B0604020202020204" charset="0"/>
                  <a:ea typeface="Arimo Bold"/>
                  <a:cs typeface="Aharoni" panose="02010803020104030203" pitchFamily="2" charset="-79"/>
                  <a:sym typeface="Arimo Bold"/>
                </a:rPr>
                <a:t>Presencial</a:t>
              </a:r>
              <a:r>
                <a:rPr lang="es-BO" sz="3000" b="1" dirty="0">
                  <a:solidFill>
                    <a:srgbClr val="002060"/>
                  </a:solidFill>
                  <a:latin typeface="Aharoni" panose="02010803020104030203" pitchFamily="2" charset="-79"/>
                  <a:ea typeface="Arimo Bold"/>
                  <a:cs typeface="Aharoni" panose="02010803020104030203" pitchFamily="2" charset="-79"/>
                  <a:sym typeface="Arimo Bold"/>
                </a:rPr>
                <a:t> </a:t>
              </a:r>
            </a:p>
          </p:txBody>
        </p:sp>
        <p:sp>
          <p:nvSpPr>
            <p:cNvPr id="15" name="TextBox 15"/>
            <p:cNvSpPr txBox="1"/>
            <p:nvPr/>
          </p:nvSpPr>
          <p:spPr>
            <a:xfrm>
              <a:off x="884788" y="2549916"/>
              <a:ext cx="9707009" cy="1231106"/>
            </a:xfrm>
            <a:prstGeom prst="rect">
              <a:avLst/>
            </a:prstGeom>
          </p:spPr>
          <p:txBody>
            <a:bodyPr wrap="square" lIns="0" tIns="0" rIns="0" bIns="0" rtlCol="0" anchor="t">
              <a:spAutoFit/>
            </a:bodyPr>
            <a:lstStyle/>
            <a:p>
              <a:pPr algn="l">
                <a:lnSpc>
                  <a:spcPts val="3241"/>
                </a:lnSpc>
              </a:pPr>
              <a:r>
                <a:rPr lang="es-BO" sz="2600" dirty="0">
                  <a:solidFill>
                    <a:srgbClr val="002060"/>
                  </a:solidFill>
                  <a:latin typeface="Garet" panose="020B0604020202020204" charset="0"/>
                  <a:ea typeface="Open Sans"/>
                  <a:cs typeface="Times New Roman" panose="02020603050405020304" pitchFamily="18" charset="0"/>
                  <a:sym typeface="Open Sans"/>
                </a:rPr>
                <a:t>Talleres y módulos impartidos en jornadas completas o medias jornadas, con horarios flexibles adaptados a las necesidades de la empresa.</a:t>
              </a:r>
            </a:p>
          </p:txBody>
        </p:sp>
      </p:grpSp>
      <p:grpSp>
        <p:nvGrpSpPr>
          <p:cNvPr id="11" name="Grupo 10">
            <a:extLst>
              <a:ext uri="{FF2B5EF4-FFF2-40B4-BE49-F238E27FC236}">
                <a16:creationId xmlns:a16="http://schemas.microsoft.com/office/drawing/2014/main" id="{CB94C70A-8B1F-696E-983A-EEBA2D3A4873}"/>
              </a:ext>
            </a:extLst>
          </p:cNvPr>
          <p:cNvGrpSpPr/>
          <p:nvPr/>
        </p:nvGrpSpPr>
        <p:grpSpPr>
          <a:xfrm>
            <a:off x="381000" y="4850734"/>
            <a:ext cx="9885608" cy="2056942"/>
            <a:chOff x="706191" y="4347668"/>
            <a:chExt cx="9885608" cy="2056942"/>
          </a:xfrm>
        </p:grpSpPr>
        <p:grpSp>
          <p:nvGrpSpPr>
            <p:cNvPr id="27" name="Group 23">
              <a:extLst>
                <a:ext uri="{FF2B5EF4-FFF2-40B4-BE49-F238E27FC236}">
                  <a16:creationId xmlns:a16="http://schemas.microsoft.com/office/drawing/2014/main" id="{BE493671-BA17-4201-8C15-9EE7C208F63B}"/>
                </a:ext>
              </a:extLst>
            </p:cNvPr>
            <p:cNvGrpSpPr/>
            <p:nvPr/>
          </p:nvGrpSpPr>
          <p:grpSpPr>
            <a:xfrm>
              <a:off x="706191" y="4347668"/>
              <a:ext cx="9702248" cy="2056942"/>
              <a:chOff x="0" y="0"/>
              <a:chExt cx="10905530" cy="1584325"/>
            </a:xfrm>
          </p:grpSpPr>
          <p:sp>
            <p:nvSpPr>
              <p:cNvPr id="28" name="Freeform 24">
                <a:extLst>
                  <a:ext uri="{FF2B5EF4-FFF2-40B4-BE49-F238E27FC236}">
                    <a16:creationId xmlns:a16="http://schemas.microsoft.com/office/drawing/2014/main" id="{31A0DF57-438C-4F25-8215-5BC95FFB5F72}"/>
                  </a:ext>
                </a:extLst>
              </p:cNvPr>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29" name="Freeform 25">
                <a:extLst>
                  <a:ext uri="{FF2B5EF4-FFF2-40B4-BE49-F238E27FC236}">
                    <a16:creationId xmlns:a16="http://schemas.microsoft.com/office/drawing/2014/main" id="{D8336008-125E-4E03-9444-C1AB37944E51}"/>
                  </a:ext>
                </a:extLst>
              </p:cNvPr>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sp>
          <p:nvSpPr>
            <p:cNvPr id="16" name="TextBox 16"/>
            <p:cNvSpPr txBox="1"/>
            <p:nvPr/>
          </p:nvSpPr>
          <p:spPr>
            <a:xfrm>
              <a:off x="884788" y="4663126"/>
              <a:ext cx="2922537" cy="350096"/>
            </a:xfrm>
            <a:prstGeom prst="rect">
              <a:avLst/>
            </a:prstGeom>
          </p:spPr>
          <p:txBody>
            <a:bodyPr lIns="0" tIns="0" rIns="0" bIns="0" rtlCol="0" anchor="t">
              <a:spAutoFit/>
            </a:bodyPr>
            <a:lstStyle/>
            <a:p>
              <a:pPr algn="l">
                <a:lnSpc>
                  <a:spcPts val="2555"/>
                </a:lnSpc>
              </a:pPr>
              <a:r>
                <a:rPr lang="es-BO" sz="2600" b="1" dirty="0">
                  <a:solidFill>
                    <a:srgbClr val="002060"/>
                  </a:solidFill>
                  <a:latin typeface="Garet" panose="020B0604020202020204" charset="0"/>
                  <a:ea typeface="Arimo Bold"/>
                  <a:cs typeface="Aharoni" panose="02010803020104030203" pitchFamily="2" charset="-79"/>
                  <a:sym typeface="Arimo Bold"/>
                </a:rPr>
                <a:t>Online </a:t>
              </a:r>
            </a:p>
          </p:txBody>
        </p:sp>
        <p:sp>
          <p:nvSpPr>
            <p:cNvPr id="17" name="TextBox 17"/>
            <p:cNvSpPr txBox="1"/>
            <p:nvPr/>
          </p:nvSpPr>
          <p:spPr>
            <a:xfrm>
              <a:off x="884788" y="5074289"/>
              <a:ext cx="9707011" cy="1236236"/>
            </a:xfrm>
            <a:prstGeom prst="rect">
              <a:avLst/>
            </a:prstGeom>
          </p:spPr>
          <p:txBody>
            <a:bodyPr wrap="square" lIns="0" tIns="0" rIns="0" bIns="0" rtlCol="0" anchor="t">
              <a:spAutoFit/>
            </a:bodyPr>
            <a:lstStyle/>
            <a:p>
              <a:pPr algn="l">
                <a:lnSpc>
                  <a:spcPts val="3241"/>
                </a:lnSpc>
              </a:pPr>
              <a:r>
                <a:rPr lang="es-BO" sz="2600" dirty="0">
                  <a:solidFill>
                    <a:srgbClr val="002060"/>
                  </a:solidFill>
                  <a:latin typeface="Garet" panose="020B0604020202020204" charset="0"/>
                  <a:ea typeface="Open Sans"/>
                  <a:cs typeface="Times New Roman" panose="02020603050405020304" pitchFamily="18" charset="0"/>
                  <a:sym typeface="Open Sans"/>
                </a:rPr>
                <a:t>Sesiones virtuales combinadas con trabajo dirigido, permitiendo mayor flexibilidad y alcance para los participantes.</a:t>
              </a:r>
            </a:p>
          </p:txBody>
        </p:sp>
      </p:grpSp>
      <p:grpSp>
        <p:nvGrpSpPr>
          <p:cNvPr id="20" name="Grupo 19">
            <a:extLst>
              <a:ext uri="{FF2B5EF4-FFF2-40B4-BE49-F238E27FC236}">
                <a16:creationId xmlns:a16="http://schemas.microsoft.com/office/drawing/2014/main" id="{F812A12A-E3F8-91D7-4B97-CA2C1BECFB4F}"/>
              </a:ext>
            </a:extLst>
          </p:cNvPr>
          <p:cNvGrpSpPr/>
          <p:nvPr/>
        </p:nvGrpSpPr>
        <p:grpSpPr>
          <a:xfrm>
            <a:off x="1219200" y="7704484"/>
            <a:ext cx="9872231" cy="2056942"/>
            <a:chOff x="719567" y="6617972"/>
            <a:chExt cx="9872231" cy="2056942"/>
          </a:xfrm>
        </p:grpSpPr>
        <p:grpSp>
          <p:nvGrpSpPr>
            <p:cNvPr id="30" name="Group 23">
              <a:extLst>
                <a:ext uri="{FF2B5EF4-FFF2-40B4-BE49-F238E27FC236}">
                  <a16:creationId xmlns:a16="http://schemas.microsoft.com/office/drawing/2014/main" id="{420B937D-3750-4F7B-812B-FA28E0F05039}"/>
                </a:ext>
              </a:extLst>
            </p:cNvPr>
            <p:cNvGrpSpPr/>
            <p:nvPr/>
          </p:nvGrpSpPr>
          <p:grpSpPr>
            <a:xfrm>
              <a:off x="719567" y="6617972"/>
              <a:ext cx="9800132" cy="2056942"/>
              <a:chOff x="0" y="0"/>
              <a:chExt cx="10905530" cy="1584325"/>
            </a:xfrm>
          </p:grpSpPr>
          <p:sp>
            <p:nvSpPr>
              <p:cNvPr id="31" name="Freeform 24">
                <a:extLst>
                  <a:ext uri="{FF2B5EF4-FFF2-40B4-BE49-F238E27FC236}">
                    <a16:creationId xmlns:a16="http://schemas.microsoft.com/office/drawing/2014/main" id="{455FBE36-E8AE-43CD-ABA0-1A988ADE27E1}"/>
                  </a:ext>
                </a:extLst>
              </p:cNvPr>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32" name="Freeform 25">
                <a:extLst>
                  <a:ext uri="{FF2B5EF4-FFF2-40B4-BE49-F238E27FC236}">
                    <a16:creationId xmlns:a16="http://schemas.microsoft.com/office/drawing/2014/main" id="{07A02FDC-9A85-4219-9C02-D82EEA9C733D}"/>
                  </a:ext>
                </a:extLst>
              </p:cNvPr>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sp>
          <p:nvSpPr>
            <p:cNvPr id="18" name="TextBox 18"/>
            <p:cNvSpPr txBox="1"/>
            <p:nvPr/>
          </p:nvSpPr>
          <p:spPr>
            <a:xfrm>
              <a:off x="884789" y="6946400"/>
              <a:ext cx="2922537" cy="350096"/>
            </a:xfrm>
            <a:prstGeom prst="rect">
              <a:avLst/>
            </a:prstGeom>
          </p:spPr>
          <p:txBody>
            <a:bodyPr lIns="0" tIns="0" rIns="0" bIns="0" rtlCol="0" anchor="t">
              <a:spAutoFit/>
            </a:bodyPr>
            <a:lstStyle/>
            <a:p>
              <a:pPr algn="l">
                <a:lnSpc>
                  <a:spcPts val="2555"/>
                </a:lnSpc>
              </a:pPr>
              <a:r>
                <a:rPr lang="es-BO" sz="2600" b="1" dirty="0">
                  <a:solidFill>
                    <a:srgbClr val="002060"/>
                  </a:solidFill>
                  <a:latin typeface="Garet" panose="020B0604020202020204" charset="0"/>
                  <a:ea typeface="Arimo Bold"/>
                  <a:cs typeface="Aharoni" panose="02010803020104030203" pitchFamily="2" charset="-79"/>
                  <a:sym typeface="Arimo Bold"/>
                </a:rPr>
                <a:t>In Company </a:t>
              </a:r>
            </a:p>
          </p:txBody>
        </p:sp>
        <p:sp>
          <p:nvSpPr>
            <p:cNvPr id="19" name="TextBox 19"/>
            <p:cNvSpPr txBox="1"/>
            <p:nvPr/>
          </p:nvSpPr>
          <p:spPr>
            <a:xfrm>
              <a:off x="889551" y="7362272"/>
              <a:ext cx="9702247" cy="1236236"/>
            </a:xfrm>
            <a:prstGeom prst="rect">
              <a:avLst/>
            </a:prstGeom>
          </p:spPr>
          <p:txBody>
            <a:bodyPr wrap="square" lIns="0" tIns="0" rIns="0" bIns="0" rtlCol="0" anchor="t">
              <a:spAutoFit/>
            </a:bodyPr>
            <a:lstStyle/>
            <a:p>
              <a:pPr algn="l">
                <a:lnSpc>
                  <a:spcPts val="3241"/>
                </a:lnSpc>
              </a:pPr>
              <a:r>
                <a:rPr lang="es-BO" sz="2600" dirty="0">
                  <a:solidFill>
                    <a:srgbClr val="002060"/>
                  </a:solidFill>
                  <a:latin typeface="Garet" panose="020B0604020202020204" charset="0"/>
                  <a:ea typeface="Open Sans"/>
                  <a:cs typeface="Times New Roman" panose="02020603050405020304" pitchFamily="18" charset="0"/>
                  <a:sym typeface="Open Sans"/>
                </a:rPr>
                <a:t>Programas personalizados desarrollados específicamente para las necesidades de su organización, impartidos en sus instalaciones.</a:t>
              </a:r>
            </a:p>
          </p:txBody>
        </p:sp>
      </p:grpSp>
      <p:sp>
        <p:nvSpPr>
          <p:cNvPr id="21" name="Diagrama de flujo: retraso 20">
            <a:extLst>
              <a:ext uri="{FF2B5EF4-FFF2-40B4-BE49-F238E27FC236}">
                <a16:creationId xmlns:a16="http://schemas.microsoft.com/office/drawing/2014/main" id="{CEE72029-93EE-446E-BE32-39FD8563805C}"/>
              </a:ext>
            </a:extLst>
          </p:cNvPr>
          <p:cNvSpPr/>
          <p:nvPr/>
        </p:nvSpPr>
        <p:spPr>
          <a:xfrm flipH="1">
            <a:off x="10759957" y="0"/>
            <a:ext cx="7568510" cy="10287000"/>
          </a:xfrm>
          <a:prstGeom prst="flowChartDelay">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pic>
        <p:nvPicPr>
          <p:cNvPr id="22" name="Vídeo 21">
            <a:hlinkClick r:id="" action="ppaction://media"/>
            <a:extLst>
              <a:ext uri="{FF2B5EF4-FFF2-40B4-BE49-F238E27FC236}">
                <a16:creationId xmlns:a16="http://schemas.microsoft.com/office/drawing/2014/main" id="{C2781934-E640-F08B-00A4-771A70F1455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14859000" y="7715250"/>
            <a:ext cx="3428999" cy="25717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611"/>
    </mc:Choice>
    <mc:Fallback xmlns="">
      <p:transition spd="slow" advTm="36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2"/>
                </p:tgtEl>
              </p:cMediaNode>
            </p:video>
            <p:seq concurrent="1" nextAc="seek">
              <p:cTn id="8" restart="whenNotActive" fill="hold" evtFilter="cancelBubble" nodeType="interactiveSeq">
                <p:stCondLst>
                  <p:cond evt="onClick" delay="0">
                    <p:tgtEl>
                      <p:spTgt spid="2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2"/>
                                        </p:tgtEl>
                                      </p:cBhvr>
                                    </p:cmd>
                                  </p:childTnLst>
                                </p:cTn>
                              </p:par>
                            </p:childTnLst>
                          </p:cTn>
                        </p:par>
                      </p:childTnLst>
                    </p:cTn>
                  </p:par>
                </p:childTnLst>
              </p:cTn>
              <p:nextCondLst>
                <p:cond evt="onClick" delay="0">
                  <p:tgtEl>
                    <p:spTgt spid="22"/>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B5EFE3"/>
        </a:solidFill>
        <a:effectLst/>
      </p:bgPr>
    </p:bg>
    <p:spTree>
      <p:nvGrpSpPr>
        <p:cNvPr id="1" name=""/>
        <p:cNvGrpSpPr/>
        <p:nvPr/>
      </p:nvGrpSpPr>
      <p:grpSpPr>
        <a:xfrm>
          <a:off x="0" y="0"/>
          <a:ext cx="0" cy="0"/>
          <a:chOff x="0" y="0"/>
          <a:chExt cx="0" cy="0"/>
        </a:xfrm>
      </p:grpSpPr>
      <p:sp>
        <p:nvSpPr>
          <p:cNvPr id="36" name="Rectángulo 35">
            <a:extLst>
              <a:ext uri="{FF2B5EF4-FFF2-40B4-BE49-F238E27FC236}">
                <a16:creationId xmlns:a16="http://schemas.microsoft.com/office/drawing/2014/main" id="{7985CE72-8DB5-4167-B852-6C0C3D0FEFF8}"/>
              </a:ext>
            </a:extLst>
          </p:cNvPr>
          <p:cNvSpPr/>
          <p:nvPr/>
        </p:nvSpPr>
        <p:spPr>
          <a:xfrm>
            <a:off x="9716351" y="7953878"/>
            <a:ext cx="8184580" cy="19204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BO"/>
          </a:p>
        </p:txBody>
      </p:sp>
      <p:sp>
        <p:nvSpPr>
          <p:cNvPr id="35" name="Rectángulo 34">
            <a:extLst>
              <a:ext uri="{FF2B5EF4-FFF2-40B4-BE49-F238E27FC236}">
                <a16:creationId xmlns:a16="http://schemas.microsoft.com/office/drawing/2014/main" id="{E5DBB6B1-CDA0-4169-9DC6-E950522CD470}"/>
              </a:ext>
            </a:extLst>
          </p:cNvPr>
          <p:cNvSpPr/>
          <p:nvPr/>
        </p:nvSpPr>
        <p:spPr>
          <a:xfrm>
            <a:off x="1060989" y="8002164"/>
            <a:ext cx="8184580" cy="19204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BO"/>
          </a:p>
        </p:txBody>
      </p:sp>
      <p:sp>
        <p:nvSpPr>
          <p:cNvPr id="34" name="Rectángulo 33">
            <a:extLst>
              <a:ext uri="{FF2B5EF4-FFF2-40B4-BE49-F238E27FC236}">
                <a16:creationId xmlns:a16="http://schemas.microsoft.com/office/drawing/2014/main" id="{FF968ED9-2067-4540-AD5B-05DF58075558}"/>
              </a:ext>
            </a:extLst>
          </p:cNvPr>
          <p:cNvSpPr/>
          <p:nvPr/>
        </p:nvSpPr>
        <p:spPr>
          <a:xfrm>
            <a:off x="9710001" y="5155823"/>
            <a:ext cx="8177653" cy="19204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BO"/>
          </a:p>
        </p:txBody>
      </p:sp>
      <p:sp>
        <p:nvSpPr>
          <p:cNvPr id="33" name="Rectángulo 32">
            <a:extLst>
              <a:ext uri="{FF2B5EF4-FFF2-40B4-BE49-F238E27FC236}">
                <a16:creationId xmlns:a16="http://schemas.microsoft.com/office/drawing/2014/main" id="{C623D1DE-ADCD-4043-A4F4-C82AE6C7B3A0}"/>
              </a:ext>
            </a:extLst>
          </p:cNvPr>
          <p:cNvSpPr/>
          <p:nvPr/>
        </p:nvSpPr>
        <p:spPr>
          <a:xfrm>
            <a:off x="9703074" y="2379089"/>
            <a:ext cx="8184580" cy="20504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BO"/>
          </a:p>
        </p:txBody>
      </p:sp>
      <p:sp>
        <p:nvSpPr>
          <p:cNvPr id="32" name="Rectángulo 31">
            <a:extLst>
              <a:ext uri="{FF2B5EF4-FFF2-40B4-BE49-F238E27FC236}">
                <a16:creationId xmlns:a16="http://schemas.microsoft.com/office/drawing/2014/main" id="{CEE53A2E-E1B0-432F-AE5A-55A1F49690E5}"/>
              </a:ext>
            </a:extLst>
          </p:cNvPr>
          <p:cNvSpPr/>
          <p:nvPr/>
        </p:nvSpPr>
        <p:spPr>
          <a:xfrm>
            <a:off x="1060989" y="5155823"/>
            <a:ext cx="8184580" cy="19204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BO"/>
          </a:p>
        </p:txBody>
      </p:sp>
      <p:sp>
        <p:nvSpPr>
          <p:cNvPr id="30" name="Rectángulo 29">
            <a:extLst>
              <a:ext uri="{FF2B5EF4-FFF2-40B4-BE49-F238E27FC236}">
                <a16:creationId xmlns:a16="http://schemas.microsoft.com/office/drawing/2014/main" id="{5951B674-2131-4F21-BF65-52BE4E80D8D4}"/>
              </a:ext>
            </a:extLst>
          </p:cNvPr>
          <p:cNvSpPr/>
          <p:nvPr/>
        </p:nvSpPr>
        <p:spPr>
          <a:xfrm>
            <a:off x="1060990" y="2379090"/>
            <a:ext cx="8184580" cy="2050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BO"/>
          </a:p>
        </p:txBody>
      </p:sp>
      <p:sp>
        <p:nvSpPr>
          <p:cNvPr id="2" name="TextBox 2"/>
          <p:cNvSpPr txBox="1"/>
          <p:nvPr/>
        </p:nvSpPr>
        <p:spPr>
          <a:xfrm>
            <a:off x="1111942" y="872748"/>
            <a:ext cx="13133934" cy="775212"/>
          </a:xfrm>
          <a:prstGeom prst="rect">
            <a:avLst/>
          </a:prstGeom>
        </p:spPr>
        <p:txBody>
          <a:bodyPr lIns="0" tIns="0" rIns="0" bIns="0" rtlCol="0" anchor="t">
            <a:spAutoFit/>
          </a:bodyPr>
          <a:lstStyle/>
          <a:p>
            <a:pPr algn="l">
              <a:lnSpc>
                <a:spcPts val="5874"/>
              </a:lnSpc>
            </a:pPr>
            <a:r>
              <a:rPr lang="es-BO" sz="5400" b="1" dirty="0">
                <a:solidFill>
                  <a:srgbClr val="333F70"/>
                </a:solidFill>
                <a:latin typeface="Aharoni" panose="02010803020104030203" pitchFamily="2" charset="-79"/>
                <a:ea typeface="Arimo Bold"/>
                <a:cs typeface="Aharoni" panose="02010803020104030203" pitchFamily="2" charset="-79"/>
                <a:sym typeface="Arimo Bold"/>
              </a:rPr>
              <a:t>Beneficios de Nuestros Programas</a:t>
            </a:r>
          </a:p>
        </p:txBody>
      </p:sp>
      <p:grpSp>
        <p:nvGrpSpPr>
          <p:cNvPr id="3" name="Group 3"/>
          <p:cNvGrpSpPr>
            <a:grpSpLocks noChangeAspect="1"/>
          </p:cNvGrpSpPr>
          <p:nvPr/>
        </p:nvGrpSpPr>
        <p:grpSpPr>
          <a:xfrm>
            <a:off x="1017899" y="2037205"/>
            <a:ext cx="598586" cy="598586"/>
            <a:chOff x="0" y="0"/>
            <a:chExt cx="798115" cy="798115"/>
          </a:xfrm>
        </p:grpSpPr>
        <p:sp>
          <p:nvSpPr>
            <p:cNvPr id="4" name="Freeform 4" descr="preencoded.png"/>
            <p:cNvSpPr/>
            <p:nvPr/>
          </p:nvSpPr>
          <p:spPr>
            <a:xfrm>
              <a:off x="0" y="0"/>
              <a:ext cx="798068" cy="798068"/>
            </a:xfrm>
            <a:custGeom>
              <a:avLst/>
              <a:gdLst/>
              <a:ahLst/>
              <a:cxnLst/>
              <a:rect l="l" t="t" r="r" b="b"/>
              <a:pathLst>
                <a:path w="798068" h="798068">
                  <a:moveTo>
                    <a:pt x="0" y="0"/>
                  </a:moveTo>
                  <a:lnTo>
                    <a:pt x="798068" y="0"/>
                  </a:lnTo>
                  <a:lnTo>
                    <a:pt x="798068" y="798068"/>
                  </a:lnTo>
                  <a:lnTo>
                    <a:pt x="0" y="798068"/>
                  </a:lnTo>
                  <a:lnTo>
                    <a:pt x="0" y="0"/>
                  </a:lnTo>
                  <a:close/>
                </a:path>
              </a:pathLst>
            </a:custGeom>
            <a:blipFill>
              <a:blip r:embed="rId3"/>
              <a:stretch>
                <a:fillRect r="-5" b="-5"/>
              </a:stretch>
            </a:blipFill>
          </p:spPr>
        </p:sp>
      </p:grpSp>
      <p:sp>
        <p:nvSpPr>
          <p:cNvPr id="5" name="TextBox 5"/>
          <p:cNvSpPr txBox="1"/>
          <p:nvPr/>
        </p:nvSpPr>
        <p:spPr>
          <a:xfrm>
            <a:off x="1367210" y="2551607"/>
            <a:ext cx="2992934" cy="394339"/>
          </a:xfrm>
          <a:prstGeom prst="rect">
            <a:avLst/>
          </a:prstGeom>
        </p:spPr>
        <p:txBody>
          <a:bodyPr lIns="0" tIns="0" rIns="0" bIns="0" rtlCol="0" anchor="t">
            <a:spAutoFit/>
          </a:bodyPr>
          <a:lstStyle/>
          <a:p>
            <a:pPr algn="l">
              <a:lnSpc>
                <a:spcPts val="2937"/>
              </a:lnSpc>
            </a:pPr>
            <a:r>
              <a:rPr lang="es-BO" sz="3000" b="1" dirty="0">
                <a:solidFill>
                  <a:srgbClr val="002060"/>
                </a:solidFill>
                <a:latin typeface="Aharoni" panose="02010803020104030203" pitchFamily="2" charset="-79"/>
                <a:ea typeface="Arimo Bold"/>
                <a:cs typeface="Aharoni" panose="02010803020104030203" pitchFamily="2" charset="-79"/>
                <a:sym typeface="Arimo Bold"/>
              </a:rPr>
              <a:t>Certificación</a:t>
            </a:r>
          </a:p>
        </p:txBody>
      </p:sp>
      <p:sp>
        <p:nvSpPr>
          <p:cNvPr id="6" name="TextBox 6"/>
          <p:cNvSpPr txBox="1"/>
          <p:nvPr/>
        </p:nvSpPr>
        <p:spPr>
          <a:xfrm>
            <a:off x="1341810" y="3044821"/>
            <a:ext cx="8036570" cy="1292662"/>
          </a:xfrm>
          <a:prstGeom prst="rect">
            <a:avLst/>
          </a:prstGeom>
        </p:spPr>
        <p:txBody>
          <a:bodyPr lIns="0" tIns="0" rIns="0" bIns="0" rtlCol="0" anchor="t">
            <a:spAutoFit/>
          </a:bodyPr>
          <a:lstStyle/>
          <a:p>
            <a:pPr algn="l"/>
            <a:r>
              <a:rPr lang="es-BO" sz="2800" dirty="0">
                <a:solidFill>
                  <a:srgbClr val="002060"/>
                </a:solidFill>
                <a:ea typeface="Open Sans"/>
                <a:cs typeface="Aharoni" panose="02010803020104030203" pitchFamily="2" charset="-79"/>
                <a:sym typeface="Open Sans"/>
              </a:rPr>
              <a:t>Los participantes que completan programas completos reciben certificaciones homologadas por </a:t>
            </a:r>
            <a:r>
              <a:rPr lang="es-BO" sz="2800" dirty="0" err="1">
                <a:solidFill>
                  <a:srgbClr val="002060"/>
                </a:solidFill>
                <a:ea typeface="Open Sans"/>
                <a:cs typeface="Aharoni" panose="02010803020104030203" pitchFamily="2" charset="-79"/>
                <a:sym typeface="Open Sans"/>
              </a:rPr>
              <a:t>Consulters</a:t>
            </a:r>
            <a:r>
              <a:rPr lang="es-BO" sz="2800" dirty="0">
                <a:solidFill>
                  <a:srgbClr val="002060"/>
                </a:solidFill>
                <a:ea typeface="Open Sans"/>
                <a:cs typeface="Aharoni" panose="02010803020104030203" pitchFamily="2" charset="-79"/>
                <a:sym typeface="Open Sans"/>
              </a:rPr>
              <a:t>-Home.</a:t>
            </a:r>
          </a:p>
        </p:txBody>
      </p:sp>
      <p:grpSp>
        <p:nvGrpSpPr>
          <p:cNvPr id="7" name="Group 7"/>
          <p:cNvGrpSpPr>
            <a:grpSpLocks noChangeAspect="1"/>
          </p:cNvGrpSpPr>
          <p:nvPr/>
        </p:nvGrpSpPr>
        <p:grpSpPr>
          <a:xfrm>
            <a:off x="9556495" y="2009456"/>
            <a:ext cx="598586" cy="598586"/>
            <a:chOff x="0" y="0"/>
            <a:chExt cx="798115" cy="798115"/>
          </a:xfrm>
        </p:grpSpPr>
        <p:sp>
          <p:nvSpPr>
            <p:cNvPr id="8" name="Freeform 8" descr="preencoded.png"/>
            <p:cNvSpPr/>
            <p:nvPr/>
          </p:nvSpPr>
          <p:spPr>
            <a:xfrm>
              <a:off x="0" y="0"/>
              <a:ext cx="798068" cy="798068"/>
            </a:xfrm>
            <a:custGeom>
              <a:avLst/>
              <a:gdLst/>
              <a:ahLst/>
              <a:cxnLst/>
              <a:rect l="l" t="t" r="r" b="b"/>
              <a:pathLst>
                <a:path w="798068" h="798068">
                  <a:moveTo>
                    <a:pt x="0" y="0"/>
                  </a:moveTo>
                  <a:lnTo>
                    <a:pt x="798068" y="0"/>
                  </a:lnTo>
                  <a:lnTo>
                    <a:pt x="798068" y="798068"/>
                  </a:lnTo>
                  <a:lnTo>
                    <a:pt x="0" y="798068"/>
                  </a:lnTo>
                  <a:lnTo>
                    <a:pt x="0" y="0"/>
                  </a:lnTo>
                  <a:close/>
                </a:path>
              </a:pathLst>
            </a:custGeom>
            <a:blipFill>
              <a:blip r:embed="rId4"/>
              <a:stretch>
                <a:fillRect r="-5" b="-5"/>
              </a:stretch>
            </a:blipFill>
          </p:spPr>
        </p:sp>
      </p:grpSp>
      <p:sp>
        <p:nvSpPr>
          <p:cNvPr id="9" name="TextBox 9"/>
          <p:cNvSpPr txBox="1"/>
          <p:nvPr/>
        </p:nvSpPr>
        <p:spPr>
          <a:xfrm>
            <a:off x="9912177" y="2551605"/>
            <a:ext cx="4548188" cy="394339"/>
          </a:xfrm>
          <a:prstGeom prst="rect">
            <a:avLst/>
          </a:prstGeom>
        </p:spPr>
        <p:txBody>
          <a:bodyPr lIns="0" tIns="0" rIns="0" bIns="0" rtlCol="0" anchor="t">
            <a:spAutoFit/>
          </a:bodyPr>
          <a:lstStyle/>
          <a:p>
            <a:pPr algn="l">
              <a:lnSpc>
                <a:spcPts val="2937"/>
              </a:lnSpc>
            </a:pPr>
            <a:r>
              <a:rPr lang="es-BO" sz="3000" b="1" dirty="0">
                <a:solidFill>
                  <a:srgbClr val="002060"/>
                </a:solidFill>
                <a:latin typeface="Aharoni" panose="02010803020104030203" pitchFamily="2" charset="-79"/>
                <a:ea typeface="Arimo Bold"/>
                <a:cs typeface="Aharoni" panose="02010803020104030203" pitchFamily="2" charset="-79"/>
                <a:sym typeface="Arimo Bold"/>
              </a:rPr>
              <a:t>Herramientas Prácticas</a:t>
            </a:r>
          </a:p>
        </p:txBody>
      </p:sp>
      <p:sp>
        <p:nvSpPr>
          <p:cNvPr id="10" name="TextBox 10"/>
          <p:cNvSpPr txBox="1"/>
          <p:nvPr/>
        </p:nvSpPr>
        <p:spPr>
          <a:xfrm>
            <a:off x="9907918" y="3031130"/>
            <a:ext cx="8036719" cy="1292662"/>
          </a:xfrm>
          <a:prstGeom prst="rect">
            <a:avLst/>
          </a:prstGeom>
        </p:spPr>
        <p:txBody>
          <a:bodyPr lIns="0" tIns="0" rIns="0" bIns="0" rtlCol="0" anchor="t">
            <a:spAutoFit/>
          </a:bodyPr>
          <a:lstStyle/>
          <a:p>
            <a:pPr algn="l"/>
            <a:r>
              <a:rPr lang="es-BO" sz="2800" dirty="0">
                <a:solidFill>
                  <a:srgbClr val="002060"/>
                </a:solidFill>
                <a:ea typeface="Open Sans"/>
                <a:cs typeface="Aharoni" panose="02010803020104030203" pitchFamily="2" charset="-79"/>
                <a:sym typeface="Open Sans"/>
              </a:rPr>
              <a:t>Todos nuestros talleres incluyen herramientas y metodologías de aplicación inmediata en el entorno laboral.</a:t>
            </a:r>
          </a:p>
        </p:txBody>
      </p:sp>
      <p:grpSp>
        <p:nvGrpSpPr>
          <p:cNvPr id="11" name="Group 11"/>
          <p:cNvGrpSpPr>
            <a:grpSpLocks noChangeAspect="1"/>
          </p:cNvGrpSpPr>
          <p:nvPr/>
        </p:nvGrpSpPr>
        <p:grpSpPr>
          <a:xfrm>
            <a:off x="1067917" y="4655841"/>
            <a:ext cx="598586" cy="598586"/>
            <a:chOff x="0" y="0"/>
            <a:chExt cx="798115" cy="798115"/>
          </a:xfrm>
        </p:grpSpPr>
        <p:sp>
          <p:nvSpPr>
            <p:cNvPr id="12" name="Freeform 12" descr="preencoded.png"/>
            <p:cNvSpPr/>
            <p:nvPr/>
          </p:nvSpPr>
          <p:spPr>
            <a:xfrm>
              <a:off x="0" y="0"/>
              <a:ext cx="798068" cy="798068"/>
            </a:xfrm>
            <a:custGeom>
              <a:avLst/>
              <a:gdLst/>
              <a:ahLst/>
              <a:cxnLst/>
              <a:rect l="l" t="t" r="r" b="b"/>
              <a:pathLst>
                <a:path w="798068" h="798068">
                  <a:moveTo>
                    <a:pt x="0" y="0"/>
                  </a:moveTo>
                  <a:lnTo>
                    <a:pt x="798068" y="0"/>
                  </a:lnTo>
                  <a:lnTo>
                    <a:pt x="798068" y="798068"/>
                  </a:lnTo>
                  <a:lnTo>
                    <a:pt x="0" y="798068"/>
                  </a:lnTo>
                  <a:lnTo>
                    <a:pt x="0" y="0"/>
                  </a:lnTo>
                  <a:close/>
                </a:path>
              </a:pathLst>
            </a:custGeom>
            <a:blipFill>
              <a:blip r:embed="rId5"/>
              <a:stretch>
                <a:fillRect r="-5" b="-5"/>
              </a:stretch>
            </a:blipFill>
          </p:spPr>
        </p:sp>
      </p:grpSp>
      <p:sp>
        <p:nvSpPr>
          <p:cNvPr id="13" name="TextBox 13"/>
          <p:cNvSpPr txBox="1"/>
          <p:nvPr/>
        </p:nvSpPr>
        <p:spPr>
          <a:xfrm>
            <a:off x="1367210" y="5331866"/>
            <a:ext cx="3806130" cy="394339"/>
          </a:xfrm>
          <a:prstGeom prst="rect">
            <a:avLst/>
          </a:prstGeom>
        </p:spPr>
        <p:txBody>
          <a:bodyPr lIns="0" tIns="0" rIns="0" bIns="0" rtlCol="0" anchor="t">
            <a:spAutoFit/>
          </a:bodyPr>
          <a:lstStyle/>
          <a:p>
            <a:pPr algn="l">
              <a:lnSpc>
                <a:spcPts val="2937"/>
              </a:lnSpc>
            </a:pPr>
            <a:r>
              <a:rPr lang="es-BO" sz="3000" b="1" dirty="0">
                <a:solidFill>
                  <a:srgbClr val="002060"/>
                </a:solidFill>
                <a:latin typeface="Aharoni" panose="02010803020104030203" pitchFamily="2" charset="-79"/>
                <a:ea typeface="Arimo Bold"/>
                <a:cs typeface="Aharoni" panose="02010803020104030203" pitchFamily="2" charset="-79"/>
                <a:sym typeface="Arimo Bold"/>
              </a:rPr>
              <a:t>Enfoque Psicológico</a:t>
            </a:r>
          </a:p>
        </p:txBody>
      </p:sp>
      <p:sp>
        <p:nvSpPr>
          <p:cNvPr id="14" name="TextBox 14"/>
          <p:cNvSpPr txBox="1"/>
          <p:nvPr/>
        </p:nvSpPr>
        <p:spPr>
          <a:xfrm>
            <a:off x="1367210" y="5811389"/>
            <a:ext cx="8036570" cy="1292662"/>
          </a:xfrm>
          <a:prstGeom prst="rect">
            <a:avLst/>
          </a:prstGeom>
        </p:spPr>
        <p:txBody>
          <a:bodyPr lIns="0" tIns="0" rIns="0" bIns="0" rtlCol="0" anchor="t">
            <a:spAutoFit/>
          </a:bodyPr>
          <a:lstStyle/>
          <a:p>
            <a:pPr algn="l"/>
            <a:r>
              <a:rPr lang="es-BO" sz="2800" dirty="0">
                <a:solidFill>
                  <a:srgbClr val="002060"/>
                </a:solidFill>
                <a:ea typeface="Open Sans"/>
                <a:cs typeface="Aharoni" panose="02010803020104030203" pitchFamily="2" charset="-79"/>
                <a:sym typeface="Open Sans"/>
              </a:rPr>
              <a:t>Nuestro enfoque psicológico permite un desarrollo integral que impacta tanto en lo personal como en lo profesional.</a:t>
            </a:r>
          </a:p>
        </p:txBody>
      </p:sp>
      <p:grpSp>
        <p:nvGrpSpPr>
          <p:cNvPr id="15" name="Group 15"/>
          <p:cNvGrpSpPr>
            <a:grpSpLocks noChangeAspect="1"/>
          </p:cNvGrpSpPr>
          <p:nvPr/>
        </p:nvGrpSpPr>
        <p:grpSpPr>
          <a:xfrm>
            <a:off x="9725876" y="4842709"/>
            <a:ext cx="598586" cy="598586"/>
            <a:chOff x="0" y="0"/>
            <a:chExt cx="798115" cy="798115"/>
          </a:xfrm>
        </p:grpSpPr>
        <p:sp>
          <p:nvSpPr>
            <p:cNvPr id="16" name="Freeform 16" descr="preencoded.png"/>
            <p:cNvSpPr/>
            <p:nvPr/>
          </p:nvSpPr>
          <p:spPr>
            <a:xfrm>
              <a:off x="0" y="0"/>
              <a:ext cx="798068" cy="798068"/>
            </a:xfrm>
            <a:custGeom>
              <a:avLst/>
              <a:gdLst/>
              <a:ahLst/>
              <a:cxnLst/>
              <a:rect l="l" t="t" r="r" b="b"/>
              <a:pathLst>
                <a:path w="798068" h="798068">
                  <a:moveTo>
                    <a:pt x="0" y="0"/>
                  </a:moveTo>
                  <a:lnTo>
                    <a:pt x="798068" y="0"/>
                  </a:lnTo>
                  <a:lnTo>
                    <a:pt x="798068" y="798068"/>
                  </a:lnTo>
                  <a:lnTo>
                    <a:pt x="0" y="798068"/>
                  </a:lnTo>
                  <a:lnTo>
                    <a:pt x="0" y="0"/>
                  </a:lnTo>
                  <a:close/>
                </a:path>
              </a:pathLst>
            </a:custGeom>
            <a:blipFill>
              <a:blip r:embed="rId6"/>
              <a:stretch>
                <a:fillRect r="-5" b="-5"/>
              </a:stretch>
            </a:blipFill>
          </p:spPr>
        </p:sp>
      </p:grpSp>
      <p:sp>
        <p:nvSpPr>
          <p:cNvPr id="17" name="TextBox 17"/>
          <p:cNvSpPr txBox="1"/>
          <p:nvPr/>
        </p:nvSpPr>
        <p:spPr>
          <a:xfrm>
            <a:off x="9907918" y="5519858"/>
            <a:ext cx="4757291" cy="394339"/>
          </a:xfrm>
          <a:prstGeom prst="rect">
            <a:avLst/>
          </a:prstGeom>
        </p:spPr>
        <p:txBody>
          <a:bodyPr lIns="0" tIns="0" rIns="0" bIns="0" rtlCol="0" anchor="t">
            <a:spAutoFit/>
          </a:bodyPr>
          <a:lstStyle/>
          <a:p>
            <a:pPr algn="l">
              <a:lnSpc>
                <a:spcPts val="2937"/>
              </a:lnSpc>
            </a:pPr>
            <a:r>
              <a:rPr lang="es-BO" sz="3000" b="1" dirty="0">
                <a:solidFill>
                  <a:srgbClr val="002060"/>
                </a:solidFill>
                <a:latin typeface="Aharoni" panose="02010803020104030203" pitchFamily="2" charset="-79"/>
                <a:ea typeface="Arimo Bold"/>
                <a:cs typeface="Aharoni" panose="02010803020104030203" pitchFamily="2" charset="-79"/>
                <a:sym typeface="Arimo Bold"/>
              </a:rPr>
              <a:t>Orientación a Resultados</a:t>
            </a:r>
          </a:p>
        </p:txBody>
      </p:sp>
      <p:sp>
        <p:nvSpPr>
          <p:cNvPr id="18" name="TextBox 18"/>
          <p:cNvSpPr txBox="1"/>
          <p:nvPr/>
        </p:nvSpPr>
        <p:spPr>
          <a:xfrm>
            <a:off x="9907918" y="5971672"/>
            <a:ext cx="7465683" cy="861774"/>
          </a:xfrm>
          <a:prstGeom prst="rect">
            <a:avLst/>
          </a:prstGeom>
        </p:spPr>
        <p:txBody>
          <a:bodyPr wrap="square" lIns="0" tIns="0" rIns="0" bIns="0" rtlCol="0" anchor="t">
            <a:spAutoFit/>
          </a:bodyPr>
          <a:lstStyle/>
          <a:p>
            <a:pPr algn="l"/>
            <a:r>
              <a:rPr lang="es-BO" sz="2800" dirty="0">
                <a:solidFill>
                  <a:srgbClr val="002060"/>
                </a:solidFill>
                <a:ea typeface="Open Sans"/>
                <a:cs typeface="Aharoni" panose="02010803020104030203" pitchFamily="2" charset="-79"/>
                <a:sym typeface="Open Sans"/>
              </a:rPr>
              <a:t>Programas diseñados para generar impacto directo en la rentabilidad y competitividad de la empresa.</a:t>
            </a:r>
          </a:p>
        </p:txBody>
      </p:sp>
      <p:grpSp>
        <p:nvGrpSpPr>
          <p:cNvPr id="19" name="Group 19"/>
          <p:cNvGrpSpPr>
            <a:grpSpLocks noChangeAspect="1"/>
          </p:cNvGrpSpPr>
          <p:nvPr/>
        </p:nvGrpSpPr>
        <p:grpSpPr>
          <a:xfrm>
            <a:off x="1042517" y="7745522"/>
            <a:ext cx="598586" cy="598586"/>
            <a:chOff x="0" y="0"/>
            <a:chExt cx="798115" cy="798115"/>
          </a:xfrm>
        </p:grpSpPr>
        <p:sp>
          <p:nvSpPr>
            <p:cNvPr id="20" name="Freeform 20" descr="preencoded.png"/>
            <p:cNvSpPr/>
            <p:nvPr/>
          </p:nvSpPr>
          <p:spPr>
            <a:xfrm>
              <a:off x="0" y="0"/>
              <a:ext cx="798068" cy="798068"/>
            </a:xfrm>
            <a:custGeom>
              <a:avLst/>
              <a:gdLst/>
              <a:ahLst/>
              <a:cxnLst/>
              <a:rect l="l" t="t" r="r" b="b"/>
              <a:pathLst>
                <a:path w="798068" h="798068">
                  <a:moveTo>
                    <a:pt x="0" y="0"/>
                  </a:moveTo>
                  <a:lnTo>
                    <a:pt x="798068" y="0"/>
                  </a:lnTo>
                  <a:lnTo>
                    <a:pt x="798068" y="798068"/>
                  </a:lnTo>
                  <a:lnTo>
                    <a:pt x="0" y="798068"/>
                  </a:lnTo>
                  <a:lnTo>
                    <a:pt x="0" y="0"/>
                  </a:lnTo>
                  <a:close/>
                </a:path>
              </a:pathLst>
            </a:custGeom>
            <a:blipFill>
              <a:blip r:embed="rId7"/>
              <a:stretch>
                <a:fillRect r="-5" b="-5"/>
              </a:stretch>
            </a:blipFill>
          </p:spPr>
        </p:sp>
      </p:grpSp>
      <p:sp>
        <p:nvSpPr>
          <p:cNvPr id="21" name="TextBox 21"/>
          <p:cNvSpPr txBox="1"/>
          <p:nvPr/>
        </p:nvSpPr>
        <p:spPr>
          <a:xfrm>
            <a:off x="1341810" y="8254716"/>
            <a:ext cx="2996952" cy="394339"/>
          </a:xfrm>
          <a:prstGeom prst="rect">
            <a:avLst/>
          </a:prstGeom>
        </p:spPr>
        <p:txBody>
          <a:bodyPr lIns="0" tIns="0" rIns="0" bIns="0" rtlCol="0" anchor="t">
            <a:spAutoFit/>
          </a:bodyPr>
          <a:lstStyle/>
          <a:p>
            <a:pPr algn="l">
              <a:lnSpc>
                <a:spcPts val="2937"/>
              </a:lnSpc>
            </a:pPr>
            <a:r>
              <a:rPr lang="es-BO" sz="3000" b="1" dirty="0">
                <a:solidFill>
                  <a:srgbClr val="002060"/>
                </a:solidFill>
                <a:latin typeface="Aharoni" panose="02010803020104030203" pitchFamily="2" charset="-79"/>
                <a:ea typeface="Arimo Bold"/>
                <a:cs typeface="Aharoni" panose="02010803020104030203" pitchFamily="2" charset="-79"/>
                <a:sym typeface="Arimo Bold"/>
              </a:rPr>
              <a:t>Personalización</a:t>
            </a:r>
          </a:p>
        </p:txBody>
      </p:sp>
      <p:sp>
        <p:nvSpPr>
          <p:cNvPr id="22" name="TextBox 22"/>
          <p:cNvSpPr txBox="1"/>
          <p:nvPr/>
        </p:nvSpPr>
        <p:spPr>
          <a:xfrm>
            <a:off x="1367210" y="8731560"/>
            <a:ext cx="8036570" cy="861774"/>
          </a:xfrm>
          <a:prstGeom prst="rect">
            <a:avLst/>
          </a:prstGeom>
        </p:spPr>
        <p:txBody>
          <a:bodyPr lIns="0" tIns="0" rIns="0" bIns="0" rtlCol="0" anchor="t">
            <a:spAutoFit/>
          </a:bodyPr>
          <a:lstStyle/>
          <a:p>
            <a:pPr algn="l"/>
            <a:r>
              <a:rPr lang="es-BO" sz="2800" dirty="0">
                <a:solidFill>
                  <a:srgbClr val="002060"/>
                </a:solidFill>
                <a:ea typeface="Open Sans"/>
                <a:cs typeface="Aharoni" panose="02010803020104030203" pitchFamily="2" charset="-79"/>
                <a:sym typeface="Open Sans"/>
              </a:rPr>
              <a:t>Adaptamos nuestros programas a las necesidades específicas de cada organización y su cultura.</a:t>
            </a:r>
          </a:p>
        </p:txBody>
      </p:sp>
      <p:grpSp>
        <p:nvGrpSpPr>
          <p:cNvPr id="23" name="Group 23"/>
          <p:cNvGrpSpPr>
            <a:grpSpLocks noChangeAspect="1"/>
          </p:cNvGrpSpPr>
          <p:nvPr/>
        </p:nvGrpSpPr>
        <p:grpSpPr>
          <a:xfrm>
            <a:off x="9614294" y="7615019"/>
            <a:ext cx="598586" cy="598586"/>
            <a:chOff x="0" y="0"/>
            <a:chExt cx="798115" cy="798115"/>
          </a:xfrm>
        </p:grpSpPr>
        <p:sp>
          <p:nvSpPr>
            <p:cNvPr id="24" name="Freeform 24" descr="preencoded.png"/>
            <p:cNvSpPr/>
            <p:nvPr/>
          </p:nvSpPr>
          <p:spPr>
            <a:xfrm>
              <a:off x="0" y="0"/>
              <a:ext cx="798068" cy="798068"/>
            </a:xfrm>
            <a:custGeom>
              <a:avLst/>
              <a:gdLst/>
              <a:ahLst/>
              <a:cxnLst/>
              <a:rect l="l" t="t" r="r" b="b"/>
              <a:pathLst>
                <a:path w="798068" h="798068">
                  <a:moveTo>
                    <a:pt x="0" y="0"/>
                  </a:moveTo>
                  <a:lnTo>
                    <a:pt x="798068" y="0"/>
                  </a:lnTo>
                  <a:lnTo>
                    <a:pt x="798068" y="798068"/>
                  </a:lnTo>
                  <a:lnTo>
                    <a:pt x="0" y="798068"/>
                  </a:lnTo>
                  <a:lnTo>
                    <a:pt x="0" y="0"/>
                  </a:lnTo>
                  <a:close/>
                </a:path>
              </a:pathLst>
            </a:custGeom>
            <a:blipFill>
              <a:blip r:embed="rId8"/>
              <a:stretch>
                <a:fillRect r="-5" b="-5"/>
              </a:stretch>
            </a:blipFill>
          </p:spPr>
        </p:sp>
      </p:grpSp>
      <p:sp>
        <p:nvSpPr>
          <p:cNvPr id="25" name="TextBox 25"/>
          <p:cNvSpPr txBox="1"/>
          <p:nvPr/>
        </p:nvSpPr>
        <p:spPr>
          <a:xfrm>
            <a:off x="10064931" y="8112123"/>
            <a:ext cx="3861346" cy="394339"/>
          </a:xfrm>
          <a:prstGeom prst="rect">
            <a:avLst/>
          </a:prstGeom>
        </p:spPr>
        <p:txBody>
          <a:bodyPr lIns="0" tIns="0" rIns="0" bIns="0" rtlCol="0" anchor="t">
            <a:spAutoFit/>
          </a:bodyPr>
          <a:lstStyle/>
          <a:p>
            <a:pPr algn="l">
              <a:lnSpc>
                <a:spcPts val="2937"/>
              </a:lnSpc>
            </a:pPr>
            <a:r>
              <a:rPr lang="es-BO" sz="3000" b="1" dirty="0">
                <a:solidFill>
                  <a:srgbClr val="002060"/>
                </a:solidFill>
                <a:latin typeface="Aharoni" panose="02010803020104030203" pitchFamily="2" charset="-79"/>
                <a:ea typeface="Arimo Bold"/>
                <a:cs typeface="Aharoni" panose="02010803020104030203" pitchFamily="2" charset="-79"/>
                <a:sym typeface="Arimo Bold"/>
              </a:rPr>
              <a:t>Experiencia Docente</a:t>
            </a:r>
          </a:p>
        </p:txBody>
      </p:sp>
      <p:sp>
        <p:nvSpPr>
          <p:cNvPr id="26" name="TextBox 26"/>
          <p:cNvSpPr txBox="1"/>
          <p:nvPr/>
        </p:nvSpPr>
        <p:spPr>
          <a:xfrm>
            <a:off x="10070598" y="8591648"/>
            <a:ext cx="7518126" cy="861774"/>
          </a:xfrm>
          <a:prstGeom prst="rect">
            <a:avLst/>
          </a:prstGeom>
        </p:spPr>
        <p:txBody>
          <a:bodyPr wrap="square" lIns="0" tIns="0" rIns="0" bIns="0" rtlCol="0" anchor="t">
            <a:spAutoFit/>
          </a:bodyPr>
          <a:lstStyle/>
          <a:p>
            <a:pPr algn="l"/>
            <a:r>
              <a:rPr lang="es-BO" sz="2800" dirty="0">
                <a:solidFill>
                  <a:srgbClr val="002060"/>
                </a:solidFill>
                <a:ea typeface="Open Sans"/>
                <a:cs typeface="Aharoni" panose="02010803020104030203" pitchFamily="2" charset="-79"/>
                <a:sym typeface="Open Sans"/>
              </a:rPr>
              <a:t>Facilitadores con amplia experiencia académica y profesional en las áreas que imparten.</a:t>
            </a:r>
          </a:p>
        </p:txBody>
      </p:sp>
    </p:spTree>
  </p:cSld>
  <p:clrMapOvr>
    <a:masterClrMapping/>
  </p:clrMapOvr>
  <mc:AlternateContent xmlns:mc="http://schemas.openxmlformats.org/markup-compatibility/2006" xmlns:p14="http://schemas.microsoft.com/office/powerpoint/2010/main">
    <mc:Choice Requires="p14">
      <p:transition spd="slow" p14:dur="2000" advTm="5975"/>
    </mc:Choice>
    <mc:Fallback xmlns="">
      <p:transition spd="slow" advTm="5975"/>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B5EFE3"/>
        </a:solidFill>
        <a:effectLst/>
      </p:bgPr>
    </p:bg>
    <p:spTree>
      <p:nvGrpSpPr>
        <p:cNvPr id="1" name=""/>
        <p:cNvGrpSpPr/>
        <p:nvPr/>
      </p:nvGrpSpPr>
      <p:grpSpPr>
        <a:xfrm>
          <a:off x="0" y="0"/>
          <a:ext cx="0" cy="0"/>
          <a:chOff x="0" y="0"/>
          <a:chExt cx="0" cy="0"/>
        </a:xfrm>
      </p:grpSpPr>
      <p:sp>
        <p:nvSpPr>
          <p:cNvPr id="17" name="TextBox 17"/>
          <p:cNvSpPr txBox="1"/>
          <p:nvPr/>
        </p:nvSpPr>
        <p:spPr>
          <a:xfrm>
            <a:off x="7822856" y="1102949"/>
            <a:ext cx="10166852" cy="717504"/>
          </a:xfrm>
          <a:prstGeom prst="rect">
            <a:avLst/>
          </a:prstGeom>
        </p:spPr>
        <p:txBody>
          <a:bodyPr wrap="square" lIns="0" tIns="0" rIns="0" bIns="0" rtlCol="0" anchor="t">
            <a:spAutoFit/>
          </a:bodyPr>
          <a:lstStyle/>
          <a:p>
            <a:pPr algn="l">
              <a:lnSpc>
                <a:spcPts val="5312"/>
              </a:lnSpc>
            </a:pPr>
            <a:r>
              <a:rPr lang="es-BO" sz="5400" b="1" dirty="0">
                <a:solidFill>
                  <a:srgbClr val="002060"/>
                </a:solidFill>
                <a:latin typeface="Aharoni" panose="02010803020104030203" pitchFamily="2" charset="-79"/>
                <a:ea typeface="Arimo Bold"/>
                <a:cs typeface="Aharoni" panose="02010803020104030203" pitchFamily="2" charset="-79"/>
                <a:sym typeface="Arimo Bold"/>
              </a:rPr>
              <a:t>Nuestro Enfoque Diferenciador</a:t>
            </a:r>
          </a:p>
        </p:txBody>
      </p:sp>
      <p:grpSp>
        <p:nvGrpSpPr>
          <p:cNvPr id="2" name="Grupo 1">
            <a:extLst>
              <a:ext uri="{FF2B5EF4-FFF2-40B4-BE49-F238E27FC236}">
                <a16:creationId xmlns:a16="http://schemas.microsoft.com/office/drawing/2014/main" id="{1164CF8F-6C8E-8DCB-4DC5-75B0540794E3}"/>
              </a:ext>
            </a:extLst>
          </p:cNvPr>
          <p:cNvGrpSpPr/>
          <p:nvPr/>
        </p:nvGrpSpPr>
        <p:grpSpPr>
          <a:xfrm>
            <a:off x="7851323" y="2262391"/>
            <a:ext cx="9552166" cy="1916631"/>
            <a:chOff x="7815929" y="1959844"/>
            <a:chExt cx="9552166" cy="1916631"/>
          </a:xfrm>
        </p:grpSpPr>
        <p:grpSp>
          <p:nvGrpSpPr>
            <p:cNvPr id="9" name="Group 23">
              <a:extLst>
                <a:ext uri="{FF2B5EF4-FFF2-40B4-BE49-F238E27FC236}">
                  <a16:creationId xmlns:a16="http://schemas.microsoft.com/office/drawing/2014/main" id="{448552EB-2138-46BD-B358-822F82457110}"/>
                </a:ext>
              </a:extLst>
            </p:cNvPr>
            <p:cNvGrpSpPr/>
            <p:nvPr/>
          </p:nvGrpSpPr>
          <p:grpSpPr>
            <a:xfrm>
              <a:off x="7815929" y="1959844"/>
              <a:ext cx="9552166" cy="1916631"/>
              <a:chOff x="0" y="0"/>
              <a:chExt cx="10905530" cy="1584325"/>
            </a:xfrm>
          </p:grpSpPr>
          <p:sp>
            <p:nvSpPr>
              <p:cNvPr id="10" name="Freeform 24">
                <a:extLst>
                  <a:ext uri="{FF2B5EF4-FFF2-40B4-BE49-F238E27FC236}">
                    <a16:creationId xmlns:a16="http://schemas.microsoft.com/office/drawing/2014/main" id="{D6E3C2AB-2796-4955-A93B-0131F51B6059}"/>
                  </a:ext>
                </a:extLst>
              </p:cNvPr>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11" name="Freeform 25">
                <a:extLst>
                  <a:ext uri="{FF2B5EF4-FFF2-40B4-BE49-F238E27FC236}">
                    <a16:creationId xmlns:a16="http://schemas.microsoft.com/office/drawing/2014/main" id="{7E035602-8782-4049-AF61-5D67B16D2358}"/>
                  </a:ext>
                </a:extLst>
              </p:cNvPr>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sp>
          <p:nvSpPr>
            <p:cNvPr id="19" name="TextBox 19"/>
            <p:cNvSpPr txBox="1"/>
            <p:nvPr/>
          </p:nvSpPr>
          <p:spPr>
            <a:xfrm>
              <a:off x="8047011" y="2054358"/>
              <a:ext cx="8839200" cy="1646605"/>
            </a:xfrm>
            <a:prstGeom prst="rect">
              <a:avLst/>
            </a:prstGeom>
          </p:spPr>
          <p:txBody>
            <a:bodyPr wrap="square" lIns="0" tIns="0" rIns="0" bIns="0" rtlCol="0" anchor="t">
              <a:spAutoFit/>
            </a:bodyPr>
            <a:lstStyle/>
            <a:p>
              <a:pPr marL="457200" indent="-457200">
                <a:buFont typeface="Wingdings" panose="05000000000000000000" pitchFamily="2" charset="2"/>
                <a:buChar char="§"/>
              </a:pPr>
              <a:r>
                <a:rPr lang="es-BO" sz="2600" b="1" dirty="0">
                  <a:solidFill>
                    <a:srgbClr val="002060"/>
                  </a:solidFill>
                  <a:latin typeface="Garet" panose="020B0604020202020204" charset="0"/>
                  <a:ea typeface="Arimo Bold"/>
                  <a:cs typeface="Aharoni" panose="02010803020104030203" pitchFamily="2" charset="-79"/>
                  <a:sym typeface="Arimo Bold"/>
                </a:rPr>
                <a:t>Orientación Psicológica </a:t>
              </a:r>
              <a:endParaRPr lang="es-BO" sz="2600" b="1" dirty="0">
                <a:solidFill>
                  <a:srgbClr val="002060"/>
                </a:solidFill>
                <a:latin typeface="Garet" panose="020B0604020202020204" charset="0"/>
                <a:ea typeface="Open Sans"/>
                <a:cs typeface="Aharoni" panose="02010803020104030203" pitchFamily="2" charset="-79"/>
                <a:sym typeface="Open Sans"/>
              </a:endParaRPr>
            </a:p>
            <a:p>
              <a:pPr lvl="1"/>
              <a:r>
                <a:rPr lang="es-BO" sz="2600" dirty="0">
                  <a:solidFill>
                    <a:srgbClr val="002060"/>
                  </a:solidFill>
                  <a:latin typeface="Garet" panose="020B0604020202020204" charset="0"/>
                  <a:ea typeface="Open Sans"/>
                  <a:cs typeface="Open Sans"/>
                  <a:sym typeface="Open Sans"/>
                </a:rPr>
                <a:t>Todos nuestros programas tienen una base psicológica que permite un desarrollo integral y sostenible.</a:t>
              </a:r>
            </a:p>
          </p:txBody>
        </p:sp>
      </p:grpSp>
      <p:grpSp>
        <p:nvGrpSpPr>
          <p:cNvPr id="5" name="Grupo 4">
            <a:extLst>
              <a:ext uri="{FF2B5EF4-FFF2-40B4-BE49-F238E27FC236}">
                <a16:creationId xmlns:a16="http://schemas.microsoft.com/office/drawing/2014/main" id="{57BB1335-0119-7590-5C5E-ED429C7903E1}"/>
              </a:ext>
            </a:extLst>
          </p:cNvPr>
          <p:cNvGrpSpPr/>
          <p:nvPr/>
        </p:nvGrpSpPr>
        <p:grpSpPr>
          <a:xfrm>
            <a:off x="7822856" y="4334962"/>
            <a:ext cx="9585380" cy="1513921"/>
            <a:chOff x="7788220" y="4069015"/>
            <a:chExt cx="9585380" cy="1513921"/>
          </a:xfrm>
        </p:grpSpPr>
        <p:grpSp>
          <p:nvGrpSpPr>
            <p:cNvPr id="12" name="Group 23">
              <a:extLst>
                <a:ext uri="{FF2B5EF4-FFF2-40B4-BE49-F238E27FC236}">
                  <a16:creationId xmlns:a16="http://schemas.microsoft.com/office/drawing/2014/main" id="{434E5361-25A8-4D40-BD99-5125A40FC0E1}"/>
                </a:ext>
              </a:extLst>
            </p:cNvPr>
            <p:cNvGrpSpPr/>
            <p:nvPr/>
          </p:nvGrpSpPr>
          <p:grpSpPr>
            <a:xfrm>
              <a:off x="7788220" y="4069015"/>
              <a:ext cx="9585380" cy="1513921"/>
              <a:chOff x="0" y="0"/>
              <a:chExt cx="10905530" cy="1584325"/>
            </a:xfrm>
          </p:grpSpPr>
          <p:sp>
            <p:nvSpPr>
              <p:cNvPr id="13" name="Freeform 24">
                <a:extLst>
                  <a:ext uri="{FF2B5EF4-FFF2-40B4-BE49-F238E27FC236}">
                    <a16:creationId xmlns:a16="http://schemas.microsoft.com/office/drawing/2014/main" id="{DA5B93D7-C25D-45F6-AA90-CAF6ADFE8797}"/>
                  </a:ext>
                </a:extLst>
              </p:cNvPr>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14" name="Freeform 25">
                <a:extLst>
                  <a:ext uri="{FF2B5EF4-FFF2-40B4-BE49-F238E27FC236}">
                    <a16:creationId xmlns:a16="http://schemas.microsoft.com/office/drawing/2014/main" id="{217E0ACB-99C2-4706-B72C-2C578ACF7208}"/>
                  </a:ext>
                </a:extLst>
              </p:cNvPr>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sp>
          <p:nvSpPr>
            <p:cNvPr id="21" name="TextBox 21"/>
            <p:cNvSpPr txBox="1"/>
            <p:nvPr/>
          </p:nvSpPr>
          <p:spPr>
            <a:xfrm>
              <a:off x="8093780" y="4337385"/>
              <a:ext cx="8793189" cy="1231106"/>
            </a:xfrm>
            <a:prstGeom prst="rect">
              <a:avLst/>
            </a:prstGeom>
          </p:spPr>
          <p:txBody>
            <a:bodyPr wrap="square" lIns="0" tIns="0" rIns="0" bIns="0" rtlCol="0" anchor="t">
              <a:spAutoFit/>
            </a:bodyPr>
            <a:lstStyle/>
            <a:p>
              <a:pPr marL="457200" indent="-457200">
                <a:buFont typeface="Wingdings" panose="05000000000000000000" pitchFamily="2" charset="2"/>
                <a:buChar char="§"/>
              </a:pPr>
              <a:r>
                <a:rPr lang="es-BO" sz="2600" b="1" dirty="0">
                  <a:solidFill>
                    <a:srgbClr val="002060"/>
                  </a:solidFill>
                  <a:latin typeface="Garet" panose="020B0604020202020204" charset="0"/>
                  <a:ea typeface="Arimo Bold"/>
                  <a:cs typeface="Aharoni" panose="02010803020104030203" pitchFamily="2" charset="-79"/>
                  <a:sym typeface="Arimo Bold"/>
                </a:rPr>
                <a:t>Enfoque en Competencias </a:t>
              </a:r>
              <a:endParaRPr lang="es-BO" sz="2600" b="1" dirty="0">
                <a:solidFill>
                  <a:srgbClr val="002060"/>
                </a:solidFill>
                <a:latin typeface="Garet" panose="020B0604020202020204" charset="0"/>
                <a:ea typeface="Open Sans"/>
                <a:cs typeface="Aharoni" panose="02010803020104030203" pitchFamily="2" charset="-79"/>
                <a:sym typeface="Open Sans"/>
              </a:endParaRPr>
            </a:p>
            <a:p>
              <a:pPr lvl="1"/>
              <a:r>
                <a:rPr lang="es-BO" sz="2600" dirty="0">
                  <a:solidFill>
                    <a:srgbClr val="002060"/>
                  </a:solidFill>
                  <a:latin typeface="Garet" panose="020B0604020202020204" charset="0"/>
                  <a:ea typeface="Open Sans"/>
                  <a:cs typeface="Open Sans"/>
                  <a:sym typeface="Open Sans"/>
                </a:rPr>
                <a:t>Desarrollamos habilidades específicas que pueden ser medidas y evaluadas objetivamente.</a:t>
              </a:r>
            </a:p>
          </p:txBody>
        </p:sp>
      </p:grpSp>
      <p:grpSp>
        <p:nvGrpSpPr>
          <p:cNvPr id="4" name="Grupo 3">
            <a:extLst>
              <a:ext uri="{FF2B5EF4-FFF2-40B4-BE49-F238E27FC236}">
                <a16:creationId xmlns:a16="http://schemas.microsoft.com/office/drawing/2014/main" id="{DBF9A80F-879A-9B21-8FD1-6129CA02ECF5}"/>
              </a:ext>
            </a:extLst>
          </p:cNvPr>
          <p:cNvGrpSpPr/>
          <p:nvPr/>
        </p:nvGrpSpPr>
        <p:grpSpPr>
          <a:xfrm>
            <a:off x="7826457" y="6072731"/>
            <a:ext cx="9545239" cy="1513921"/>
            <a:chOff x="7869600" y="6170274"/>
            <a:chExt cx="9545239" cy="1513921"/>
          </a:xfrm>
        </p:grpSpPr>
        <p:grpSp>
          <p:nvGrpSpPr>
            <p:cNvPr id="15" name="Group 23">
              <a:extLst>
                <a:ext uri="{FF2B5EF4-FFF2-40B4-BE49-F238E27FC236}">
                  <a16:creationId xmlns:a16="http://schemas.microsoft.com/office/drawing/2014/main" id="{7F43BF8A-4A41-4110-8FF2-4EF5904727B0}"/>
                </a:ext>
              </a:extLst>
            </p:cNvPr>
            <p:cNvGrpSpPr/>
            <p:nvPr/>
          </p:nvGrpSpPr>
          <p:grpSpPr>
            <a:xfrm>
              <a:off x="7869600" y="6170274"/>
              <a:ext cx="9539753" cy="1513921"/>
              <a:chOff x="0" y="0"/>
              <a:chExt cx="10905530" cy="1584325"/>
            </a:xfrm>
          </p:grpSpPr>
          <p:sp>
            <p:nvSpPr>
              <p:cNvPr id="16" name="Freeform 24">
                <a:extLst>
                  <a:ext uri="{FF2B5EF4-FFF2-40B4-BE49-F238E27FC236}">
                    <a16:creationId xmlns:a16="http://schemas.microsoft.com/office/drawing/2014/main" id="{C6BF3291-6783-44C0-B068-F91BCA3453C1}"/>
                  </a:ext>
                </a:extLst>
              </p:cNvPr>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18" name="Freeform 25">
                <a:extLst>
                  <a:ext uri="{FF2B5EF4-FFF2-40B4-BE49-F238E27FC236}">
                    <a16:creationId xmlns:a16="http://schemas.microsoft.com/office/drawing/2014/main" id="{352D4890-B5FE-4734-97D3-1361B0E78838}"/>
                  </a:ext>
                </a:extLst>
              </p:cNvPr>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sp>
          <p:nvSpPr>
            <p:cNvPr id="23" name="TextBox 23"/>
            <p:cNvSpPr txBox="1"/>
            <p:nvPr/>
          </p:nvSpPr>
          <p:spPr>
            <a:xfrm>
              <a:off x="8093753" y="6268461"/>
              <a:ext cx="9321086" cy="1231106"/>
            </a:xfrm>
            <a:prstGeom prst="rect">
              <a:avLst/>
            </a:prstGeom>
          </p:spPr>
          <p:txBody>
            <a:bodyPr wrap="square" lIns="0" tIns="0" rIns="0" bIns="0" rtlCol="0" anchor="t">
              <a:spAutoFit/>
            </a:bodyPr>
            <a:lstStyle/>
            <a:p>
              <a:pPr marL="457200" indent="-457200">
                <a:buFont typeface="Wingdings" panose="05000000000000000000" pitchFamily="2" charset="2"/>
                <a:buChar char="§"/>
              </a:pPr>
              <a:r>
                <a:rPr lang="es-BO" sz="2600" b="1" dirty="0">
                  <a:solidFill>
                    <a:srgbClr val="002060"/>
                  </a:solidFill>
                  <a:latin typeface="Garet" panose="020B0604020202020204" charset="0"/>
                  <a:ea typeface="Arimo Bold"/>
                  <a:cs typeface="Aharoni" panose="02010803020104030203" pitchFamily="2" charset="-79"/>
                  <a:sym typeface="Arimo Bold"/>
                </a:rPr>
                <a:t>Aplicación Práctica </a:t>
              </a:r>
              <a:endParaRPr lang="es-BO" sz="2600" b="1" dirty="0">
                <a:solidFill>
                  <a:srgbClr val="002060"/>
                </a:solidFill>
                <a:latin typeface="Garet" panose="020B0604020202020204" charset="0"/>
                <a:ea typeface="Open Sans"/>
                <a:cs typeface="Aharoni" panose="02010803020104030203" pitchFamily="2" charset="-79"/>
                <a:sym typeface="Open Sans"/>
              </a:endParaRPr>
            </a:p>
            <a:p>
              <a:pPr lvl="1"/>
              <a:r>
                <a:rPr lang="es-BO" sz="2600" dirty="0">
                  <a:solidFill>
                    <a:srgbClr val="002060"/>
                  </a:solidFill>
                  <a:latin typeface="Garet" panose="020B0604020202020204" charset="0"/>
                  <a:ea typeface="Open Sans"/>
                  <a:cs typeface="Open Sans"/>
                  <a:sym typeface="Open Sans"/>
                </a:rPr>
                <a:t>Nuestros talleres incluyen ejercicios y herramientas de aplicación inmediata en el entorno laboral.</a:t>
              </a:r>
            </a:p>
          </p:txBody>
        </p:sp>
      </p:grpSp>
      <p:grpSp>
        <p:nvGrpSpPr>
          <p:cNvPr id="3" name="Grupo 2">
            <a:extLst>
              <a:ext uri="{FF2B5EF4-FFF2-40B4-BE49-F238E27FC236}">
                <a16:creationId xmlns:a16="http://schemas.microsoft.com/office/drawing/2014/main" id="{684B173B-E342-8FB6-145C-32DFB8452601}"/>
              </a:ext>
            </a:extLst>
          </p:cNvPr>
          <p:cNvGrpSpPr/>
          <p:nvPr/>
        </p:nvGrpSpPr>
        <p:grpSpPr>
          <a:xfrm>
            <a:off x="7918425" y="7810500"/>
            <a:ext cx="9585456" cy="1916631"/>
            <a:chOff x="7822856" y="8236180"/>
            <a:chExt cx="9585456" cy="1916631"/>
          </a:xfrm>
        </p:grpSpPr>
        <p:grpSp>
          <p:nvGrpSpPr>
            <p:cNvPr id="20" name="Group 23">
              <a:extLst>
                <a:ext uri="{FF2B5EF4-FFF2-40B4-BE49-F238E27FC236}">
                  <a16:creationId xmlns:a16="http://schemas.microsoft.com/office/drawing/2014/main" id="{44498C3F-97BE-4F42-98CE-EFE399F2387D}"/>
                </a:ext>
              </a:extLst>
            </p:cNvPr>
            <p:cNvGrpSpPr/>
            <p:nvPr/>
          </p:nvGrpSpPr>
          <p:grpSpPr>
            <a:xfrm>
              <a:off x="7822856" y="8236180"/>
              <a:ext cx="9585456" cy="1916631"/>
              <a:chOff x="0" y="0"/>
              <a:chExt cx="10905530" cy="1584325"/>
            </a:xfrm>
          </p:grpSpPr>
          <p:sp>
            <p:nvSpPr>
              <p:cNvPr id="22" name="Freeform 24">
                <a:extLst>
                  <a:ext uri="{FF2B5EF4-FFF2-40B4-BE49-F238E27FC236}">
                    <a16:creationId xmlns:a16="http://schemas.microsoft.com/office/drawing/2014/main" id="{A52BCC82-C350-4135-A643-2243B9E21297}"/>
                  </a:ext>
                </a:extLst>
              </p:cNvPr>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24" name="Freeform 25">
                <a:extLst>
                  <a:ext uri="{FF2B5EF4-FFF2-40B4-BE49-F238E27FC236}">
                    <a16:creationId xmlns:a16="http://schemas.microsoft.com/office/drawing/2014/main" id="{BBF4DF86-9DC0-4263-9130-DF2A9A40F62D}"/>
                  </a:ext>
                </a:extLst>
              </p:cNvPr>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sp>
          <p:nvSpPr>
            <p:cNvPr id="25" name="TextBox 25"/>
            <p:cNvSpPr txBox="1"/>
            <p:nvPr/>
          </p:nvSpPr>
          <p:spPr>
            <a:xfrm>
              <a:off x="8047010" y="8437711"/>
              <a:ext cx="9355797" cy="1646605"/>
            </a:xfrm>
            <a:prstGeom prst="rect">
              <a:avLst/>
            </a:prstGeom>
          </p:spPr>
          <p:txBody>
            <a:bodyPr wrap="square" lIns="0" tIns="0" rIns="0" bIns="0" rtlCol="0" anchor="t">
              <a:spAutoFit/>
            </a:bodyPr>
            <a:lstStyle/>
            <a:p>
              <a:pPr marL="457200" indent="-457200">
                <a:buFont typeface="Wingdings" panose="05000000000000000000" pitchFamily="2" charset="2"/>
                <a:buChar char="§"/>
              </a:pPr>
              <a:r>
                <a:rPr lang="es-BO" sz="2600" b="1" dirty="0">
                  <a:solidFill>
                    <a:srgbClr val="002060"/>
                  </a:solidFill>
                  <a:latin typeface="Garet" panose="020B0604020202020204" charset="0"/>
                  <a:ea typeface="Arimo Bold"/>
                  <a:cs typeface="Aharoni" panose="02010803020104030203" pitchFamily="2" charset="-79"/>
                  <a:sym typeface="Arimo Bold"/>
                </a:rPr>
                <a:t>Alineación Estratégica </a:t>
              </a:r>
              <a:endParaRPr lang="es-BO" sz="2600" b="1" dirty="0">
                <a:solidFill>
                  <a:srgbClr val="002060"/>
                </a:solidFill>
                <a:latin typeface="Garet" panose="020B0604020202020204" charset="0"/>
                <a:ea typeface="Open Sans"/>
                <a:cs typeface="Aharoni" panose="02010803020104030203" pitchFamily="2" charset="-79"/>
                <a:sym typeface="Open Sans"/>
              </a:endParaRPr>
            </a:p>
            <a:p>
              <a:pPr lvl="1"/>
              <a:r>
                <a:rPr lang="es-BO" sz="2600" dirty="0">
                  <a:solidFill>
                    <a:srgbClr val="002060"/>
                  </a:solidFill>
                  <a:latin typeface="Garet" panose="020B0604020202020204" charset="0"/>
                  <a:ea typeface="Open Sans"/>
                  <a:cs typeface="Open Sans"/>
                  <a:sym typeface="Open Sans"/>
                </a:rPr>
                <a:t>Todos los programas se diseñan para apoyar directamente los objetivos estratégicos de la organización.</a:t>
              </a:r>
            </a:p>
          </p:txBody>
        </p:sp>
      </p:grpSp>
      <p:sp>
        <p:nvSpPr>
          <p:cNvPr id="26" name="Diagrama de flujo: retraso 25">
            <a:extLst>
              <a:ext uri="{FF2B5EF4-FFF2-40B4-BE49-F238E27FC236}">
                <a16:creationId xmlns:a16="http://schemas.microsoft.com/office/drawing/2014/main" id="{5569E628-73F1-4ADA-835E-033C7BA24037}"/>
              </a:ext>
            </a:extLst>
          </p:cNvPr>
          <p:cNvSpPr/>
          <p:nvPr/>
        </p:nvSpPr>
        <p:spPr>
          <a:xfrm>
            <a:off x="0" y="5443"/>
            <a:ext cx="7105650" cy="10286998"/>
          </a:xfrm>
          <a:prstGeom prst="flowChartDelay">
            <a:avLst/>
          </a:prstGeom>
          <a:solidFill>
            <a:srgbClr val="90908F"/>
          </a:solidFill>
          <a:ln>
            <a:noFill/>
          </a:ln>
          <a:scene3d>
            <a:camera prst="orthographicFront"/>
            <a:lightRig rig="threePt" dir="t"/>
          </a:scene3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7" name="Imagen 6">
            <a:extLst>
              <a:ext uri="{FF2B5EF4-FFF2-40B4-BE49-F238E27FC236}">
                <a16:creationId xmlns:a16="http://schemas.microsoft.com/office/drawing/2014/main" id="{ECDE857C-8427-76F0-937A-D06E866521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78" y="812617"/>
            <a:ext cx="5263381" cy="884601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247"/>
    </mc:Choice>
    <mc:Fallback xmlns="">
      <p:transition spd="slow" advTm="324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5EFE3"/>
        </a:solidFill>
        <a:effectLst/>
      </p:bgPr>
    </p:bg>
    <p:spTree>
      <p:nvGrpSpPr>
        <p:cNvPr id="1" name="">
          <a:extLst>
            <a:ext uri="{FF2B5EF4-FFF2-40B4-BE49-F238E27FC236}">
              <a16:creationId xmlns:a16="http://schemas.microsoft.com/office/drawing/2014/main" id="{1FD8B5B4-E924-D0C8-6CB1-F29B84972000}"/>
            </a:ext>
          </a:extLst>
        </p:cNvPr>
        <p:cNvGrpSpPr/>
        <p:nvPr/>
      </p:nvGrpSpPr>
      <p:grpSpPr>
        <a:xfrm>
          <a:off x="0" y="0"/>
          <a:ext cx="0" cy="0"/>
          <a:chOff x="0" y="0"/>
          <a:chExt cx="0" cy="0"/>
        </a:xfrm>
      </p:grpSpPr>
      <p:sp>
        <p:nvSpPr>
          <p:cNvPr id="29" name="Diagrama de flujo: retraso 28">
            <a:extLst>
              <a:ext uri="{FF2B5EF4-FFF2-40B4-BE49-F238E27FC236}">
                <a16:creationId xmlns:a16="http://schemas.microsoft.com/office/drawing/2014/main" id="{8C36E04B-B6F8-FC6A-DB71-02892818C074}"/>
              </a:ext>
            </a:extLst>
          </p:cNvPr>
          <p:cNvSpPr/>
          <p:nvPr/>
        </p:nvSpPr>
        <p:spPr>
          <a:xfrm>
            <a:off x="-41511" y="5443"/>
            <a:ext cx="7366218" cy="10286998"/>
          </a:xfrm>
          <a:prstGeom prst="flowChartDelay">
            <a:avLst/>
          </a:prstGeom>
          <a:blipFill>
            <a:blip r:embed="rId3">
              <a:extLst>
                <a:ext uri="{28A0092B-C50C-407E-A947-70E740481C1C}">
                  <a14:useLocalDpi xmlns:a14="http://schemas.microsoft.com/office/drawing/2010/main" val="0"/>
                </a:ext>
              </a:extLst>
            </a:blip>
            <a:stretch>
              <a:fillRect l="-30296"/>
            </a:stretch>
          </a:blipFill>
          <a:ln>
            <a:noFill/>
          </a:ln>
          <a:scene3d>
            <a:camera prst="orthographicFront"/>
            <a:lightRig rig="threePt" dir="t"/>
          </a:scene3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11" name="Grupo 10">
            <a:extLst>
              <a:ext uri="{FF2B5EF4-FFF2-40B4-BE49-F238E27FC236}">
                <a16:creationId xmlns:a16="http://schemas.microsoft.com/office/drawing/2014/main" id="{B286B21A-A514-E4BE-742C-CF7D3C6C83B5}"/>
              </a:ext>
            </a:extLst>
          </p:cNvPr>
          <p:cNvGrpSpPr/>
          <p:nvPr/>
        </p:nvGrpSpPr>
        <p:grpSpPr>
          <a:xfrm>
            <a:off x="-41511" y="8191500"/>
            <a:ext cx="6912429" cy="2139962"/>
            <a:chOff x="2057400" y="8540762"/>
            <a:chExt cx="6912429" cy="1790700"/>
          </a:xfrm>
        </p:grpSpPr>
        <p:sp>
          <p:nvSpPr>
            <p:cNvPr id="7" name="Diagrama de flujo: retraso 6">
              <a:extLst>
                <a:ext uri="{FF2B5EF4-FFF2-40B4-BE49-F238E27FC236}">
                  <a16:creationId xmlns:a16="http://schemas.microsoft.com/office/drawing/2014/main" id="{78097C18-0CA8-D970-C336-26BC2C7277D1}"/>
                </a:ext>
              </a:extLst>
            </p:cNvPr>
            <p:cNvSpPr/>
            <p:nvPr/>
          </p:nvSpPr>
          <p:spPr>
            <a:xfrm>
              <a:off x="2057400" y="8540762"/>
              <a:ext cx="5715000" cy="1790700"/>
            </a:xfrm>
            <a:prstGeom prst="flowChartDelay">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CuadroTexto 23">
              <a:extLst>
                <a:ext uri="{FF2B5EF4-FFF2-40B4-BE49-F238E27FC236}">
                  <a16:creationId xmlns:a16="http://schemas.microsoft.com/office/drawing/2014/main" id="{FACC3046-D76B-8776-6CAB-24946C19699D}"/>
                </a:ext>
              </a:extLst>
            </p:cNvPr>
            <p:cNvSpPr txBox="1"/>
            <p:nvPr/>
          </p:nvSpPr>
          <p:spPr>
            <a:xfrm>
              <a:off x="2188029" y="8880245"/>
              <a:ext cx="6781800" cy="1111734"/>
            </a:xfrm>
            <a:prstGeom prst="rect">
              <a:avLst/>
            </a:prstGeom>
            <a:noFill/>
          </p:spPr>
          <p:txBody>
            <a:bodyPr wrap="square" rtlCol="0" anchor="ctr">
              <a:spAutoFit/>
            </a:bodyPr>
            <a:lstStyle/>
            <a:p>
              <a:pPr marL="0" marR="0" lvl="0" indent="0" algn="l" defTabSz="914400" rtl="0" eaLnBrk="1" fontAlgn="auto" latinLnBrk="0" hangingPunct="1">
                <a:lnSpc>
                  <a:spcPts val="3249"/>
                </a:lnSpc>
                <a:spcBef>
                  <a:spcPts val="0"/>
                </a:spcBef>
                <a:spcAft>
                  <a:spcPts val="0"/>
                </a:spcAft>
                <a:buClrTx/>
                <a:buSzTx/>
                <a:buFontTx/>
                <a:buNone/>
                <a:tabLst/>
                <a:defRPr/>
              </a:pPr>
              <a:r>
                <a:rPr kumimoji="0" lang="es-MX" sz="3200" b="1" i="0" u="none" strike="noStrike" kern="1200" cap="none" spc="0" normalizeH="0" baseline="0" noProof="0" dirty="0">
                  <a:ln>
                    <a:noFill/>
                  </a:ln>
                  <a:solidFill>
                    <a:srgbClr val="002060"/>
                  </a:solidFill>
                  <a:effectLst/>
                  <a:uLnTx/>
                  <a:uFillTx/>
                  <a:latin typeface="Garet"/>
                  <a:ea typeface="+mn-ea"/>
                  <a:cs typeface="+mn-cs"/>
                </a:rPr>
                <a:t>Mgs. Enrique Ferreyra </a:t>
              </a:r>
            </a:p>
            <a:p>
              <a:pPr marL="0" marR="0" lvl="0" indent="0" algn="l" defTabSz="914400" rtl="0" eaLnBrk="1" fontAlgn="auto" latinLnBrk="0" hangingPunct="1">
                <a:lnSpc>
                  <a:spcPts val="3249"/>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002060"/>
                  </a:solidFill>
                  <a:effectLst/>
                  <a:uLnTx/>
                  <a:uFillTx/>
                  <a:latin typeface="Garet"/>
                  <a:ea typeface="+mn-ea"/>
                  <a:cs typeface="+mn-cs"/>
                </a:rPr>
                <a:t>Director Comercial </a:t>
              </a:r>
            </a:p>
            <a:p>
              <a:pPr marL="0" marR="0" lvl="0" indent="0" algn="l" defTabSz="914400" rtl="0" eaLnBrk="1" fontAlgn="auto" latinLnBrk="0" hangingPunct="1">
                <a:lnSpc>
                  <a:spcPts val="3249"/>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002060"/>
                  </a:solidFill>
                  <a:effectLst/>
                  <a:uLnTx/>
                  <a:uFillTx/>
                  <a:latin typeface="Garet"/>
                  <a:ea typeface="+mn-ea"/>
                  <a:cs typeface="+mn-cs"/>
                </a:rPr>
                <a:t>y de Recursos Humanos</a:t>
              </a:r>
            </a:p>
          </p:txBody>
        </p:sp>
      </p:grpSp>
      <p:sp>
        <p:nvSpPr>
          <p:cNvPr id="2" name="CuadroTexto 1">
            <a:extLst>
              <a:ext uri="{FF2B5EF4-FFF2-40B4-BE49-F238E27FC236}">
                <a16:creationId xmlns:a16="http://schemas.microsoft.com/office/drawing/2014/main" id="{7B5CB607-4E84-68AD-3076-D34C4BD519F5}"/>
              </a:ext>
            </a:extLst>
          </p:cNvPr>
          <p:cNvSpPr txBox="1"/>
          <p:nvPr/>
        </p:nvSpPr>
        <p:spPr>
          <a:xfrm>
            <a:off x="7324707" y="643133"/>
            <a:ext cx="10874175" cy="9353971"/>
          </a:xfrm>
          <a:prstGeom prst="rect">
            <a:avLst/>
          </a:prstGeom>
          <a:noFill/>
        </p:spPr>
        <p:txBody>
          <a:bodyPr wrap="square" rtlCol="0">
            <a:spAutoFit/>
          </a:bodyPr>
          <a:lstStyle/>
          <a:p>
            <a:pPr defTabSz="914445">
              <a:defRPr/>
            </a:pPr>
            <a:r>
              <a:rPr lang="es-BO" sz="2801" kern="0" dirty="0">
                <a:solidFill>
                  <a:prstClr val="black"/>
                </a:solidFill>
                <a:latin typeface="Calibri"/>
              </a:rPr>
              <a:t>Psicólogo Organizacional con Maestría en Gestión de Recursos Humanos con enfoque en Competencia y orientado al Desarrollo del Negocio.</a:t>
            </a:r>
          </a:p>
          <a:p>
            <a:pPr defTabSz="914445">
              <a:defRPr/>
            </a:pPr>
            <a:endParaRPr lang="es-BO" sz="2599" kern="0" dirty="0">
              <a:solidFill>
                <a:prstClr val="black"/>
              </a:solidFill>
              <a:latin typeface="Calibri"/>
            </a:endParaRPr>
          </a:p>
          <a:p>
            <a:pPr marL="285765" indent="-285765" defTabSz="914445">
              <a:buFont typeface="Wingdings" panose="05000000000000000000" pitchFamily="2" charset="2"/>
              <a:buChar char="§"/>
              <a:defRPr/>
            </a:pPr>
            <a:r>
              <a:rPr lang="es-BO" sz="2599" kern="0" dirty="0">
                <a:solidFill>
                  <a:prstClr val="black"/>
                </a:solidFill>
                <a:latin typeface="Calibri"/>
              </a:rPr>
              <a:t>Estructurar el Área de Gestión Humana en Embol, siendo el primer Gerente Nacional de Recursos Humanos en Bolivia.</a:t>
            </a:r>
          </a:p>
          <a:p>
            <a:pPr marL="285765" indent="-285765" defTabSz="914445">
              <a:buFont typeface="Wingdings" panose="05000000000000000000" pitchFamily="2" charset="2"/>
              <a:buChar char="§"/>
              <a:defRPr/>
            </a:pPr>
            <a:r>
              <a:rPr lang="es-BO" sz="2599" kern="0" dirty="0">
                <a:solidFill>
                  <a:prstClr val="black"/>
                </a:solidFill>
                <a:latin typeface="Calibri"/>
              </a:rPr>
              <a:t>Acompañar a la formación de Móvil de Entel, aterrizando los lineamientos estratégicos de la corporación Telecom Italia.</a:t>
            </a:r>
          </a:p>
          <a:p>
            <a:pPr marL="285765" indent="-285765" defTabSz="914445">
              <a:buFont typeface="Wingdings" panose="05000000000000000000" pitchFamily="2" charset="2"/>
              <a:buChar char="§"/>
              <a:defRPr/>
            </a:pPr>
            <a:r>
              <a:rPr lang="es-BO" sz="2599" kern="0" dirty="0">
                <a:solidFill>
                  <a:prstClr val="black"/>
                </a:solidFill>
                <a:latin typeface="Calibri"/>
              </a:rPr>
              <a:t>Acompañar el proceso de adaptación con la Fusión de Total-Fina-Elf en Bolivia. Desde la posición de Asesor del Presidente de Total en Bolivia.</a:t>
            </a:r>
          </a:p>
          <a:p>
            <a:pPr marL="285765" indent="-285765" defTabSz="914445">
              <a:buFont typeface="Wingdings" panose="05000000000000000000" pitchFamily="2" charset="2"/>
              <a:buChar char="§"/>
              <a:defRPr/>
            </a:pPr>
            <a:r>
              <a:rPr lang="es-BO" sz="2599" kern="0" dirty="0">
                <a:solidFill>
                  <a:prstClr val="black"/>
                </a:solidFill>
                <a:latin typeface="Calibri"/>
              </a:rPr>
              <a:t>Dar soporte en el Plan Estratégico de Recursos Humanos en YPFB Corporación, en el proyecto de fusión corporativa del área.</a:t>
            </a:r>
          </a:p>
          <a:p>
            <a:pPr marL="285765" indent="-285765" defTabSz="914445">
              <a:buFont typeface="Wingdings" panose="05000000000000000000" pitchFamily="2" charset="2"/>
              <a:buChar char="§"/>
              <a:defRPr/>
            </a:pPr>
            <a:r>
              <a:rPr lang="es-BO" sz="2599" kern="0" dirty="0">
                <a:solidFill>
                  <a:prstClr val="black"/>
                </a:solidFill>
                <a:latin typeface="Calibri"/>
              </a:rPr>
              <a:t>Acompañar el Programa de Desarrollo de Liderazgo de mandos medios en Sofia Ltda con el programa de Gestion Integral.</a:t>
            </a:r>
          </a:p>
          <a:p>
            <a:pPr marL="285765" indent="-285765" defTabSz="914445">
              <a:buFont typeface="Wingdings" panose="05000000000000000000" pitchFamily="2" charset="2"/>
              <a:buChar char="§"/>
              <a:defRPr/>
            </a:pPr>
            <a:r>
              <a:rPr lang="es-BO" sz="2599" kern="0" dirty="0">
                <a:solidFill>
                  <a:prstClr val="black"/>
                </a:solidFill>
                <a:latin typeface="Calibri"/>
              </a:rPr>
              <a:t>Dar soporte a la corporación Bedoya, en el proceso de evaluación del potencial siguiendo los lineamientos de sucesión familiar.</a:t>
            </a:r>
          </a:p>
          <a:p>
            <a:pPr marL="285765" indent="-285765" defTabSz="914445">
              <a:buFont typeface="Wingdings" panose="05000000000000000000" pitchFamily="2" charset="2"/>
              <a:buChar char="§"/>
              <a:defRPr/>
            </a:pPr>
            <a:r>
              <a:rPr lang="es-BO" sz="2599" kern="0" dirty="0">
                <a:solidFill>
                  <a:prstClr val="black"/>
                </a:solidFill>
                <a:latin typeface="Calibri"/>
              </a:rPr>
              <a:t>Acompañar a la empresa Viva (en el desarrollo de canales de venta enfocados mejorar el rendimiento comercial.</a:t>
            </a:r>
          </a:p>
          <a:p>
            <a:pPr marL="285765" indent="-285765" defTabSz="914445">
              <a:buFont typeface="Wingdings" panose="05000000000000000000" pitchFamily="2" charset="2"/>
              <a:buChar char="§"/>
              <a:defRPr/>
            </a:pPr>
            <a:r>
              <a:rPr lang="es-BO" sz="2599" kern="0" dirty="0">
                <a:solidFill>
                  <a:prstClr val="black"/>
                </a:solidFill>
                <a:latin typeface="Calibri"/>
              </a:rPr>
              <a:t>Soporte a la Empresa Indatta en talleres transversales de concientización, en desarrollo personal en Customer and Experience.</a:t>
            </a:r>
          </a:p>
          <a:p>
            <a:pPr marL="285765" indent="-285765" defTabSz="914445">
              <a:buFont typeface="Wingdings" panose="05000000000000000000" pitchFamily="2" charset="2"/>
              <a:buChar char="§"/>
              <a:defRPr/>
            </a:pPr>
            <a:r>
              <a:rPr lang="es-BO" sz="2599" kern="0" dirty="0">
                <a:solidFill>
                  <a:prstClr val="black"/>
                </a:solidFill>
                <a:latin typeface="Calibri"/>
              </a:rPr>
              <a:t>Soporte en el proceso de evaluación del potencial de High Potencial para la empresa </a:t>
            </a:r>
            <a:r>
              <a:rPr lang="es-BO" sz="2599" kern="0" dirty="0" err="1">
                <a:solidFill>
                  <a:prstClr val="black"/>
                </a:solidFill>
                <a:latin typeface="Calibri"/>
              </a:rPr>
              <a:t>Astrix</a:t>
            </a:r>
            <a:r>
              <a:rPr lang="es-BO" sz="2599" kern="0" dirty="0">
                <a:solidFill>
                  <a:prstClr val="black"/>
                </a:solidFill>
                <a:latin typeface="Calibri"/>
              </a:rPr>
              <a:t>. Actualmente absorbida por la empresa Kimberly.  </a:t>
            </a:r>
          </a:p>
          <a:p>
            <a:pPr marL="285765" indent="-285765" defTabSz="914445">
              <a:buFont typeface="Wingdings" panose="05000000000000000000" pitchFamily="2" charset="2"/>
              <a:buChar char="§"/>
              <a:defRPr/>
            </a:pPr>
            <a:r>
              <a:rPr lang="es-BO" sz="2599" kern="0" dirty="0">
                <a:solidFill>
                  <a:prstClr val="black"/>
                </a:solidFill>
                <a:latin typeface="Calibri"/>
              </a:rPr>
              <a:t>Apoyar en el desarrollo de la Cultura Organizacional a nivel nacional. De UNIFRANZ. Etapa Diagnostica, cultura dominante y estilos de liderazgo</a:t>
            </a:r>
          </a:p>
        </p:txBody>
      </p:sp>
    </p:spTree>
    <p:extLst>
      <p:ext uri="{BB962C8B-B14F-4D97-AF65-F5344CB8AC3E}">
        <p14:creationId xmlns:p14="http://schemas.microsoft.com/office/powerpoint/2010/main" val="462436826"/>
      </p:ext>
    </p:extLst>
  </p:cSld>
  <p:clrMapOvr>
    <a:masterClrMapping/>
  </p:clrMapOvr>
  <mc:AlternateContent xmlns:mc="http://schemas.openxmlformats.org/markup-compatibility/2006" xmlns:p14="http://schemas.microsoft.com/office/powerpoint/2010/main">
    <mc:Choice Requires="p14">
      <p:transition spd="slow" p14:dur="2000" advTm="7678"/>
    </mc:Choice>
    <mc:Fallback xmlns="">
      <p:transition spd="slow" advTm="7678"/>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B5EFE3"/>
        </a:solidFill>
        <a:effectLst/>
      </p:bgPr>
    </p:bg>
    <p:spTree>
      <p:nvGrpSpPr>
        <p:cNvPr id="1" name=""/>
        <p:cNvGrpSpPr/>
        <p:nvPr/>
      </p:nvGrpSpPr>
      <p:grpSpPr>
        <a:xfrm>
          <a:off x="0" y="0"/>
          <a:ext cx="0" cy="0"/>
          <a:chOff x="0" y="0"/>
          <a:chExt cx="0" cy="0"/>
        </a:xfrm>
      </p:grpSpPr>
      <p:sp>
        <p:nvSpPr>
          <p:cNvPr id="4" name="TextBox 4"/>
          <p:cNvSpPr txBox="1"/>
          <p:nvPr/>
        </p:nvSpPr>
        <p:spPr>
          <a:xfrm>
            <a:off x="-617865" y="7004055"/>
            <a:ext cx="19422979" cy="4119451"/>
          </a:xfrm>
          <a:prstGeom prst="rect">
            <a:avLst/>
          </a:prstGeom>
        </p:spPr>
        <p:txBody>
          <a:bodyPr lIns="50800" tIns="50800" rIns="50800" bIns="50800" rtlCol="0" anchor="ctr"/>
          <a:lstStyle/>
          <a:p>
            <a:pPr marL="0" lvl="0" indent="0" algn="ctr">
              <a:lnSpc>
                <a:spcPts val="2859"/>
              </a:lnSpc>
              <a:spcBef>
                <a:spcPct val="0"/>
              </a:spcBef>
            </a:pPr>
            <a:endParaRPr/>
          </a:p>
        </p:txBody>
      </p:sp>
      <p:grpSp>
        <p:nvGrpSpPr>
          <p:cNvPr id="6" name="Group 6"/>
          <p:cNvGrpSpPr/>
          <p:nvPr/>
        </p:nvGrpSpPr>
        <p:grpSpPr>
          <a:xfrm>
            <a:off x="13335000" y="2999690"/>
            <a:ext cx="4010620" cy="1551812"/>
            <a:chOff x="0" y="0"/>
            <a:chExt cx="5347493" cy="2069082"/>
          </a:xfrm>
        </p:grpSpPr>
        <p:grpSp>
          <p:nvGrpSpPr>
            <p:cNvPr id="7" name="Group 7"/>
            <p:cNvGrpSpPr/>
            <p:nvPr/>
          </p:nvGrpSpPr>
          <p:grpSpPr>
            <a:xfrm>
              <a:off x="0" y="0"/>
              <a:ext cx="5347493" cy="667229"/>
              <a:chOff x="0" y="0"/>
              <a:chExt cx="5155550" cy="643279"/>
            </a:xfrm>
          </p:grpSpPr>
          <p:sp>
            <p:nvSpPr>
              <p:cNvPr id="8" name="Freeform 8"/>
              <p:cNvSpPr/>
              <p:nvPr/>
            </p:nvSpPr>
            <p:spPr>
              <a:xfrm>
                <a:off x="0" y="0"/>
                <a:ext cx="5155571" cy="643255"/>
              </a:xfrm>
              <a:custGeom>
                <a:avLst/>
                <a:gdLst/>
                <a:ahLst/>
                <a:cxnLst/>
                <a:rect l="l" t="t" r="r" b="b"/>
                <a:pathLst>
                  <a:path w="5155571" h="643255">
                    <a:moveTo>
                      <a:pt x="3786200" y="0"/>
                    </a:moveTo>
                    <a:cubicBezTo>
                      <a:pt x="0" y="0"/>
                      <a:pt x="0" y="0"/>
                      <a:pt x="0" y="0"/>
                    </a:cubicBezTo>
                    <a:cubicBezTo>
                      <a:pt x="0" y="643255"/>
                      <a:pt x="0" y="643255"/>
                      <a:pt x="0" y="643255"/>
                    </a:cubicBezTo>
                    <a:cubicBezTo>
                      <a:pt x="5155571" y="643255"/>
                      <a:pt x="5155571" y="643255"/>
                      <a:pt x="5155571" y="643255"/>
                    </a:cubicBezTo>
                    <a:cubicBezTo>
                      <a:pt x="5155571" y="546735"/>
                      <a:pt x="5155571" y="546735"/>
                      <a:pt x="5155571" y="546735"/>
                    </a:cubicBezTo>
                    <a:cubicBezTo>
                      <a:pt x="5155571" y="257302"/>
                      <a:pt x="4510953" y="0"/>
                      <a:pt x="3786200" y="0"/>
                    </a:cubicBezTo>
                  </a:path>
                </a:pathLst>
              </a:custGeom>
              <a:solidFill>
                <a:srgbClr val="4BACC6"/>
              </a:solidFill>
            </p:spPr>
          </p:sp>
        </p:grpSp>
        <p:grpSp>
          <p:nvGrpSpPr>
            <p:cNvPr id="9" name="Group 9"/>
            <p:cNvGrpSpPr/>
            <p:nvPr/>
          </p:nvGrpSpPr>
          <p:grpSpPr>
            <a:xfrm>
              <a:off x="0" y="667229"/>
              <a:ext cx="5347493" cy="1401854"/>
              <a:chOff x="0" y="0"/>
              <a:chExt cx="5155550" cy="1351536"/>
            </a:xfrm>
          </p:grpSpPr>
          <p:sp>
            <p:nvSpPr>
              <p:cNvPr id="10" name="Freeform 10"/>
              <p:cNvSpPr/>
              <p:nvPr/>
            </p:nvSpPr>
            <p:spPr>
              <a:xfrm>
                <a:off x="0" y="0"/>
                <a:ext cx="5155571" cy="1351534"/>
              </a:xfrm>
              <a:custGeom>
                <a:avLst/>
                <a:gdLst/>
                <a:ahLst/>
                <a:cxnLst/>
                <a:rect l="l" t="t" r="r" b="b"/>
                <a:pathLst>
                  <a:path w="5155571" h="1351534">
                    <a:moveTo>
                      <a:pt x="0" y="643636"/>
                    </a:moveTo>
                    <a:cubicBezTo>
                      <a:pt x="966656" y="643636"/>
                      <a:pt x="966656" y="643636"/>
                      <a:pt x="966656" y="643636"/>
                    </a:cubicBezTo>
                    <a:cubicBezTo>
                      <a:pt x="2013733" y="1351534"/>
                      <a:pt x="2013733" y="1351534"/>
                      <a:pt x="2013733" y="1351534"/>
                    </a:cubicBezTo>
                    <a:cubicBezTo>
                      <a:pt x="3061129" y="643636"/>
                      <a:pt x="3061129" y="643636"/>
                      <a:pt x="3061129" y="643636"/>
                    </a:cubicBezTo>
                    <a:cubicBezTo>
                      <a:pt x="3786200" y="643636"/>
                      <a:pt x="3786200" y="643636"/>
                      <a:pt x="3786200" y="643636"/>
                    </a:cubicBezTo>
                    <a:cubicBezTo>
                      <a:pt x="4511271" y="643636"/>
                      <a:pt x="5155571" y="386207"/>
                      <a:pt x="5155571" y="96647"/>
                    </a:cubicBezTo>
                    <a:cubicBezTo>
                      <a:pt x="5155571" y="127"/>
                      <a:pt x="5155571" y="127"/>
                      <a:pt x="5155571" y="127"/>
                    </a:cubicBezTo>
                    <a:cubicBezTo>
                      <a:pt x="0" y="0"/>
                      <a:pt x="0" y="0"/>
                      <a:pt x="0" y="0"/>
                    </a:cubicBezTo>
                    <a:lnTo>
                      <a:pt x="0" y="643636"/>
                    </a:lnTo>
                    <a:close/>
                  </a:path>
                </a:pathLst>
              </a:custGeom>
              <a:solidFill>
                <a:srgbClr val="9BD9E4"/>
              </a:solidFill>
            </p:spPr>
          </p:sp>
        </p:grpSp>
      </p:grpSp>
      <p:grpSp>
        <p:nvGrpSpPr>
          <p:cNvPr id="11" name="Group 11"/>
          <p:cNvGrpSpPr/>
          <p:nvPr/>
        </p:nvGrpSpPr>
        <p:grpSpPr>
          <a:xfrm>
            <a:off x="8646914" y="3036775"/>
            <a:ext cx="4545211" cy="1551812"/>
            <a:chOff x="0" y="0"/>
            <a:chExt cx="6060282" cy="2069082"/>
          </a:xfrm>
        </p:grpSpPr>
        <p:grpSp>
          <p:nvGrpSpPr>
            <p:cNvPr id="12" name="Group 12"/>
            <p:cNvGrpSpPr/>
            <p:nvPr/>
          </p:nvGrpSpPr>
          <p:grpSpPr>
            <a:xfrm>
              <a:off x="0" y="0"/>
              <a:ext cx="6060282" cy="667229"/>
              <a:chOff x="0" y="0"/>
              <a:chExt cx="5842754" cy="643279"/>
            </a:xfrm>
          </p:grpSpPr>
          <p:sp>
            <p:nvSpPr>
              <p:cNvPr id="13" name="Freeform 13"/>
              <p:cNvSpPr/>
              <p:nvPr/>
            </p:nvSpPr>
            <p:spPr>
              <a:xfrm>
                <a:off x="0" y="0"/>
                <a:ext cx="5842735" cy="643255"/>
              </a:xfrm>
              <a:custGeom>
                <a:avLst/>
                <a:gdLst/>
                <a:ahLst/>
                <a:cxnLst/>
                <a:rect l="l" t="t" r="r" b="b"/>
                <a:pathLst>
                  <a:path w="5842735" h="643255">
                    <a:moveTo>
                      <a:pt x="0" y="0"/>
                    </a:moveTo>
                    <a:lnTo>
                      <a:pt x="5842735" y="0"/>
                    </a:lnTo>
                    <a:lnTo>
                      <a:pt x="5842735" y="643255"/>
                    </a:lnTo>
                    <a:lnTo>
                      <a:pt x="0" y="643255"/>
                    </a:lnTo>
                    <a:close/>
                  </a:path>
                </a:pathLst>
              </a:custGeom>
              <a:solidFill>
                <a:srgbClr val="4BACC6"/>
              </a:solidFill>
            </p:spPr>
          </p:sp>
        </p:grpSp>
        <p:grpSp>
          <p:nvGrpSpPr>
            <p:cNvPr id="14" name="Group 14"/>
            <p:cNvGrpSpPr/>
            <p:nvPr/>
          </p:nvGrpSpPr>
          <p:grpSpPr>
            <a:xfrm>
              <a:off x="0" y="667229"/>
              <a:ext cx="6060282" cy="1401854"/>
              <a:chOff x="0" y="0"/>
              <a:chExt cx="5842754" cy="1351536"/>
            </a:xfrm>
          </p:grpSpPr>
          <p:sp>
            <p:nvSpPr>
              <p:cNvPr id="15" name="Freeform 15"/>
              <p:cNvSpPr/>
              <p:nvPr/>
            </p:nvSpPr>
            <p:spPr>
              <a:xfrm>
                <a:off x="0" y="0"/>
                <a:ext cx="5842735" cy="1351534"/>
              </a:xfrm>
              <a:custGeom>
                <a:avLst/>
                <a:gdLst/>
                <a:ahLst/>
                <a:cxnLst/>
                <a:rect l="l" t="t" r="r" b="b"/>
                <a:pathLst>
                  <a:path w="5842735" h="1351534">
                    <a:moveTo>
                      <a:pt x="0" y="0"/>
                    </a:moveTo>
                    <a:lnTo>
                      <a:pt x="0" y="644271"/>
                    </a:lnTo>
                    <a:lnTo>
                      <a:pt x="1833015" y="644271"/>
                    </a:lnTo>
                    <a:lnTo>
                      <a:pt x="2921368" y="1351534"/>
                    </a:lnTo>
                    <a:lnTo>
                      <a:pt x="4004124" y="644271"/>
                    </a:lnTo>
                    <a:lnTo>
                      <a:pt x="5842735" y="644271"/>
                    </a:lnTo>
                    <a:lnTo>
                      <a:pt x="5842735" y="0"/>
                    </a:lnTo>
                    <a:lnTo>
                      <a:pt x="0" y="0"/>
                    </a:lnTo>
                    <a:close/>
                  </a:path>
                </a:pathLst>
              </a:custGeom>
              <a:solidFill>
                <a:srgbClr val="9BD9E4"/>
              </a:solidFill>
            </p:spPr>
          </p:sp>
        </p:grpSp>
      </p:grpSp>
      <p:grpSp>
        <p:nvGrpSpPr>
          <p:cNvPr id="16" name="Group 16"/>
          <p:cNvGrpSpPr/>
          <p:nvPr/>
        </p:nvGrpSpPr>
        <p:grpSpPr>
          <a:xfrm>
            <a:off x="5195442" y="3036775"/>
            <a:ext cx="3308597" cy="1551812"/>
            <a:chOff x="0" y="0"/>
            <a:chExt cx="4411463" cy="2069082"/>
          </a:xfrm>
        </p:grpSpPr>
        <p:grpSp>
          <p:nvGrpSpPr>
            <p:cNvPr id="17" name="Group 17"/>
            <p:cNvGrpSpPr/>
            <p:nvPr/>
          </p:nvGrpSpPr>
          <p:grpSpPr>
            <a:xfrm>
              <a:off x="0" y="0"/>
              <a:ext cx="4411463" cy="667229"/>
              <a:chOff x="0" y="0"/>
              <a:chExt cx="4253118" cy="643279"/>
            </a:xfrm>
          </p:grpSpPr>
          <p:sp>
            <p:nvSpPr>
              <p:cNvPr id="18" name="Freeform 18"/>
              <p:cNvSpPr/>
              <p:nvPr/>
            </p:nvSpPr>
            <p:spPr>
              <a:xfrm>
                <a:off x="0" y="0"/>
                <a:ext cx="4253065" cy="643255"/>
              </a:xfrm>
              <a:custGeom>
                <a:avLst/>
                <a:gdLst/>
                <a:ahLst/>
                <a:cxnLst/>
                <a:rect l="l" t="t" r="r" b="b"/>
                <a:pathLst>
                  <a:path w="4253065" h="643255">
                    <a:moveTo>
                      <a:pt x="0" y="0"/>
                    </a:moveTo>
                    <a:lnTo>
                      <a:pt x="4253065" y="0"/>
                    </a:lnTo>
                    <a:lnTo>
                      <a:pt x="4253065" y="643255"/>
                    </a:lnTo>
                    <a:lnTo>
                      <a:pt x="0" y="643255"/>
                    </a:lnTo>
                    <a:close/>
                  </a:path>
                </a:pathLst>
              </a:custGeom>
              <a:solidFill>
                <a:srgbClr val="4BACC6"/>
              </a:solidFill>
            </p:spPr>
          </p:sp>
        </p:grpSp>
        <p:grpSp>
          <p:nvGrpSpPr>
            <p:cNvPr id="19" name="Group 19"/>
            <p:cNvGrpSpPr/>
            <p:nvPr/>
          </p:nvGrpSpPr>
          <p:grpSpPr>
            <a:xfrm>
              <a:off x="0" y="667229"/>
              <a:ext cx="4411463" cy="1401854"/>
              <a:chOff x="0" y="0"/>
              <a:chExt cx="4253118" cy="1351536"/>
            </a:xfrm>
          </p:grpSpPr>
          <p:sp>
            <p:nvSpPr>
              <p:cNvPr id="20" name="Freeform 20"/>
              <p:cNvSpPr/>
              <p:nvPr/>
            </p:nvSpPr>
            <p:spPr>
              <a:xfrm>
                <a:off x="0" y="0"/>
                <a:ext cx="4253065" cy="1351534"/>
              </a:xfrm>
              <a:custGeom>
                <a:avLst/>
                <a:gdLst/>
                <a:ahLst/>
                <a:cxnLst/>
                <a:rect l="l" t="t" r="r" b="b"/>
                <a:pathLst>
                  <a:path w="4253065" h="1351534">
                    <a:moveTo>
                      <a:pt x="0" y="0"/>
                    </a:moveTo>
                    <a:lnTo>
                      <a:pt x="0" y="644271"/>
                    </a:lnTo>
                    <a:lnTo>
                      <a:pt x="1432643" y="644271"/>
                    </a:lnTo>
                    <a:lnTo>
                      <a:pt x="2100563" y="1351534"/>
                    </a:lnTo>
                    <a:lnTo>
                      <a:pt x="2765048" y="644271"/>
                    </a:lnTo>
                    <a:lnTo>
                      <a:pt x="4253065" y="644271"/>
                    </a:lnTo>
                    <a:lnTo>
                      <a:pt x="4253065" y="0"/>
                    </a:lnTo>
                    <a:lnTo>
                      <a:pt x="0" y="0"/>
                    </a:lnTo>
                    <a:close/>
                  </a:path>
                </a:pathLst>
              </a:custGeom>
              <a:solidFill>
                <a:srgbClr val="9BD9E4"/>
              </a:solidFill>
            </p:spPr>
          </p:sp>
        </p:grpSp>
      </p:grpSp>
      <p:grpSp>
        <p:nvGrpSpPr>
          <p:cNvPr id="21" name="Group 21"/>
          <p:cNvGrpSpPr/>
          <p:nvPr/>
        </p:nvGrpSpPr>
        <p:grpSpPr>
          <a:xfrm>
            <a:off x="1347785" y="3036775"/>
            <a:ext cx="3706118" cy="1551812"/>
            <a:chOff x="0" y="0"/>
            <a:chExt cx="4941491" cy="2069082"/>
          </a:xfrm>
        </p:grpSpPr>
        <p:grpSp>
          <p:nvGrpSpPr>
            <p:cNvPr id="22" name="Group 22"/>
            <p:cNvGrpSpPr/>
            <p:nvPr/>
          </p:nvGrpSpPr>
          <p:grpSpPr>
            <a:xfrm>
              <a:off x="0" y="0"/>
              <a:ext cx="4941491" cy="667229"/>
              <a:chOff x="0" y="0"/>
              <a:chExt cx="4764120" cy="643279"/>
            </a:xfrm>
          </p:grpSpPr>
          <p:sp>
            <p:nvSpPr>
              <p:cNvPr id="23" name="Freeform 23"/>
              <p:cNvSpPr/>
              <p:nvPr/>
            </p:nvSpPr>
            <p:spPr>
              <a:xfrm>
                <a:off x="0" y="0"/>
                <a:ext cx="4764064" cy="643255"/>
              </a:xfrm>
              <a:custGeom>
                <a:avLst/>
                <a:gdLst/>
                <a:ahLst/>
                <a:cxnLst/>
                <a:rect l="l" t="t" r="r" b="b"/>
                <a:pathLst>
                  <a:path w="4764064" h="643255">
                    <a:moveTo>
                      <a:pt x="4764064" y="0"/>
                    </a:moveTo>
                    <a:cubicBezTo>
                      <a:pt x="590830" y="0"/>
                      <a:pt x="590830" y="0"/>
                      <a:pt x="590830" y="0"/>
                    </a:cubicBezTo>
                    <a:cubicBezTo>
                      <a:pt x="258497" y="0"/>
                      <a:pt x="0" y="257302"/>
                      <a:pt x="0" y="546735"/>
                    </a:cubicBezTo>
                    <a:cubicBezTo>
                      <a:pt x="0" y="643255"/>
                      <a:pt x="0" y="643255"/>
                      <a:pt x="0" y="643255"/>
                    </a:cubicBezTo>
                    <a:cubicBezTo>
                      <a:pt x="4764064" y="643255"/>
                      <a:pt x="4764064" y="643255"/>
                      <a:pt x="4764064" y="643255"/>
                    </a:cubicBezTo>
                    <a:cubicBezTo>
                      <a:pt x="4764064" y="0"/>
                      <a:pt x="4764064" y="0"/>
                      <a:pt x="4764064" y="0"/>
                    </a:cubicBezTo>
                  </a:path>
                </a:pathLst>
              </a:custGeom>
              <a:solidFill>
                <a:srgbClr val="4BACC6"/>
              </a:solidFill>
            </p:spPr>
          </p:sp>
        </p:grpSp>
        <p:grpSp>
          <p:nvGrpSpPr>
            <p:cNvPr id="24" name="Group 24"/>
            <p:cNvGrpSpPr/>
            <p:nvPr/>
          </p:nvGrpSpPr>
          <p:grpSpPr>
            <a:xfrm>
              <a:off x="0" y="667229"/>
              <a:ext cx="4941491" cy="1401854"/>
              <a:chOff x="0" y="0"/>
              <a:chExt cx="4764120" cy="1351536"/>
            </a:xfrm>
          </p:grpSpPr>
          <p:sp>
            <p:nvSpPr>
              <p:cNvPr id="25" name="Freeform 25"/>
              <p:cNvSpPr/>
              <p:nvPr/>
            </p:nvSpPr>
            <p:spPr>
              <a:xfrm>
                <a:off x="0" y="-127"/>
                <a:ext cx="4764198" cy="1351534"/>
              </a:xfrm>
              <a:custGeom>
                <a:avLst/>
                <a:gdLst/>
                <a:ahLst/>
                <a:cxnLst/>
                <a:rect l="l" t="t" r="r" b="b"/>
                <a:pathLst>
                  <a:path w="4764198" h="1351534">
                    <a:moveTo>
                      <a:pt x="0" y="127"/>
                    </a:moveTo>
                    <a:cubicBezTo>
                      <a:pt x="0" y="96647"/>
                      <a:pt x="0" y="96647"/>
                      <a:pt x="0" y="96647"/>
                    </a:cubicBezTo>
                    <a:cubicBezTo>
                      <a:pt x="0" y="386207"/>
                      <a:pt x="258497" y="643636"/>
                      <a:pt x="590830" y="643636"/>
                    </a:cubicBezTo>
                    <a:cubicBezTo>
                      <a:pt x="1957296" y="643636"/>
                      <a:pt x="1957296" y="643636"/>
                      <a:pt x="1957296" y="643636"/>
                    </a:cubicBezTo>
                    <a:cubicBezTo>
                      <a:pt x="2437445" y="1351534"/>
                      <a:pt x="2437445" y="1351534"/>
                      <a:pt x="2437445" y="1351534"/>
                    </a:cubicBezTo>
                    <a:cubicBezTo>
                      <a:pt x="2917594" y="643636"/>
                      <a:pt x="2917594" y="643636"/>
                      <a:pt x="2917594" y="643636"/>
                    </a:cubicBezTo>
                    <a:cubicBezTo>
                      <a:pt x="4764198" y="643636"/>
                      <a:pt x="4764198" y="643636"/>
                      <a:pt x="4764198" y="643636"/>
                    </a:cubicBezTo>
                    <a:cubicBezTo>
                      <a:pt x="4764198" y="0"/>
                      <a:pt x="4764198" y="0"/>
                      <a:pt x="4764198" y="0"/>
                    </a:cubicBezTo>
                    <a:lnTo>
                      <a:pt x="0" y="0"/>
                    </a:lnTo>
                    <a:close/>
                  </a:path>
                </a:pathLst>
              </a:custGeom>
              <a:solidFill>
                <a:srgbClr val="9BD9E4"/>
              </a:solidFill>
            </p:spPr>
          </p:sp>
        </p:grpSp>
      </p:grpSp>
      <p:sp>
        <p:nvSpPr>
          <p:cNvPr id="26" name="TextBox 26"/>
          <p:cNvSpPr txBox="1"/>
          <p:nvPr/>
        </p:nvSpPr>
        <p:spPr>
          <a:xfrm>
            <a:off x="2511429" y="3093776"/>
            <a:ext cx="2146835" cy="1587821"/>
          </a:xfrm>
          <a:prstGeom prst="rect">
            <a:avLst/>
          </a:prstGeom>
        </p:spPr>
        <p:txBody>
          <a:bodyPr lIns="0" tIns="0" rIns="0" bIns="0" rtlCol="0" anchor="t">
            <a:spAutoFit/>
          </a:bodyPr>
          <a:lstStyle/>
          <a:p>
            <a:pPr algn="ctr">
              <a:lnSpc>
                <a:spcPts val="6519"/>
              </a:lnSpc>
            </a:pPr>
            <a:r>
              <a:rPr lang="en-US" sz="4724" spc="462" dirty="0">
                <a:solidFill>
                  <a:srgbClr val="231F20"/>
                </a:solidFill>
                <a:latin typeface="TT Drugs"/>
                <a:ea typeface="TT Drugs"/>
                <a:cs typeface="TT Drugs"/>
                <a:sym typeface="TT Drugs"/>
              </a:rPr>
              <a:t>25%</a:t>
            </a:r>
          </a:p>
          <a:p>
            <a:pPr marL="0" lvl="0" indent="0" algn="ctr">
              <a:lnSpc>
                <a:spcPts val="6519"/>
              </a:lnSpc>
              <a:spcBef>
                <a:spcPct val="0"/>
              </a:spcBef>
            </a:pPr>
            <a:endParaRPr lang="en-US" sz="4724" spc="462" dirty="0">
              <a:solidFill>
                <a:srgbClr val="231F20"/>
              </a:solidFill>
              <a:latin typeface="TT Drugs"/>
              <a:ea typeface="TT Drugs"/>
              <a:cs typeface="TT Drugs"/>
              <a:sym typeface="TT Drugs"/>
            </a:endParaRPr>
          </a:p>
        </p:txBody>
      </p:sp>
      <p:sp>
        <p:nvSpPr>
          <p:cNvPr id="27" name="TextBox 27"/>
          <p:cNvSpPr txBox="1"/>
          <p:nvPr/>
        </p:nvSpPr>
        <p:spPr>
          <a:xfrm>
            <a:off x="5890895" y="3093776"/>
            <a:ext cx="1913404" cy="787537"/>
          </a:xfrm>
          <a:prstGeom prst="rect">
            <a:avLst/>
          </a:prstGeom>
        </p:spPr>
        <p:txBody>
          <a:bodyPr lIns="0" tIns="0" rIns="0" bIns="0" rtlCol="0" anchor="t">
            <a:spAutoFit/>
          </a:bodyPr>
          <a:lstStyle/>
          <a:p>
            <a:pPr marL="0" lvl="0" indent="0" algn="ctr">
              <a:lnSpc>
                <a:spcPts val="6519"/>
              </a:lnSpc>
              <a:spcBef>
                <a:spcPct val="0"/>
              </a:spcBef>
            </a:pPr>
            <a:r>
              <a:rPr lang="en-US" sz="4724" spc="462">
                <a:solidFill>
                  <a:srgbClr val="231F20"/>
                </a:solidFill>
                <a:latin typeface="TT Drugs"/>
                <a:ea typeface="TT Drugs"/>
                <a:cs typeface="TT Drugs"/>
                <a:sym typeface="TT Drugs"/>
              </a:rPr>
              <a:t>30%</a:t>
            </a:r>
          </a:p>
        </p:txBody>
      </p:sp>
      <p:sp>
        <p:nvSpPr>
          <p:cNvPr id="28" name="TextBox 28"/>
          <p:cNvSpPr txBox="1"/>
          <p:nvPr/>
        </p:nvSpPr>
        <p:spPr>
          <a:xfrm>
            <a:off x="9405053" y="3093776"/>
            <a:ext cx="3116882" cy="787537"/>
          </a:xfrm>
          <a:prstGeom prst="rect">
            <a:avLst/>
          </a:prstGeom>
        </p:spPr>
        <p:txBody>
          <a:bodyPr lIns="0" tIns="0" rIns="0" bIns="0" rtlCol="0" anchor="t">
            <a:spAutoFit/>
          </a:bodyPr>
          <a:lstStyle/>
          <a:p>
            <a:pPr marL="0" lvl="0" indent="0" algn="ctr">
              <a:lnSpc>
                <a:spcPts val="6519"/>
              </a:lnSpc>
              <a:spcBef>
                <a:spcPct val="0"/>
              </a:spcBef>
            </a:pPr>
            <a:r>
              <a:rPr lang="en-US" sz="4724" spc="462">
                <a:solidFill>
                  <a:srgbClr val="231F20"/>
                </a:solidFill>
                <a:latin typeface="TT Drugs"/>
                <a:ea typeface="TT Drugs"/>
                <a:cs typeface="TT Drugs"/>
                <a:sym typeface="TT Drugs"/>
              </a:rPr>
              <a:t>25%</a:t>
            </a:r>
          </a:p>
        </p:txBody>
      </p:sp>
      <p:sp>
        <p:nvSpPr>
          <p:cNvPr id="29" name="TextBox 29"/>
          <p:cNvSpPr txBox="1"/>
          <p:nvPr/>
        </p:nvSpPr>
        <p:spPr>
          <a:xfrm>
            <a:off x="13380391" y="3056691"/>
            <a:ext cx="3009601" cy="787537"/>
          </a:xfrm>
          <a:prstGeom prst="rect">
            <a:avLst/>
          </a:prstGeom>
        </p:spPr>
        <p:txBody>
          <a:bodyPr lIns="0" tIns="0" rIns="0" bIns="0" rtlCol="0" anchor="t">
            <a:spAutoFit/>
          </a:bodyPr>
          <a:lstStyle/>
          <a:p>
            <a:pPr marL="0" lvl="0" indent="0" algn="ctr">
              <a:lnSpc>
                <a:spcPts val="6519"/>
              </a:lnSpc>
              <a:spcBef>
                <a:spcPct val="0"/>
              </a:spcBef>
            </a:pPr>
            <a:r>
              <a:rPr lang="en-US" sz="4724" spc="462" dirty="0">
                <a:solidFill>
                  <a:srgbClr val="231F20"/>
                </a:solidFill>
                <a:latin typeface="TT Drugs"/>
                <a:ea typeface="TT Drugs"/>
                <a:cs typeface="TT Drugs"/>
                <a:sym typeface="TT Drugs"/>
              </a:rPr>
              <a:t>20%</a:t>
            </a:r>
          </a:p>
        </p:txBody>
      </p:sp>
      <p:sp>
        <p:nvSpPr>
          <p:cNvPr id="32" name="TextBox 32"/>
          <p:cNvSpPr txBox="1"/>
          <p:nvPr/>
        </p:nvSpPr>
        <p:spPr>
          <a:xfrm>
            <a:off x="1914080" y="1067878"/>
            <a:ext cx="14249400" cy="1077218"/>
          </a:xfrm>
          <a:prstGeom prst="rect">
            <a:avLst/>
          </a:prstGeom>
        </p:spPr>
        <p:txBody>
          <a:bodyPr wrap="square" lIns="0" tIns="0" rIns="0" bIns="0" rtlCol="0" anchor="t">
            <a:spAutoFit/>
          </a:bodyPr>
          <a:lstStyle/>
          <a:p>
            <a:pPr algn="ctr">
              <a:lnSpc>
                <a:spcPts val="8022"/>
              </a:lnSpc>
            </a:pPr>
            <a:r>
              <a:rPr lang="es-BO" sz="8000" b="1" spc="569" dirty="0">
                <a:solidFill>
                  <a:srgbClr val="002060"/>
                </a:solidFill>
                <a:latin typeface="Aharoni" panose="02010803020104030203" pitchFamily="2" charset="-79"/>
                <a:ea typeface="TT Drugs"/>
                <a:cs typeface="Aharoni" panose="02010803020104030203" pitchFamily="2" charset="-79"/>
                <a:sym typeface="TT Drugs"/>
              </a:rPr>
              <a:t>Inversión en Capacitación</a:t>
            </a:r>
          </a:p>
        </p:txBody>
      </p:sp>
      <p:sp>
        <p:nvSpPr>
          <p:cNvPr id="33" name="TextBox 33"/>
          <p:cNvSpPr txBox="1"/>
          <p:nvPr/>
        </p:nvSpPr>
        <p:spPr>
          <a:xfrm>
            <a:off x="1042095" y="4922615"/>
            <a:ext cx="3843338" cy="773289"/>
          </a:xfrm>
          <a:prstGeom prst="rect">
            <a:avLst/>
          </a:prstGeom>
        </p:spPr>
        <p:txBody>
          <a:bodyPr lIns="0" tIns="0" rIns="0" bIns="0" rtlCol="0" anchor="t">
            <a:spAutoFit/>
          </a:bodyPr>
          <a:lstStyle/>
          <a:p>
            <a:pPr algn="ctr">
              <a:lnSpc>
                <a:spcPts val="2999"/>
              </a:lnSpc>
            </a:pPr>
            <a:r>
              <a:rPr lang="es-BO" sz="2600" b="1" dirty="0">
                <a:solidFill>
                  <a:srgbClr val="002060"/>
                </a:solidFill>
                <a:latin typeface="Garet" panose="020B0604020202020204" charset="0"/>
                <a:ea typeface="Arimo Bold"/>
                <a:cs typeface="Times New Roman" panose="02020603050405020304" pitchFamily="18" charset="0"/>
                <a:sym typeface="Arimo Bold"/>
              </a:rPr>
              <a:t>Aumento en Productividad</a:t>
            </a:r>
          </a:p>
        </p:txBody>
      </p:sp>
      <p:sp>
        <p:nvSpPr>
          <p:cNvPr id="34" name="TextBox 34"/>
          <p:cNvSpPr txBox="1"/>
          <p:nvPr/>
        </p:nvSpPr>
        <p:spPr>
          <a:xfrm>
            <a:off x="1042095" y="5770637"/>
            <a:ext cx="3843338" cy="1988365"/>
          </a:xfrm>
          <a:prstGeom prst="rect">
            <a:avLst/>
          </a:prstGeom>
        </p:spPr>
        <p:txBody>
          <a:bodyPr lIns="0" tIns="0" rIns="0" bIns="0" rtlCol="0" anchor="t">
            <a:spAutoFit/>
          </a:bodyPr>
          <a:lstStyle/>
          <a:p>
            <a:pPr algn="ctr">
              <a:lnSpc>
                <a:spcPts val="3125"/>
              </a:lnSpc>
            </a:pPr>
            <a:r>
              <a:rPr lang="es-BO" sz="2600" dirty="0">
                <a:solidFill>
                  <a:srgbClr val="002060"/>
                </a:solidFill>
                <a:latin typeface="Garet" panose="020B0604020202020204" charset="0"/>
                <a:ea typeface="Open Sans"/>
                <a:cs typeface="Times New Roman" panose="02020603050405020304" pitchFamily="18" charset="0"/>
                <a:sym typeface="Open Sans"/>
              </a:rPr>
              <a:t>Promedio de mejora en productividad tras implementar programas completos de capacitación.</a:t>
            </a:r>
          </a:p>
        </p:txBody>
      </p:sp>
      <p:sp>
        <p:nvSpPr>
          <p:cNvPr id="35" name="TextBox 35"/>
          <p:cNvSpPr txBox="1"/>
          <p:nvPr/>
        </p:nvSpPr>
        <p:spPr>
          <a:xfrm>
            <a:off x="5195442" y="4922615"/>
            <a:ext cx="3843338" cy="773289"/>
          </a:xfrm>
          <a:prstGeom prst="rect">
            <a:avLst/>
          </a:prstGeom>
        </p:spPr>
        <p:txBody>
          <a:bodyPr lIns="0" tIns="0" rIns="0" bIns="0" rtlCol="0" anchor="t">
            <a:spAutoFit/>
          </a:bodyPr>
          <a:lstStyle/>
          <a:p>
            <a:pPr algn="ctr">
              <a:lnSpc>
                <a:spcPts val="2999"/>
              </a:lnSpc>
            </a:pPr>
            <a:r>
              <a:rPr lang="es-BO" sz="2600" b="1" dirty="0">
                <a:solidFill>
                  <a:srgbClr val="002060"/>
                </a:solidFill>
                <a:latin typeface="Garet" panose="020B0604020202020204" charset="0"/>
                <a:ea typeface="Arimo Bold"/>
                <a:cs typeface="Aharoni" panose="02010803020104030203" pitchFamily="2" charset="-79"/>
                <a:sym typeface="Arimo Bold"/>
              </a:rPr>
              <a:t>Reducción de Rotación</a:t>
            </a:r>
          </a:p>
        </p:txBody>
      </p:sp>
      <p:sp>
        <p:nvSpPr>
          <p:cNvPr id="36" name="TextBox 36"/>
          <p:cNvSpPr txBox="1"/>
          <p:nvPr/>
        </p:nvSpPr>
        <p:spPr>
          <a:xfrm>
            <a:off x="5195442" y="5770637"/>
            <a:ext cx="3843338" cy="2783454"/>
          </a:xfrm>
          <a:prstGeom prst="rect">
            <a:avLst/>
          </a:prstGeom>
        </p:spPr>
        <p:txBody>
          <a:bodyPr lIns="0" tIns="0" rIns="0" bIns="0" rtlCol="0" anchor="t">
            <a:spAutoFit/>
          </a:bodyPr>
          <a:lstStyle/>
          <a:p>
            <a:pPr algn="ctr">
              <a:lnSpc>
                <a:spcPts val="3125"/>
              </a:lnSpc>
            </a:pPr>
            <a:r>
              <a:rPr lang="es-BO" sz="2600" dirty="0">
                <a:solidFill>
                  <a:srgbClr val="002060"/>
                </a:solidFill>
                <a:latin typeface="Garet" panose="020B0604020202020204" charset="0"/>
                <a:ea typeface="Open Sans"/>
                <a:cs typeface="Times New Roman" panose="02020603050405020304" pitchFamily="18" charset="0"/>
                <a:sym typeface="Open Sans"/>
              </a:rPr>
              <a:t>Disminución en la rotación de personal en empresas que implementan programas de desarrollo del compromiso.</a:t>
            </a:r>
          </a:p>
        </p:txBody>
      </p:sp>
      <p:sp>
        <p:nvSpPr>
          <p:cNvPr id="37" name="TextBox 37"/>
          <p:cNvSpPr txBox="1"/>
          <p:nvPr/>
        </p:nvSpPr>
        <p:spPr>
          <a:xfrm>
            <a:off x="9348788" y="4922615"/>
            <a:ext cx="3843337" cy="773289"/>
          </a:xfrm>
          <a:prstGeom prst="rect">
            <a:avLst/>
          </a:prstGeom>
        </p:spPr>
        <p:txBody>
          <a:bodyPr lIns="0" tIns="0" rIns="0" bIns="0" rtlCol="0" anchor="t">
            <a:spAutoFit/>
          </a:bodyPr>
          <a:lstStyle/>
          <a:p>
            <a:pPr algn="ctr">
              <a:lnSpc>
                <a:spcPts val="2999"/>
              </a:lnSpc>
            </a:pPr>
            <a:r>
              <a:rPr lang="es-BO" sz="2600" b="1" dirty="0">
                <a:solidFill>
                  <a:srgbClr val="002060"/>
                </a:solidFill>
                <a:latin typeface="Garet" panose="020B0604020202020204" charset="0"/>
                <a:ea typeface="Arimo Bold"/>
                <a:cs typeface="Aharoni" panose="02010803020104030203" pitchFamily="2" charset="-79"/>
                <a:sym typeface="Arimo Bold"/>
              </a:rPr>
              <a:t>Incremento en Ventas</a:t>
            </a:r>
          </a:p>
        </p:txBody>
      </p:sp>
      <p:sp>
        <p:nvSpPr>
          <p:cNvPr id="38" name="TextBox 38"/>
          <p:cNvSpPr txBox="1"/>
          <p:nvPr/>
        </p:nvSpPr>
        <p:spPr>
          <a:xfrm>
            <a:off x="9348788" y="5770637"/>
            <a:ext cx="3843337" cy="2385910"/>
          </a:xfrm>
          <a:prstGeom prst="rect">
            <a:avLst/>
          </a:prstGeom>
        </p:spPr>
        <p:txBody>
          <a:bodyPr lIns="0" tIns="0" rIns="0" bIns="0" rtlCol="0" anchor="t">
            <a:spAutoFit/>
          </a:bodyPr>
          <a:lstStyle/>
          <a:p>
            <a:pPr algn="ctr">
              <a:lnSpc>
                <a:spcPts val="3125"/>
              </a:lnSpc>
            </a:pPr>
            <a:r>
              <a:rPr lang="es-BO" sz="2600" dirty="0">
                <a:solidFill>
                  <a:srgbClr val="002060"/>
                </a:solidFill>
                <a:latin typeface="Garet" panose="020B0604020202020204" charset="0"/>
                <a:ea typeface="Open Sans"/>
                <a:cs typeface="Times New Roman" panose="02020603050405020304" pitchFamily="18" charset="0"/>
                <a:sym typeface="Open Sans"/>
              </a:rPr>
              <a:t>Aumento promedio en ventas tras la implementación del programa de Expertos en Ventas y Servicio al Cliente.</a:t>
            </a:r>
          </a:p>
        </p:txBody>
      </p:sp>
      <p:sp>
        <p:nvSpPr>
          <p:cNvPr id="39" name="TextBox 39"/>
          <p:cNvSpPr txBox="1"/>
          <p:nvPr/>
        </p:nvSpPr>
        <p:spPr>
          <a:xfrm>
            <a:off x="13502134" y="4922615"/>
            <a:ext cx="3843486" cy="784920"/>
          </a:xfrm>
          <a:prstGeom prst="rect">
            <a:avLst/>
          </a:prstGeom>
        </p:spPr>
        <p:txBody>
          <a:bodyPr lIns="0" tIns="0" rIns="0" bIns="0" rtlCol="0" anchor="t">
            <a:spAutoFit/>
          </a:bodyPr>
          <a:lstStyle/>
          <a:p>
            <a:pPr algn="ctr">
              <a:lnSpc>
                <a:spcPts val="2999"/>
              </a:lnSpc>
            </a:pPr>
            <a:r>
              <a:rPr lang="es-BO" sz="2600" b="1" dirty="0">
                <a:solidFill>
                  <a:srgbClr val="002060"/>
                </a:solidFill>
                <a:latin typeface="Garet" panose="020B0604020202020204" charset="0"/>
                <a:ea typeface="Arimo Bold"/>
                <a:cs typeface="Aharoni" panose="02010803020104030203" pitchFamily="2" charset="-79"/>
                <a:sym typeface="Arimo Bold"/>
              </a:rPr>
              <a:t>Mejora en Clima Laboral</a:t>
            </a:r>
          </a:p>
        </p:txBody>
      </p:sp>
      <p:sp>
        <p:nvSpPr>
          <p:cNvPr id="40" name="TextBox 40"/>
          <p:cNvSpPr txBox="1"/>
          <p:nvPr/>
        </p:nvSpPr>
        <p:spPr>
          <a:xfrm>
            <a:off x="13502134" y="5770637"/>
            <a:ext cx="3843486" cy="2385910"/>
          </a:xfrm>
          <a:prstGeom prst="rect">
            <a:avLst/>
          </a:prstGeom>
        </p:spPr>
        <p:txBody>
          <a:bodyPr lIns="0" tIns="0" rIns="0" bIns="0" rtlCol="0" anchor="t">
            <a:spAutoFit/>
          </a:bodyPr>
          <a:lstStyle/>
          <a:p>
            <a:pPr algn="ctr">
              <a:lnSpc>
                <a:spcPts val="3125"/>
              </a:lnSpc>
            </a:pPr>
            <a:r>
              <a:rPr lang="es-BO" sz="2600" dirty="0">
                <a:solidFill>
                  <a:srgbClr val="002060"/>
                </a:solidFill>
                <a:latin typeface="Garet" panose="020B0604020202020204" charset="0"/>
                <a:ea typeface="Open Sans"/>
                <a:cs typeface="Times New Roman" panose="02020603050405020304" pitchFamily="18" charset="0"/>
                <a:sym typeface="Open Sans"/>
              </a:rPr>
              <a:t>Incremento en los índices de satisfacción laboral tras programas de desarrollo de liderazgo.</a:t>
            </a:r>
          </a:p>
        </p:txBody>
      </p:sp>
      <p:sp>
        <p:nvSpPr>
          <p:cNvPr id="41" name="TextBox 41"/>
          <p:cNvSpPr txBox="1"/>
          <p:nvPr/>
        </p:nvSpPr>
        <p:spPr>
          <a:xfrm>
            <a:off x="1347785" y="9012915"/>
            <a:ext cx="16303526" cy="795089"/>
          </a:xfrm>
          <a:prstGeom prst="rect">
            <a:avLst/>
          </a:prstGeom>
        </p:spPr>
        <p:txBody>
          <a:bodyPr lIns="0" tIns="0" rIns="0" bIns="0" rtlCol="0" anchor="t">
            <a:spAutoFit/>
          </a:bodyPr>
          <a:lstStyle/>
          <a:p>
            <a:pPr algn="l">
              <a:lnSpc>
                <a:spcPts val="3125"/>
              </a:lnSpc>
            </a:pPr>
            <a:r>
              <a:rPr lang="es-BO" sz="2600" dirty="0">
                <a:solidFill>
                  <a:srgbClr val="002060"/>
                </a:solidFill>
                <a:latin typeface="Garet" panose="020B0604020202020204" charset="0"/>
                <a:ea typeface="Open Sans"/>
                <a:cs typeface="Times New Roman" panose="02020603050405020304" pitchFamily="18" charset="0"/>
                <a:sym typeface="Open Sans"/>
              </a:rPr>
              <a:t>La inversión en capacitación no es un gasto, es una estrategia que genera retornos medibles en múltiples áreas de la organización.</a:t>
            </a:r>
          </a:p>
        </p:txBody>
      </p:sp>
    </p:spTree>
  </p:cSld>
  <p:clrMapOvr>
    <a:masterClrMapping/>
  </p:clrMapOvr>
  <mc:AlternateContent xmlns:mc="http://schemas.openxmlformats.org/markup-compatibility/2006" xmlns:p14="http://schemas.microsoft.com/office/powerpoint/2010/main">
    <mc:Choice Requires="p14">
      <p:transition spd="slow" p14:dur="2000" advTm="3023"/>
    </mc:Choice>
    <mc:Fallback xmlns="">
      <p:transition spd="slow" advTm="3023"/>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B5EFE3"/>
        </a:solidFill>
        <a:effectLst/>
      </p:bgPr>
    </p:bg>
    <p:spTree>
      <p:nvGrpSpPr>
        <p:cNvPr id="1" name=""/>
        <p:cNvGrpSpPr/>
        <p:nvPr/>
      </p:nvGrpSpPr>
      <p:grpSpPr>
        <a:xfrm>
          <a:off x="0" y="0"/>
          <a:ext cx="0" cy="0"/>
          <a:chOff x="0" y="0"/>
          <a:chExt cx="0" cy="0"/>
        </a:xfrm>
      </p:grpSpPr>
      <p:sp>
        <p:nvSpPr>
          <p:cNvPr id="4" name="TextBox 4"/>
          <p:cNvSpPr txBox="1"/>
          <p:nvPr/>
        </p:nvSpPr>
        <p:spPr>
          <a:xfrm>
            <a:off x="898451" y="783785"/>
            <a:ext cx="9083823" cy="702115"/>
          </a:xfrm>
          <a:prstGeom prst="rect">
            <a:avLst/>
          </a:prstGeom>
        </p:spPr>
        <p:txBody>
          <a:bodyPr wrap="square" lIns="0" tIns="0" rIns="0" bIns="0" rtlCol="0" anchor="t">
            <a:spAutoFit/>
          </a:bodyPr>
          <a:lstStyle/>
          <a:p>
            <a:pPr>
              <a:lnSpc>
                <a:spcPts val="4875"/>
              </a:lnSpc>
            </a:pPr>
            <a:r>
              <a:rPr lang="es-BO" sz="6000" b="1" dirty="0">
                <a:solidFill>
                  <a:srgbClr val="002060"/>
                </a:solidFill>
                <a:latin typeface="Aharoni" panose="02010803020104030203" pitchFamily="2" charset="-79"/>
                <a:ea typeface="Arimo Bold"/>
                <a:cs typeface="Aharoni" panose="02010803020104030203" pitchFamily="2" charset="-79"/>
                <a:sym typeface="Arimo Bold"/>
              </a:rPr>
              <a:t>Personalización</a:t>
            </a:r>
          </a:p>
        </p:txBody>
      </p:sp>
      <p:sp>
        <p:nvSpPr>
          <p:cNvPr id="5" name="TextBox 5"/>
          <p:cNvSpPr txBox="1"/>
          <p:nvPr/>
        </p:nvSpPr>
        <p:spPr>
          <a:xfrm>
            <a:off x="858477" y="1655762"/>
            <a:ext cx="9163408" cy="820738"/>
          </a:xfrm>
          <a:prstGeom prst="rect">
            <a:avLst/>
          </a:prstGeom>
        </p:spPr>
        <p:txBody>
          <a:bodyPr wrap="square" lIns="0" tIns="0" rIns="0" bIns="0" rtlCol="0" anchor="t">
            <a:spAutoFit/>
          </a:bodyPr>
          <a:lstStyle/>
          <a:p>
            <a:pPr>
              <a:lnSpc>
                <a:spcPts val="3200"/>
              </a:lnSpc>
            </a:pPr>
            <a:r>
              <a:rPr lang="es-BO" sz="2600" dirty="0">
                <a:solidFill>
                  <a:srgbClr val="002060"/>
                </a:solidFill>
                <a:latin typeface="Garet" panose="020B0604020202020204" charset="0"/>
                <a:ea typeface="Open Sans"/>
                <a:cs typeface="Open Sans"/>
                <a:sym typeface="Open Sans"/>
              </a:rPr>
              <a:t>Todos nuestros programas pueden ser adaptados a las necesidades específicas de su organización:</a:t>
            </a:r>
          </a:p>
        </p:txBody>
      </p:sp>
      <p:grpSp>
        <p:nvGrpSpPr>
          <p:cNvPr id="2" name="Grupo 1">
            <a:extLst>
              <a:ext uri="{FF2B5EF4-FFF2-40B4-BE49-F238E27FC236}">
                <a16:creationId xmlns:a16="http://schemas.microsoft.com/office/drawing/2014/main" id="{F78792D8-B082-5DE8-6F20-E2ECB01FBA14}"/>
              </a:ext>
            </a:extLst>
          </p:cNvPr>
          <p:cNvGrpSpPr/>
          <p:nvPr/>
        </p:nvGrpSpPr>
        <p:grpSpPr>
          <a:xfrm>
            <a:off x="763282" y="2512388"/>
            <a:ext cx="9218918" cy="1956713"/>
            <a:chOff x="705890" y="2495493"/>
            <a:chExt cx="8681395" cy="1956713"/>
          </a:xfrm>
        </p:grpSpPr>
        <p:grpSp>
          <p:nvGrpSpPr>
            <p:cNvPr id="15" name="Group 23">
              <a:extLst>
                <a:ext uri="{FF2B5EF4-FFF2-40B4-BE49-F238E27FC236}">
                  <a16:creationId xmlns:a16="http://schemas.microsoft.com/office/drawing/2014/main" id="{3DC0A269-98A6-4C1D-8A11-5365F6BB68F4}"/>
                </a:ext>
              </a:extLst>
            </p:cNvPr>
            <p:cNvGrpSpPr/>
            <p:nvPr/>
          </p:nvGrpSpPr>
          <p:grpSpPr>
            <a:xfrm>
              <a:off x="705890" y="2495493"/>
              <a:ext cx="8681395" cy="1956713"/>
              <a:chOff x="0" y="0"/>
              <a:chExt cx="10905530" cy="1584325"/>
            </a:xfrm>
          </p:grpSpPr>
          <p:sp>
            <p:nvSpPr>
              <p:cNvPr id="16" name="Freeform 24">
                <a:extLst>
                  <a:ext uri="{FF2B5EF4-FFF2-40B4-BE49-F238E27FC236}">
                    <a16:creationId xmlns:a16="http://schemas.microsoft.com/office/drawing/2014/main" id="{57288004-40EB-435A-9851-AF4719E37D86}"/>
                  </a:ext>
                </a:extLst>
              </p:cNvPr>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17" name="Freeform 25">
                <a:extLst>
                  <a:ext uri="{FF2B5EF4-FFF2-40B4-BE49-F238E27FC236}">
                    <a16:creationId xmlns:a16="http://schemas.microsoft.com/office/drawing/2014/main" id="{1E964214-D745-477B-91D0-051EBD69C8C2}"/>
                  </a:ext>
                </a:extLst>
              </p:cNvPr>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sp>
          <p:nvSpPr>
            <p:cNvPr id="6" name="TextBox 6"/>
            <p:cNvSpPr txBox="1"/>
            <p:nvPr/>
          </p:nvSpPr>
          <p:spPr>
            <a:xfrm>
              <a:off x="998980" y="2868592"/>
              <a:ext cx="5664336" cy="330860"/>
            </a:xfrm>
            <a:prstGeom prst="rect">
              <a:avLst/>
            </a:prstGeom>
          </p:spPr>
          <p:txBody>
            <a:bodyPr wrap="square" lIns="0" tIns="0" rIns="0" bIns="0" rtlCol="0" anchor="t">
              <a:spAutoFit/>
            </a:bodyPr>
            <a:lstStyle/>
            <a:p>
              <a:pPr marL="457200" indent="-457200">
                <a:lnSpc>
                  <a:spcPts val="2437"/>
                </a:lnSpc>
                <a:buFont typeface="Wingdings" panose="05000000000000000000" pitchFamily="2" charset="2"/>
                <a:buChar char="§"/>
              </a:pPr>
              <a:r>
                <a:rPr lang="es-BO" sz="2600" b="1" dirty="0">
                  <a:solidFill>
                    <a:srgbClr val="002060"/>
                  </a:solidFill>
                  <a:latin typeface="Garet" panose="020B0604020202020204" charset="0"/>
                  <a:ea typeface="Arimo Bold"/>
                  <a:cs typeface="Aharoni" panose="02010803020104030203" pitchFamily="2" charset="-79"/>
                  <a:sym typeface="Arimo Bold"/>
                </a:rPr>
                <a:t>Contenido Personalizado </a:t>
              </a:r>
            </a:p>
          </p:txBody>
        </p:sp>
        <p:sp>
          <p:nvSpPr>
            <p:cNvPr id="7" name="TextBox 7"/>
            <p:cNvSpPr txBox="1"/>
            <p:nvPr/>
          </p:nvSpPr>
          <p:spPr>
            <a:xfrm>
              <a:off x="1019239" y="3345203"/>
              <a:ext cx="8067369" cy="738664"/>
            </a:xfrm>
            <a:prstGeom prst="rect">
              <a:avLst/>
            </a:prstGeom>
          </p:spPr>
          <p:txBody>
            <a:bodyPr wrap="square" lIns="0" tIns="0" rIns="0" bIns="0" rtlCol="0" anchor="t">
              <a:spAutoFit/>
            </a:bodyPr>
            <a:lstStyle/>
            <a:p>
              <a:pPr lvl="1"/>
              <a:r>
                <a:rPr lang="es-BO" sz="2400" dirty="0">
                  <a:solidFill>
                    <a:srgbClr val="333F70"/>
                  </a:solidFill>
                  <a:latin typeface="Garet" panose="020B0604020202020204" charset="0"/>
                  <a:ea typeface="Open Sans"/>
                  <a:cs typeface="Open Sans"/>
                  <a:sym typeface="Open Sans"/>
                </a:rPr>
                <a:t>Adaptamos los contenidos para abordar los desafíos específicos de su industria y organización</a:t>
              </a:r>
            </a:p>
          </p:txBody>
        </p:sp>
      </p:grpSp>
      <p:grpSp>
        <p:nvGrpSpPr>
          <p:cNvPr id="3" name="Grupo 2">
            <a:extLst>
              <a:ext uri="{FF2B5EF4-FFF2-40B4-BE49-F238E27FC236}">
                <a16:creationId xmlns:a16="http://schemas.microsoft.com/office/drawing/2014/main" id="{83C51BB2-7F54-A318-500D-277E2B651955}"/>
              </a:ext>
            </a:extLst>
          </p:cNvPr>
          <p:cNvGrpSpPr/>
          <p:nvPr/>
        </p:nvGrpSpPr>
        <p:grpSpPr>
          <a:xfrm>
            <a:off x="784066" y="4565227"/>
            <a:ext cx="9192839" cy="1889715"/>
            <a:chOff x="863315" y="4487569"/>
            <a:chExt cx="8681464" cy="1889715"/>
          </a:xfrm>
        </p:grpSpPr>
        <p:grpSp>
          <p:nvGrpSpPr>
            <p:cNvPr id="18" name="Group 23">
              <a:extLst>
                <a:ext uri="{FF2B5EF4-FFF2-40B4-BE49-F238E27FC236}">
                  <a16:creationId xmlns:a16="http://schemas.microsoft.com/office/drawing/2014/main" id="{860C12A6-0022-41E0-9FDF-9A28D0741F88}"/>
                </a:ext>
              </a:extLst>
            </p:cNvPr>
            <p:cNvGrpSpPr/>
            <p:nvPr/>
          </p:nvGrpSpPr>
          <p:grpSpPr>
            <a:xfrm>
              <a:off x="863315" y="4487569"/>
              <a:ext cx="8681464" cy="1851694"/>
              <a:chOff x="0" y="0"/>
              <a:chExt cx="10905617" cy="1584325"/>
            </a:xfrm>
          </p:grpSpPr>
          <p:sp>
            <p:nvSpPr>
              <p:cNvPr id="19" name="Freeform 24">
                <a:extLst>
                  <a:ext uri="{FF2B5EF4-FFF2-40B4-BE49-F238E27FC236}">
                    <a16:creationId xmlns:a16="http://schemas.microsoft.com/office/drawing/2014/main" id="{D8668742-87F8-45E3-93E2-0A41FF6B4E2E}"/>
                  </a:ext>
                </a:extLst>
              </p:cNvPr>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20" name="Freeform 25">
                <a:extLst>
                  <a:ext uri="{FF2B5EF4-FFF2-40B4-BE49-F238E27FC236}">
                    <a16:creationId xmlns:a16="http://schemas.microsoft.com/office/drawing/2014/main" id="{D357A379-0072-49D3-BAF9-EF57C8ECAAB9}"/>
                  </a:ext>
                </a:extLst>
              </p:cNvPr>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sp>
          <p:nvSpPr>
            <p:cNvPr id="8" name="TextBox 8"/>
            <p:cNvSpPr txBox="1"/>
            <p:nvPr/>
          </p:nvSpPr>
          <p:spPr>
            <a:xfrm>
              <a:off x="998979" y="4728316"/>
              <a:ext cx="4559465" cy="273438"/>
            </a:xfrm>
            <a:prstGeom prst="rect">
              <a:avLst/>
            </a:prstGeom>
          </p:spPr>
          <p:txBody>
            <a:bodyPr wrap="square" lIns="0" tIns="0" rIns="0" bIns="0" rtlCol="0" anchor="t">
              <a:spAutoFit/>
            </a:bodyPr>
            <a:lstStyle/>
            <a:p>
              <a:pPr marL="457200" indent="-457200">
                <a:lnSpc>
                  <a:spcPts val="2437"/>
                </a:lnSpc>
                <a:buFont typeface="Wingdings" panose="05000000000000000000" pitchFamily="2" charset="2"/>
                <a:buChar char="§"/>
              </a:pPr>
              <a:r>
                <a:rPr lang="es-BO" sz="2600" b="1" dirty="0">
                  <a:solidFill>
                    <a:srgbClr val="002060"/>
                  </a:solidFill>
                  <a:latin typeface="Garet" panose="020B0604020202020204" charset="0"/>
                  <a:ea typeface="Arimo Bold"/>
                  <a:cs typeface="Aharoni" panose="02010803020104030203" pitchFamily="2" charset="-79"/>
                  <a:sym typeface="Arimo Bold"/>
                </a:rPr>
                <a:t>Horarios Flexibles </a:t>
              </a:r>
            </a:p>
          </p:txBody>
        </p:sp>
        <p:sp>
          <p:nvSpPr>
            <p:cNvPr id="9" name="TextBox 9"/>
            <p:cNvSpPr txBox="1"/>
            <p:nvPr/>
          </p:nvSpPr>
          <p:spPr>
            <a:xfrm>
              <a:off x="993648" y="5269288"/>
              <a:ext cx="8154621" cy="1107996"/>
            </a:xfrm>
            <a:prstGeom prst="rect">
              <a:avLst/>
            </a:prstGeom>
          </p:spPr>
          <p:txBody>
            <a:bodyPr wrap="square" lIns="0" tIns="0" rIns="0" bIns="0" rtlCol="0" anchor="t">
              <a:spAutoFit/>
            </a:bodyPr>
            <a:lstStyle/>
            <a:p>
              <a:pPr lvl="1"/>
              <a:r>
                <a:rPr lang="es-BO" sz="2400" dirty="0">
                  <a:solidFill>
                    <a:srgbClr val="333F70"/>
                  </a:solidFill>
                  <a:latin typeface="Garet" panose="020B0604020202020204" charset="0"/>
                  <a:ea typeface="Open Sans"/>
                  <a:cs typeface="Open Sans"/>
                  <a:sym typeface="Open Sans"/>
                </a:rPr>
                <a:t>Ofrecemos diferentes modalidades y horarios para minimizar el impacto en las operaciones diarias.</a:t>
              </a:r>
            </a:p>
          </p:txBody>
        </p:sp>
      </p:grpSp>
      <p:grpSp>
        <p:nvGrpSpPr>
          <p:cNvPr id="14" name="Grupo 13">
            <a:extLst>
              <a:ext uri="{FF2B5EF4-FFF2-40B4-BE49-F238E27FC236}">
                <a16:creationId xmlns:a16="http://schemas.microsoft.com/office/drawing/2014/main" id="{142A4048-686E-296B-1A84-1C5259546698}"/>
              </a:ext>
            </a:extLst>
          </p:cNvPr>
          <p:cNvGrpSpPr/>
          <p:nvPr/>
        </p:nvGrpSpPr>
        <p:grpSpPr>
          <a:xfrm>
            <a:off x="805493" y="6555272"/>
            <a:ext cx="9176826" cy="1941028"/>
            <a:chOff x="858294" y="6467068"/>
            <a:chExt cx="8671354" cy="1941028"/>
          </a:xfrm>
        </p:grpSpPr>
        <p:sp>
          <p:nvSpPr>
            <p:cNvPr id="22" name="Freeform 24">
              <a:extLst>
                <a:ext uri="{FF2B5EF4-FFF2-40B4-BE49-F238E27FC236}">
                  <a16:creationId xmlns:a16="http://schemas.microsoft.com/office/drawing/2014/main" id="{7904A60B-6511-4E2D-A9DB-B6DF0EBE90D4}"/>
                </a:ext>
              </a:extLst>
            </p:cNvPr>
            <p:cNvSpPr/>
            <p:nvPr/>
          </p:nvSpPr>
          <p:spPr>
            <a:xfrm>
              <a:off x="858294" y="6467068"/>
              <a:ext cx="8671354" cy="1941028"/>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10" name="TextBox 10"/>
            <p:cNvSpPr txBox="1"/>
            <p:nvPr/>
          </p:nvSpPr>
          <p:spPr>
            <a:xfrm>
              <a:off x="995350" y="6726515"/>
              <a:ext cx="5664336" cy="330860"/>
            </a:xfrm>
            <a:prstGeom prst="rect">
              <a:avLst/>
            </a:prstGeom>
          </p:spPr>
          <p:txBody>
            <a:bodyPr wrap="square" lIns="0" tIns="0" rIns="0" bIns="0" rtlCol="0" anchor="t">
              <a:spAutoFit/>
            </a:bodyPr>
            <a:lstStyle/>
            <a:p>
              <a:pPr marL="457200" indent="-457200">
                <a:lnSpc>
                  <a:spcPts val="2437"/>
                </a:lnSpc>
                <a:buFont typeface="Wingdings" panose="05000000000000000000" pitchFamily="2" charset="2"/>
                <a:buChar char="§"/>
              </a:pPr>
              <a:r>
                <a:rPr lang="es-BO" sz="2600" b="1" dirty="0">
                  <a:solidFill>
                    <a:srgbClr val="002060"/>
                  </a:solidFill>
                  <a:latin typeface="Garet" panose="020B0604020202020204" charset="0"/>
                  <a:ea typeface="Arimo Bold"/>
                  <a:cs typeface="Aharoni" panose="02010803020104030203" pitchFamily="2" charset="-79"/>
                  <a:sym typeface="Arimo Bold"/>
                </a:rPr>
                <a:t>Casos Prácticos Relevantes </a:t>
              </a:r>
            </a:p>
          </p:txBody>
        </p:sp>
        <p:sp>
          <p:nvSpPr>
            <p:cNvPr id="11" name="TextBox 11"/>
            <p:cNvSpPr txBox="1"/>
            <p:nvPr/>
          </p:nvSpPr>
          <p:spPr>
            <a:xfrm>
              <a:off x="1026669" y="7085822"/>
              <a:ext cx="8154622" cy="1107996"/>
            </a:xfrm>
            <a:prstGeom prst="rect">
              <a:avLst/>
            </a:prstGeom>
          </p:spPr>
          <p:txBody>
            <a:bodyPr wrap="square" lIns="0" tIns="0" rIns="0" bIns="0" rtlCol="0" anchor="t">
              <a:spAutoFit/>
            </a:bodyPr>
            <a:lstStyle/>
            <a:p>
              <a:pPr lvl="1"/>
              <a:r>
                <a:rPr lang="es-BO" sz="2400" dirty="0">
                  <a:solidFill>
                    <a:srgbClr val="333F70"/>
                  </a:solidFill>
                  <a:latin typeface="Garet" panose="020B0604020202020204" charset="0"/>
                  <a:ea typeface="Open Sans"/>
                  <a:cs typeface="Open Sans"/>
                  <a:sym typeface="Open Sans"/>
                </a:rPr>
                <a:t>Desarrollamos casos de estudio basados en situaciones reales de su empresa para maximizar la aplicabilidad.</a:t>
              </a:r>
            </a:p>
          </p:txBody>
        </p:sp>
      </p:grpSp>
      <p:grpSp>
        <p:nvGrpSpPr>
          <p:cNvPr id="28" name="Grupo 27">
            <a:extLst>
              <a:ext uri="{FF2B5EF4-FFF2-40B4-BE49-F238E27FC236}">
                <a16:creationId xmlns:a16="http://schemas.microsoft.com/office/drawing/2014/main" id="{800867CA-CA21-CD44-06D8-4C8BC22A8A87}"/>
              </a:ext>
            </a:extLst>
          </p:cNvPr>
          <p:cNvGrpSpPr/>
          <p:nvPr/>
        </p:nvGrpSpPr>
        <p:grpSpPr>
          <a:xfrm>
            <a:off x="758226" y="8593995"/>
            <a:ext cx="9218679" cy="1502505"/>
            <a:chOff x="853239" y="8613048"/>
            <a:chExt cx="8681465" cy="1502505"/>
          </a:xfrm>
        </p:grpSpPr>
        <p:grpSp>
          <p:nvGrpSpPr>
            <p:cNvPr id="24" name="Group 23">
              <a:extLst>
                <a:ext uri="{FF2B5EF4-FFF2-40B4-BE49-F238E27FC236}">
                  <a16:creationId xmlns:a16="http://schemas.microsoft.com/office/drawing/2014/main" id="{8183CD2D-C629-4DE2-9767-61B59865C884}"/>
                </a:ext>
              </a:extLst>
            </p:cNvPr>
            <p:cNvGrpSpPr/>
            <p:nvPr/>
          </p:nvGrpSpPr>
          <p:grpSpPr>
            <a:xfrm>
              <a:off x="853239" y="8613048"/>
              <a:ext cx="8681465" cy="1502505"/>
              <a:chOff x="0" y="0"/>
              <a:chExt cx="10905617" cy="1584325"/>
            </a:xfrm>
          </p:grpSpPr>
          <p:sp>
            <p:nvSpPr>
              <p:cNvPr id="25" name="Freeform 24">
                <a:extLst>
                  <a:ext uri="{FF2B5EF4-FFF2-40B4-BE49-F238E27FC236}">
                    <a16:creationId xmlns:a16="http://schemas.microsoft.com/office/drawing/2014/main" id="{0370DA62-6E1F-4513-8C52-6A66AA676870}"/>
                  </a:ext>
                </a:extLst>
              </p:cNvPr>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27" name="Freeform 25">
                <a:extLst>
                  <a:ext uri="{FF2B5EF4-FFF2-40B4-BE49-F238E27FC236}">
                    <a16:creationId xmlns:a16="http://schemas.microsoft.com/office/drawing/2014/main" id="{B31ED56C-B833-4D52-8E21-F35FACF3F27D}"/>
                  </a:ext>
                </a:extLst>
              </p:cNvPr>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sp>
          <p:nvSpPr>
            <p:cNvPr id="12" name="TextBox 12"/>
            <p:cNvSpPr txBox="1"/>
            <p:nvPr/>
          </p:nvSpPr>
          <p:spPr>
            <a:xfrm>
              <a:off x="998979" y="8782122"/>
              <a:ext cx="6213661" cy="330860"/>
            </a:xfrm>
            <a:prstGeom prst="rect">
              <a:avLst/>
            </a:prstGeom>
          </p:spPr>
          <p:txBody>
            <a:bodyPr wrap="square" lIns="0" tIns="0" rIns="0" bIns="0" rtlCol="0" anchor="t">
              <a:spAutoFit/>
            </a:bodyPr>
            <a:lstStyle/>
            <a:p>
              <a:pPr marL="457200" indent="-457200">
                <a:lnSpc>
                  <a:spcPts val="2437"/>
                </a:lnSpc>
                <a:buFont typeface="Wingdings" panose="05000000000000000000" pitchFamily="2" charset="2"/>
                <a:buChar char="§"/>
              </a:pPr>
              <a:r>
                <a:rPr lang="es-BO" sz="2600" b="1" dirty="0">
                  <a:solidFill>
                    <a:srgbClr val="002060"/>
                  </a:solidFill>
                  <a:latin typeface="Garet" panose="020B0604020202020204" charset="0"/>
                  <a:ea typeface="Arimo Bold"/>
                  <a:cs typeface="Aharoni" panose="02010803020104030203" pitchFamily="2" charset="-79"/>
                  <a:sym typeface="Arimo Bold"/>
                </a:rPr>
                <a:t>Seguimiento Personalizado </a:t>
              </a:r>
            </a:p>
          </p:txBody>
        </p:sp>
        <p:sp>
          <p:nvSpPr>
            <p:cNvPr id="13" name="TextBox 13"/>
            <p:cNvSpPr txBox="1"/>
            <p:nvPr/>
          </p:nvSpPr>
          <p:spPr>
            <a:xfrm>
              <a:off x="985292" y="9231136"/>
              <a:ext cx="8480239" cy="738664"/>
            </a:xfrm>
            <a:prstGeom prst="rect">
              <a:avLst/>
            </a:prstGeom>
          </p:spPr>
          <p:txBody>
            <a:bodyPr wrap="square" lIns="0" tIns="0" rIns="0" bIns="0" rtlCol="0" anchor="t">
              <a:spAutoFit/>
            </a:bodyPr>
            <a:lstStyle/>
            <a:p>
              <a:pPr lvl="1"/>
              <a:r>
                <a:rPr lang="es-BO" sz="2400" dirty="0">
                  <a:solidFill>
                    <a:srgbClr val="333F70"/>
                  </a:solidFill>
                  <a:latin typeface="Garet" panose="020B0604020202020204" charset="0"/>
                  <a:ea typeface="Open Sans"/>
                  <a:cs typeface="Open Sans"/>
                  <a:sym typeface="Open Sans"/>
                </a:rPr>
                <a:t>Diseñamos sistemas de evaluación y seguimiento adaptados a sus indicadores de desempeño.</a:t>
              </a:r>
            </a:p>
          </p:txBody>
        </p:sp>
      </p:grpSp>
      <p:sp>
        <p:nvSpPr>
          <p:cNvPr id="26" name="Diagrama de flujo: retraso 25">
            <a:extLst>
              <a:ext uri="{FF2B5EF4-FFF2-40B4-BE49-F238E27FC236}">
                <a16:creationId xmlns:a16="http://schemas.microsoft.com/office/drawing/2014/main" id="{FA3699DF-CA3D-4E8F-9837-F22368BEA40C}"/>
              </a:ext>
            </a:extLst>
          </p:cNvPr>
          <p:cNvSpPr/>
          <p:nvPr/>
        </p:nvSpPr>
        <p:spPr>
          <a:xfrm flipH="1">
            <a:off x="10486730" y="0"/>
            <a:ext cx="7801270" cy="10287000"/>
          </a:xfrm>
          <a:prstGeom prst="flowChartDelay">
            <a:avLst/>
          </a:prstGeom>
          <a:blipFill dpi="0" rotWithShape="1">
            <a:blip r:embed="rId3" cstate="print">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spTree>
  </p:cSld>
  <p:clrMapOvr>
    <a:masterClrMapping/>
  </p:clrMapOvr>
  <mc:AlternateContent xmlns:mc="http://schemas.openxmlformats.org/markup-compatibility/2006" xmlns:p14="http://schemas.microsoft.com/office/powerpoint/2010/main">
    <mc:Choice Requires="p14">
      <p:transition spd="slow" p14:dur="2000" advTm="2692"/>
    </mc:Choice>
    <mc:Fallback xmlns="">
      <p:transition spd="slow" advTm="2692"/>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B5EFE3"/>
        </a:solidFill>
        <a:effectLst/>
      </p:bgPr>
    </p:bg>
    <p:spTree>
      <p:nvGrpSpPr>
        <p:cNvPr id="1" name=""/>
        <p:cNvGrpSpPr/>
        <p:nvPr/>
      </p:nvGrpSpPr>
      <p:grpSpPr>
        <a:xfrm>
          <a:off x="0" y="0"/>
          <a:ext cx="0" cy="0"/>
          <a:chOff x="0" y="0"/>
          <a:chExt cx="0" cy="0"/>
        </a:xfrm>
      </p:grpSpPr>
      <p:grpSp>
        <p:nvGrpSpPr>
          <p:cNvPr id="33" name="Grupo 32">
            <a:extLst>
              <a:ext uri="{FF2B5EF4-FFF2-40B4-BE49-F238E27FC236}">
                <a16:creationId xmlns:a16="http://schemas.microsoft.com/office/drawing/2014/main" id="{A87857E3-F0C2-A87E-493E-2B35B7297C9C}"/>
              </a:ext>
            </a:extLst>
          </p:cNvPr>
          <p:cNvGrpSpPr/>
          <p:nvPr/>
        </p:nvGrpSpPr>
        <p:grpSpPr>
          <a:xfrm>
            <a:off x="7331022" y="8118225"/>
            <a:ext cx="10799844" cy="1873488"/>
            <a:chOff x="7331022" y="7930356"/>
            <a:chExt cx="10835820" cy="1873488"/>
          </a:xfrm>
        </p:grpSpPr>
        <p:grpSp>
          <p:nvGrpSpPr>
            <p:cNvPr id="47" name="Grupo 46">
              <a:extLst>
                <a:ext uri="{FF2B5EF4-FFF2-40B4-BE49-F238E27FC236}">
                  <a16:creationId xmlns:a16="http://schemas.microsoft.com/office/drawing/2014/main" id="{1F53CEE0-55B0-489E-A1E1-85070A83825E}"/>
                </a:ext>
              </a:extLst>
            </p:cNvPr>
            <p:cNvGrpSpPr/>
            <p:nvPr/>
          </p:nvGrpSpPr>
          <p:grpSpPr>
            <a:xfrm>
              <a:off x="7331022" y="7930356"/>
              <a:ext cx="10835820" cy="1873488"/>
              <a:chOff x="97595" y="7840266"/>
              <a:chExt cx="10513106" cy="1619696"/>
            </a:xfrm>
          </p:grpSpPr>
          <p:grpSp>
            <p:nvGrpSpPr>
              <p:cNvPr id="23" name="Group 23"/>
              <p:cNvGrpSpPr/>
              <p:nvPr/>
            </p:nvGrpSpPr>
            <p:grpSpPr>
              <a:xfrm>
                <a:off x="98421" y="7840266"/>
                <a:ext cx="10512280" cy="1619696"/>
                <a:chOff x="0" y="0"/>
                <a:chExt cx="13055203" cy="2159595"/>
              </a:xfrm>
            </p:grpSpPr>
            <p:sp>
              <p:nvSpPr>
                <p:cNvPr id="24" name="Freeform 24"/>
                <p:cNvSpPr/>
                <p:nvPr/>
              </p:nvSpPr>
              <p:spPr>
                <a:xfrm>
                  <a:off x="19050" y="19050"/>
                  <a:ext cx="13017119" cy="2121535"/>
                </a:xfrm>
                <a:custGeom>
                  <a:avLst/>
                  <a:gdLst/>
                  <a:ahLst/>
                  <a:cxnLst/>
                  <a:rect l="l" t="t" r="r" b="b"/>
                  <a:pathLst>
                    <a:path w="13017119" h="2121535">
                      <a:moveTo>
                        <a:pt x="0" y="116713"/>
                      </a:moveTo>
                      <a:cubicBezTo>
                        <a:pt x="0" y="52197"/>
                        <a:pt x="53086" y="0"/>
                        <a:pt x="118491" y="0"/>
                      </a:cubicBezTo>
                      <a:lnTo>
                        <a:pt x="12898628" y="0"/>
                      </a:lnTo>
                      <a:cubicBezTo>
                        <a:pt x="12964033" y="0"/>
                        <a:pt x="13017119" y="52197"/>
                        <a:pt x="13017119" y="116713"/>
                      </a:cubicBezTo>
                      <a:lnTo>
                        <a:pt x="13017119" y="2004822"/>
                      </a:lnTo>
                      <a:cubicBezTo>
                        <a:pt x="13017119" y="2069338"/>
                        <a:pt x="12964033" y="2121535"/>
                        <a:pt x="12898628" y="2121535"/>
                      </a:cubicBezTo>
                      <a:lnTo>
                        <a:pt x="118491" y="2121535"/>
                      </a:lnTo>
                      <a:cubicBezTo>
                        <a:pt x="53086" y="2121535"/>
                        <a:pt x="0" y="2069338"/>
                        <a:pt x="0" y="2004822"/>
                      </a:cubicBezTo>
                      <a:close/>
                    </a:path>
                  </a:pathLst>
                </a:custGeom>
                <a:solidFill>
                  <a:srgbClr val="FFFFFF"/>
                </a:solidFill>
              </p:spPr>
            </p:sp>
            <p:sp>
              <p:nvSpPr>
                <p:cNvPr id="25" name="Freeform 25"/>
                <p:cNvSpPr/>
                <p:nvPr/>
              </p:nvSpPr>
              <p:spPr>
                <a:xfrm>
                  <a:off x="0" y="0"/>
                  <a:ext cx="13055219" cy="2159635"/>
                </a:xfrm>
                <a:custGeom>
                  <a:avLst/>
                  <a:gdLst/>
                  <a:ahLst/>
                  <a:cxnLst/>
                  <a:rect l="l" t="t" r="r" b="b"/>
                  <a:pathLst>
                    <a:path w="13055219" h="2159635">
                      <a:moveTo>
                        <a:pt x="0" y="135763"/>
                      </a:moveTo>
                      <a:cubicBezTo>
                        <a:pt x="0" y="60452"/>
                        <a:pt x="61849" y="0"/>
                        <a:pt x="137541" y="0"/>
                      </a:cubicBezTo>
                      <a:lnTo>
                        <a:pt x="12917678" y="0"/>
                      </a:lnTo>
                      <a:lnTo>
                        <a:pt x="12917678" y="19050"/>
                      </a:lnTo>
                      <a:lnTo>
                        <a:pt x="12917678" y="0"/>
                      </a:lnTo>
                      <a:cubicBezTo>
                        <a:pt x="12993370" y="0"/>
                        <a:pt x="13055219" y="60452"/>
                        <a:pt x="13055219" y="135763"/>
                      </a:cubicBezTo>
                      <a:lnTo>
                        <a:pt x="13036169" y="135763"/>
                      </a:lnTo>
                      <a:lnTo>
                        <a:pt x="13055219" y="135763"/>
                      </a:lnTo>
                      <a:lnTo>
                        <a:pt x="13055219" y="2023872"/>
                      </a:lnTo>
                      <a:lnTo>
                        <a:pt x="13036169" y="2023872"/>
                      </a:lnTo>
                      <a:lnTo>
                        <a:pt x="13055219" y="2023872"/>
                      </a:lnTo>
                      <a:cubicBezTo>
                        <a:pt x="13055219" y="2099056"/>
                        <a:pt x="12993370" y="2159635"/>
                        <a:pt x="12917678" y="2159635"/>
                      </a:cubicBezTo>
                      <a:lnTo>
                        <a:pt x="12917678" y="2140585"/>
                      </a:lnTo>
                      <a:lnTo>
                        <a:pt x="12917678" y="2159635"/>
                      </a:lnTo>
                      <a:lnTo>
                        <a:pt x="137541" y="2159635"/>
                      </a:lnTo>
                      <a:lnTo>
                        <a:pt x="137541" y="2140585"/>
                      </a:lnTo>
                      <a:lnTo>
                        <a:pt x="137541" y="2159635"/>
                      </a:lnTo>
                      <a:cubicBezTo>
                        <a:pt x="61849" y="2159635"/>
                        <a:pt x="0" y="2099056"/>
                        <a:pt x="0" y="2023872"/>
                      </a:cubicBezTo>
                      <a:lnTo>
                        <a:pt x="0" y="135763"/>
                      </a:lnTo>
                      <a:lnTo>
                        <a:pt x="19050" y="135763"/>
                      </a:lnTo>
                      <a:lnTo>
                        <a:pt x="0" y="135763"/>
                      </a:lnTo>
                      <a:moveTo>
                        <a:pt x="38100" y="135763"/>
                      </a:moveTo>
                      <a:lnTo>
                        <a:pt x="38100" y="2023872"/>
                      </a:lnTo>
                      <a:lnTo>
                        <a:pt x="19050" y="2023872"/>
                      </a:lnTo>
                      <a:lnTo>
                        <a:pt x="38100" y="2023872"/>
                      </a:lnTo>
                      <a:cubicBezTo>
                        <a:pt x="38100" y="2077593"/>
                        <a:pt x="82296" y="2121535"/>
                        <a:pt x="137541" y="2121535"/>
                      </a:cubicBezTo>
                      <a:lnTo>
                        <a:pt x="12917678" y="2121535"/>
                      </a:lnTo>
                      <a:cubicBezTo>
                        <a:pt x="12972797" y="2121535"/>
                        <a:pt x="13017119" y="2077593"/>
                        <a:pt x="13017119" y="2023872"/>
                      </a:cubicBezTo>
                      <a:lnTo>
                        <a:pt x="13017119" y="135763"/>
                      </a:lnTo>
                      <a:cubicBezTo>
                        <a:pt x="13017119" y="82042"/>
                        <a:pt x="12972923" y="38100"/>
                        <a:pt x="12917678" y="38100"/>
                      </a:cubicBezTo>
                      <a:lnTo>
                        <a:pt x="137541" y="38100"/>
                      </a:lnTo>
                      <a:lnTo>
                        <a:pt x="137541" y="19050"/>
                      </a:lnTo>
                      <a:lnTo>
                        <a:pt x="137541" y="38100"/>
                      </a:lnTo>
                      <a:cubicBezTo>
                        <a:pt x="82296" y="38100"/>
                        <a:pt x="38100" y="82042"/>
                        <a:pt x="38100" y="135763"/>
                      </a:cubicBezTo>
                      <a:close/>
                    </a:path>
                  </a:pathLst>
                </a:custGeom>
                <a:solidFill>
                  <a:srgbClr val="BCDBD4"/>
                </a:solidFill>
              </p:spPr>
            </p:sp>
          </p:grpSp>
          <p:grpSp>
            <p:nvGrpSpPr>
              <p:cNvPr id="26" name="Group 26"/>
              <p:cNvGrpSpPr/>
              <p:nvPr/>
            </p:nvGrpSpPr>
            <p:grpSpPr>
              <a:xfrm>
                <a:off x="97595" y="7854542"/>
                <a:ext cx="833628" cy="1562602"/>
                <a:chOff x="0" y="-38133"/>
                <a:chExt cx="1111504" cy="2083470"/>
              </a:xfrm>
            </p:grpSpPr>
            <p:sp>
              <p:nvSpPr>
                <p:cNvPr id="27" name="Freeform 27"/>
                <p:cNvSpPr/>
                <p:nvPr/>
              </p:nvSpPr>
              <p:spPr>
                <a:xfrm>
                  <a:off x="0" y="-38133"/>
                  <a:ext cx="1111504" cy="2083470"/>
                </a:xfrm>
                <a:custGeom>
                  <a:avLst/>
                  <a:gdLst/>
                  <a:ahLst/>
                  <a:cxnLst/>
                  <a:rect l="l" t="t" r="r" b="b"/>
                  <a:pathLst>
                    <a:path w="1111504" h="2045335">
                      <a:moveTo>
                        <a:pt x="0" y="70993"/>
                      </a:moveTo>
                      <a:cubicBezTo>
                        <a:pt x="0" y="31750"/>
                        <a:pt x="31750" y="0"/>
                        <a:pt x="70993" y="0"/>
                      </a:cubicBezTo>
                      <a:lnTo>
                        <a:pt x="1040511" y="0"/>
                      </a:lnTo>
                      <a:cubicBezTo>
                        <a:pt x="1079754" y="0"/>
                        <a:pt x="1111504" y="31750"/>
                        <a:pt x="1111504" y="70993"/>
                      </a:cubicBezTo>
                      <a:lnTo>
                        <a:pt x="1111504" y="1974342"/>
                      </a:lnTo>
                      <a:cubicBezTo>
                        <a:pt x="1111504" y="2013585"/>
                        <a:pt x="1079754" y="2045335"/>
                        <a:pt x="1040511" y="2045335"/>
                      </a:cubicBezTo>
                      <a:lnTo>
                        <a:pt x="70993" y="2045335"/>
                      </a:lnTo>
                      <a:cubicBezTo>
                        <a:pt x="31750" y="2045335"/>
                        <a:pt x="0" y="2013585"/>
                        <a:pt x="0" y="1974342"/>
                      </a:cubicBezTo>
                      <a:close/>
                    </a:path>
                  </a:pathLst>
                </a:custGeom>
                <a:solidFill>
                  <a:srgbClr val="D6F5EE"/>
                </a:solidFill>
              </p:spPr>
            </p:sp>
          </p:grpSp>
        </p:grpSp>
        <p:sp>
          <p:nvSpPr>
            <p:cNvPr id="40" name="TextBox 40"/>
            <p:cNvSpPr txBox="1"/>
            <p:nvPr/>
          </p:nvSpPr>
          <p:spPr>
            <a:xfrm>
              <a:off x="8296120" y="8025210"/>
              <a:ext cx="9834746" cy="1690206"/>
            </a:xfrm>
            <a:prstGeom prst="rect">
              <a:avLst/>
            </a:prstGeom>
          </p:spPr>
          <p:txBody>
            <a:bodyPr wrap="square" lIns="0" tIns="0" rIns="0" bIns="0" rtlCol="0" anchor="t">
              <a:spAutoFit/>
            </a:bodyPr>
            <a:lstStyle/>
            <a:p>
              <a:r>
                <a:rPr lang="es-BO" sz="2400" b="1" dirty="0">
                  <a:solidFill>
                    <a:srgbClr val="333F70"/>
                  </a:solidFill>
                  <a:latin typeface="Garet" panose="020B0604020202020204" charset="0"/>
                  <a:ea typeface="Arimo Bold"/>
                  <a:cs typeface="Aharoni" panose="02010803020104030203" pitchFamily="2" charset="-79"/>
                  <a:sym typeface="Arimo Bold"/>
                </a:rPr>
                <a:t>¿Ofrecen descuentos para programas completos?</a:t>
              </a:r>
            </a:p>
            <a:p>
              <a:endParaRPr lang="es-BO" sz="1600" b="1" dirty="0">
                <a:solidFill>
                  <a:schemeClr val="accent5">
                    <a:lumMod val="50000"/>
                  </a:schemeClr>
                </a:solidFill>
                <a:latin typeface="Ink Free" panose="03080402000500000000" pitchFamily="66" charset="0"/>
                <a:ea typeface="Open Sans"/>
                <a:cs typeface="Open Sans"/>
                <a:sym typeface="Open Sans"/>
              </a:endParaRPr>
            </a:p>
            <a:p>
              <a:pPr marL="176213" lvl="1">
                <a:lnSpc>
                  <a:spcPts val="2625"/>
                </a:lnSpc>
              </a:pPr>
              <a:r>
                <a:rPr lang="es-BO" sz="2500" b="1" dirty="0">
                  <a:solidFill>
                    <a:schemeClr val="accent5">
                      <a:lumMod val="50000"/>
                    </a:schemeClr>
                  </a:solidFill>
                  <a:latin typeface="Ink Free" panose="03080402000500000000" pitchFamily="66" charset="0"/>
                  <a:ea typeface="Open Sans"/>
                  <a:cs typeface="Open Sans"/>
                  <a:sym typeface="Open Sans"/>
                </a:rPr>
                <a:t>Sí, contamos con tarifas especiales para empresas que contratan programas completos o múltiples talleres. Consulte por nuestros paquetes corporativos.</a:t>
              </a:r>
            </a:p>
          </p:txBody>
        </p:sp>
      </p:grpSp>
      <p:sp>
        <p:nvSpPr>
          <p:cNvPr id="28" name="TextBox 28"/>
          <p:cNvSpPr txBox="1"/>
          <p:nvPr/>
        </p:nvSpPr>
        <p:spPr>
          <a:xfrm>
            <a:off x="7299406" y="599554"/>
            <a:ext cx="9453538" cy="721351"/>
          </a:xfrm>
          <a:prstGeom prst="rect">
            <a:avLst/>
          </a:prstGeom>
        </p:spPr>
        <p:txBody>
          <a:bodyPr wrap="square" lIns="0" tIns="0" rIns="0" bIns="0" rtlCol="0" anchor="t">
            <a:spAutoFit/>
          </a:bodyPr>
          <a:lstStyle/>
          <a:p>
            <a:pPr algn="l">
              <a:lnSpc>
                <a:spcPts val="5125"/>
              </a:lnSpc>
            </a:pPr>
            <a:r>
              <a:rPr lang="es-BO" sz="6000" b="1" dirty="0">
                <a:solidFill>
                  <a:srgbClr val="002060"/>
                </a:solidFill>
                <a:latin typeface="Aharoni" panose="02010803020104030203" pitchFamily="2" charset="-79"/>
                <a:ea typeface="Arimo Bold"/>
                <a:cs typeface="Aharoni" panose="02010803020104030203" pitchFamily="2" charset="-79"/>
                <a:sym typeface="Arimo Bold"/>
              </a:rPr>
              <a:t>Preguntas Frecuentes</a:t>
            </a:r>
          </a:p>
        </p:txBody>
      </p:sp>
      <p:grpSp>
        <p:nvGrpSpPr>
          <p:cNvPr id="6" name="Grupo 5">
            <a:extLst>
              <a:ext uri="{FF2B5EF4-FFF2-40B4-BE49-F238E27FC236}">
                <a16:creationId xmlns:a16="http://schemas.microsoft.com/office/drawing/2014/main" id="{C598CAEE-1012-13F8-9580-0B1218B74310}"/>
              </a:ext>
            </a:extLst>
          </p:cNvPr>
          <p:cNvGrpSpPr/>
          <p:nvPr/>
        </p:nvGrpSpPr>
        <p:grpSpPr>
          <a:xfrm>
            <a:off x="7331022" y="1399485"/>
            <a:ext cx="10851262" cy="2203973"/>
            <a:chOff x="7549414" y="1674316"/>
            <a:chExt cx="10499195" cy="1982282"/>
          </a:xfrm>
        </p:grpSpPr>
        <p:grpSp>
          <p:nvGrpSpPr>
            <p:cNvPr id="4" name="Grupo 3">
              <a:extLst>
                <a:ext uri="{FF2B5EF4-FFF2-40B4-BE49-F238E27FC236}">
                  <a16:creationId xmlns:a16="http://schemas.microsoft.com/office/drawing/2014/main" id="{CD54EEF7-4146-5C10-F546-73C46FF0F208}"/>
                </a:ext>
              </a:extLst>
            </p:cNvPr>
            <p:cNvGrpSpPr/>
            <p:nvPr/>
          </p:nvGrpSpPr>
          <p:grpSpPr>
            <a:xfrm>
              <a:off x="7549414" y="1674316"/>
              <a:ext cx="10499195" cy="1945184"/>
              <a:chOff x="7549414" y="1705023"/>
              <a:chExt cx="10499195" cy="1945184"/>
            </a:xfrm>
          </p:grpSpPr>
          <p:grpSp>
            <p:nvGrpSpPr>
              <p:cNvPr id="8" name="Group 8"/>
              <p:cNvGrpSpPr/>
              <p:nvPr/>
            </p:nvGrpSpPr>
            <p:grpSpPr>
              <a:xfrm>
                <a:off x="7549414" y="1705023"/>
                <a:ext cx="10499195" cy="1945184"/>
                <a:chOff x="0" y="0"/>
                <a:chExt cx="13055203" cy="2593578"/>
              </a:xfrm>
            </p:grpSpPr>
            <p:sp>
              <p:nvSpPr>
                <p:cNvPr id="9" name="Freeform 9"/>
                <p:cNvSpPr/>
                <p:nvPr/>
              </p:nvSpPr>
              <p:spPr>
                <a:xfrm>
                  <a:off x="19050" y="19050"/>
                  <a:ext cx="13017119" cy="2555494"/>
                </a:xfrm>
                <a:custGeom>
                  <a:avLst/>
                  <a:gdLst/>
                  <a:ahLst/>
                  <a:cxnLst/>
                  <a:rect l="l" t="t" r="r" b="b"/>
                  <a:pathLst>
                    <a:path w="13017119" h="2555494">
                      <a:moveTo>
                        <a:pt x="0" y="116713"/>
                      </a:moveTo>
                      <a:cubicBezTo>
                        <a:pt x="0" y="52197"/>
                        <a:pt x="52832" y="0"/>
                        <a:pt x="118110" y="0"/>
                      </a:cubicBezTo>
                      <a:lnTo>
                        <a:pt x="12899009" y="0"/>
                      </a:lnTo>
                      <a:cubicBezTo>
                        <a:pt x="12964287" y="0"/>
                        <a:pt x="13017119" y="52197"/>
                        <a:pt x="13017119" y="116713"/>
                      </a:cubicBezTo>
                      <a:lnTo>
                        <a:pt x="13017119" y="2438781"/>
                      </a:lnTo>
                      <a:cubicBezTo>
                        <a:pt x="13017119" y="2503297"/>
                        <a:pt x="12964287" y="2555494"/>
                        <a:pt x="12899009" y="2555494"/>
                      </a:cubicBezTo>
                      <a:lnTo>
                        <a:pt x="118110" y="2555494"/>
                      </a:lnTo>
                      <a:cubicBezTo>
                        <a:pt x="52832" y="2555494"/>
                        <a:pt x="0" y="2503297"/>
                        <a:pt x="0" y="2438781"/>
                      </a:cubicBezTo>
                      <a:close/>
                    </a:path>
                  </a:pathLst>
                </a:custGeom>
                <a:solidFill>
                  <a:srgbClr val="FFFFFF"/>
                </a:solidFill>
              </p:spPr>
            </p:sp>
            <p:sp>
              <p:nvSpPr>
                <p:cNvPr id="10" name="Freeform 10"/>
                <p:cNvSpPr/>
                <p:nvPr/>
              </p:nvSpPr>
              <p:spPr>
                <a:xfrm>
                  <a:off x="0" y="0"/>
                  <a:ext cx="13055219" cy="2593594"/>
                </a:xfrm>
                <a:custGeom>
                  <a:avLst/>
                  <a:gdLst/>
                  <a:ahLst/>
                  <a:cxnLst/>
                  <a:rect l="l" t="t" r="r" b="b"/>
                  <a:pathLst>
                    <a:path w="13055219" h="2593594">
                      <a:moveTo>
                        <a:pt x="0" y="135763"/>
                      </a:moveTo>
                      <a:cubicBezTo>
                        <a:pt x="0" y="60579"/>
                        <a:pt x="61595" y="0"/>
                        <a:pt x="137160" y="0"/>
                      </a:cubicBezTo>
                      <a:lnTo>
                        <a:pt x="12918059" y="0"/>
                      </a:lnTo>
                      <a:lnTo>
                        <a:pt x="12918059" y="19050"/>
                      </a:lnTo>
                      <a:lnTo>
                        <a:pt x="12918059" y="0"/>
                      </a:lnTo>
                      <a:cubicBezTo>
                        <a:pt x="12993624" y="0"/>
                        <a:pt x="13055219" y="60579"/>
                        <a:pt x="13055219" y="135763"/>
                      </a:cubicBezTo>
                      <a:lnTo>
                        <a:pt x="13036169" y="135763"/>
                      </a:lnTo>
                      <a:lnTo>
                        <a:pt x="13055219" y="135763"/>
                      </a:lnTo>
                      <a:lnTo>
                        <a:pt x="13055219" y="2457831"/>
                      </a:lnTo>
                      <a:lnTo>
                        <a:pt x="13036169" y="2457831"/>
                      </a:lnTo>
                      <a:lnTo>
                        <a:pt x="13055219" y="2457831"/>
                      </a:lnTo>
                      <a:cubicBezTo>
                        <a:pt x="13055219" y="2533015"/>
                        <a:pt x="12993624" y="2593594"/>
                        <a:pt x="12918059" y="2593594"/>
                      </a:cubicBezTo>
                      <a:lnTo>
                        <a:pt x="12918059" y="2574544"/>
                      </a:lnTo>
                      <a:lnTo>
                        <a:pt x="12918059" y="2593594"/>
                      </a:lnTo>
                      <a:lnTo>
                        <a:pt x="137160" y="2593594"/>
                      </a:lnTo>
                      <a:lnTo>
                        <a:pt x="137160" y="2574544"/>
                      </a:lnTo>
                      <a:lnTo>
                        <a:pt x="137160" y="2593594"/>
                      </a:lnTo>
                      <a:cubicBezTo>
                        <a:pt x="61595" y="2593594"/>
                        <a:pt x="0" y="2533015"/>
                        <a:pt x="0" y="2457831"/>
                      </a:cubicBezTo>
                      <a:lnTo>
                        <a:pt x="0" y="135763"/>
                      </a:lnTo>
                      <a:lnTo>
                        <a:pt x="19050" y="135763"/>
                      </a:lnTo>
                      <a:lnTo>
                        <a:pt x="0" y="135763"/>
                      </a:lnTo>
                      <a:moveTo>
                        <a:pt x="38100" y="135763"/>
                      </a:moveTo>
                      <a:lnTo>
                        <a:pt x="38100" y="2457831"/>
                      </a:lnTo>
                      <a:lnTo>
                        <a:pt x="19050" y="2457831"/>
                      </a:lnTo>
                      <a:lnTo>
                        <a:pt x="38100" y="2457831"/>
                      </a:lnTo>
                      <a:cubicBezTo>
                        <a:pt x="38100" y="2511552"/>
                        <a:pt x="82296" y="2555494"/>
                        <a:pt x="137160" y="2555494"/>
                      </a:cubicBezTo>
                      <a:lnTo>
                        <a:pt x="12918059" y="2555494"/>
                      </a:lnTo>
                      <a:cubicBezTo>
                        <a:pt x="12972923" y="2555494"/>
                        <a:pt x="13017119" y="2511552"/>
                        <a:pt x="13017119" y="2457831"/>
                      </a:cubicBezTo>
                      <a:lnTo>
                        <a:pt x="13017119" y="135763"/>
                      </a:lnTo>
                      <a:cubicBezTo>
                        <a:pt x="13017119" y="82042"/>
                        <a:pt x="12972923" y="38100"/>
                        <a:pt x="12918059" y="38100"/>
                      </a:cubicBezTo>
                      <a:lnTo>
                        <a:pt x="137160" y="38100"/>
                      </a:lnTo>
                      <a:lnTo>
                        <a:pt x="137160" y="19050"/>
                      </a:lnTo>
                      <a:lnTo>
                        <a:pt x="137160" y="38100"/>
                      </a:lnTo>
                      <a:cubicBezTo>
                        <a:pt x="82296" y="38100"/>
                        <a:pt x="38100" y="82042"/>
                        <a:pt x="38100" y="135763"/>
                      </a:cubicBezTo>
                      <a:close/>
                    </a:path>
                  </a:pathLst>
                </a:custGeom>
                <a:solidFill>
                  <a:srgbClr val="BCDBD4"/>
                </a:solidFill>
              </p:spPr>
            </p:sp>
          </p:grpSp>
          <p:grpSp>
            <p:nvGrpSpPr>
              <p:cNvPr id="11" name="Group 11"/>
              <p:cNvGrpSpPr/>
              <p:nvPr/>
            </p:nvGrpSpPr>
            <p:grpSpPr>
              <a:xfrm>
                <a:off x="7564935" y="1719312"/>
                <a:ext cx="833628" cy="1894954"/>
                <a:chOff x="20695" y="-25920"/>
                <a:chExt cx="1111504" cy="2526605"/>
              </a:xfrm>
            </p:grpSpPr>
            <p:sp>
              <p:nvSpPr>
                <p:cNvPr id="12" name="Freeform 12"/>
                <p:cNvSpPr/>
                <p:nvPr/>
              </p:nvSpPr>
              <p:spPr>
                <a:xfrm>
                  <a:off x="20695" y="-25920"/>
                  <a:ext cx="1111504" cy="2526605"/>
                </a:xfrm>
                <a:custGeom>
                  <a:avLst/>
                  <a:gdLst/>
                  <a:ahLst/>
                  <a:cxnLst/>
                  <a:rect l="l" t="t" r="r" b="b"/>
                  <a:pathLst>
                    <a:path w="1111504" h="2479294">
                      <a:moveTo>
                        <a:pt x="0" y="70993"/>
                      </a:moveTo>
                      <a:cubicBezTo>
                        <a:pt x="0" y="31750"/>
                        <a:pt x="31750" y="0"/>
                        <a:pt x="70993" y="0"/>
                      </a:cubicBezTo>
                      <a:lnTo>
                        <a:pt x="1040511" y="0"/>
                      </a:lnTo>
                      <a:cubicBezTo>
                        <a:pt x="1079754" y="0"/>
                        <a:pt x="1111504" y="31750"/>
                        <a:pt x="1111504" y="70993"/>
                      </a:cubicBezTo>
                      <a:lnTo>
                        <a:pt x="1111504" y="2408301"/>
                      </a:lnTo>
                      <a:cubicBezTo>
                        <a:pt x="1111504" y="2447544"/>
                        <a:pt x="1079754" y="2479294"/>
                        <a:pt x="1040511" y="2479294"/>
                      </a:cubicBezTo>
                      <a:lnTo>
                        <a:pt x="70993" y="2479294"/>
                      </a:lnTo>
                      <a:cubicBezTo>
                        <a:pt x="31750" y="2479294"/>
                        <a:pt x="0" y="2447544"/>
                        <a:pt x="0" y="2408301"/>
                      </a:cubicBezTo>
                      <a:close/>
                    </a:path>
                  </a:pathLst>
                </a:custGeom>
                <a:solidFill>
                  <a:srgbClr val="D6F5EE"/>
                </a:solidFill>
              </p:spPr>
            </p:sp>
          </p:grpSp>
        </p:grpSp>
        <p:sp>
          <p:nvSpPr>
            <p:cNvPr id="29" name="TextBox 29"/>
            <p:cNvSpPr txBox="1"/>
            <p:nvPr/>
          </p:nvSpPr>
          <p:spPr>
            <a:xfrm>
              <a:off x="7944334" y="2461406"/>
              <a:ext cx="312539" cy="307777"/>
            </a:xfrm>
            <a:prstGeom prst="rect">
              <a:avLst/>
            </a:prstGeom>
          </p:spPr>
          <p:txBody>
            <a:bodyPr wrap="square" lIns="0" tIns="0" rIns="0" bIns="0" rtlCol="0" anchor="t">
              <a:spAutoFit/>
            </a:bodyPr>
            <a:lstStyle/>
            <a:p>
              <a:pPr algn="l">
                <a:lnSpc>
                  <a:spcPts val="2437"/>
                </a:lnSpc>
              </a:pPr>
              <a:r>
                <a:rPr lang="en-US" sz="2437" b="1" dirty="0">
                  <a:solidFill>
                    <a:srgbClr val="333F70"/>
                  </a:solidFill>
                  <a:latin typeface="Arimo Bold"/>
                  <a:ea typeface="Arimo Bold"/>
                  <a:cs typeface="Arimo Bold"/>
                  <a:sym typeface="Arimo Bold"/>
                </a:rPr>
                <a:t>1</a:t>
              </a:r>
            </a:p>
          </p:txBody>
        </p:sp>
        <p:sp>
          <p:nvSpPr>
            <p:cNvPr id="31" name="TextBox 31"/>
            <p:cNvSpPr txBox="1"/>
            <p:nvPr/>
          </p:nvSpPr>
          <p:spPr>
            <a:xfrm>
              <a:off x="8560667" y="1787190"/>
              <a:ext cx="9453538" cy="1869408"/>
            </a:xfrm>
            <a:prstGeom prst="rect">
              <a:avLst/>
            </a:prstGeom>
          </p:spPr>
          <p:txBody>
            <a:bodyPr wrap="square" lIns="0" tIns="0" rIns="0" bIns="0" rtlCol="0" anchor="t">
              <a:spAutoFit/>
            </a:bodyPr>
            <a:lstStyle/>
            <a:p>
              <a:pPr algn="l"/>
              <a:r>
                <a:rPr lang="es-BO" sz="3000" b="1" dirty="0">
                  <a:solidFill>
                    <a:srgbClr val="333F70"/>
                  </a:solidFill>
                  <a:latin typeface="Aharoni" panose="02010803020104030203" pitchFamily="2" charset="-79"/>
                  <a:ea typeface="Arimo Bold"/>
                  <a:cs typeface="Aharoni" panose="02010803020104030203" pitchFamily="2" charset="-79"/>
                  <a:sym typeface="Arimo Bold"/>
                </a:rPr>
                <a:t>¿</a:t>
              </a:r>
              <a:r>
                <a:rPr lang="es-BO" sz="2400" b="1" dirty="0">
                  <a:solidFill>
                    <a:srgbClr val="333F70"/>
                  </a:solidFill>
                  <a:latin typeface="Garet" panose="020B0604020202020204" charset="0"/>
                  <a:ea typeface="Arimo Bold"/>
                  <a:cs typeface="Aharoni" panose="02010803020104030203" pitchFamily="2" charset="-79"/>
                  <a:sym typeface="Arimo Bold"/>
                </a:rPr>
                <a:t>Cuál es el número mínimo de participantes para un taller?</a:t>
              </a:r>
              <a:endParaRPr lang="es-BO" sz="2000" dirty="0">
                <a:solidFill>
                  <a:srgbClr val="333F70"/>
                </a:solidFill>
                <a:latin typeface="Garet" panose="020B0604020202020204" charset="0"/>
                <a:ea typeface="Open Sans"/>
                <a:cs typeface="Aharoni" panose="02010803020104030203" pitchFamily="2" charset="-79"/>
                <a:sym typeface="Open Sans"/>
              </a:endParaRPr>
            </a:p>
            <a:p>
              <a:pPr algn="l"/>
              <a:endParaRPr lang="es-BO" sz="1200" dirty="0">
                <a:solidFill>
                  <a:srgbClr val="333F70"/>
                </a:solidFill>
                <a:latin typeface="Ink Free" panose="03080402000500000000" pitchFamily="66" charset="0"/>
                <a:ea typeface="Open Sans"/>
                <a:cs typeface="Open Sans"/>
                <a:sym typeface="Open Sans"/>
              </a:endParaRPr>
            </a:p>
            <a:p>
              <a:pPr marL="176213" lvl="1"/>
              <a:r>
                <a:rPr lang="es-BO" sz="2500" b="1" dirty="0">
                  <a:solidFill>
                    <a:schemeClr val="accent5">
                      <a:lumMod val="50000"/>
                    </a:schemeClr>
                  </a:solidFill>
                  <a:latin typeface="Ink Free" panose="03080402000500000000" pitchFamily="66" charset="0"/>
                  <a:ea typeface="Open Sans"/>
                  <a:cs typeface="Open Sans"/>
                  <a:sym typeface="Open Sans"/>
                </a:rPr>
                <a:t>Recomendamos un mínimo de 8 participantes y un máximo de 24 para garantizar una experiencia de aprendizaje óptima y participativa</a:t>
              </a:r>
              <a:r>
                <a:rPr lang="es-BO" sz="2500" b="1" dirty="0">
                  <a:solidFill>
                    <a:srgbClr val="333F70"/>
                  </a:solidFill>
                  <a:latin typeface="Garet" panose="020B0604020202020204" charset="0"/>
                  <a:ea typeface="Open Sans"/>
                  <a:cs typeface="Open Sans"/>
                  <a:sym typeface="Open Sans"/>
                </a:rPr>
                <a:t>. </a:t>
              </a:r>
              <a:r>
                <a:rPr lang="es-BO" sz="2500" b="1" dirty="0">
                  <a:solidFill>
                    <a:schemeClr val="accent5">
                      <a:lumMod val="50000"/>
                    </a:schemeClr>
                  </a:solidFill>
                  <a:latin typeface="Ink Free" panose="03080402000500000000" pitchFamily="66" charset="0"/>
                  <a:ea typeface="Open Sans"/>
                  <a:cs typeface="Open Sans"/>
                  <a:sym typeface="Open Sans"/>
                </a:rPr>
                <a:t>Nuestra tarifas es por participante Certificado.</a:t>
              </a:r>
            </a:p>
          </p:txBody>
        </p:sp>
      </p:grpSp>
      <p:grpSp>
        <p:nvGrpSpPr>
          <p:cNvPr id="32" name="Grupo 31">
            <a:extLst>
              <a:ext uri="{FF2B5EF4-FFF2-40B4-BE49-F238E27FC236}">
                <a16:creationId xmlns:a16="http://schemas.microsoft.com/office/drawing/2014/main" id="{85392780-F9AF-6341-02D0-D78F18C28D8B}"/>
              </a:ext>
            </a:extLst>
          </p:cNvPr>
          <p:cNvGrpSpPr/>
          <p:nvPr/>
        </p:nvGrpSpPr>
        <p:grpSpPr>
          <a:xfrm>
            <a:off x="7393945" y="6057900"/>
            <a:ext cx="10752782" cy="1917092"/>
            <a:chOff x="7530027" y="6248983"/>
            <a:chExt cx="10748779" cy="1917092"/>
          </a:xfrm>
        </p:grpSpPr>
        <p:grpSp>
          <p:nvGrpSpPr>
            <p:cNvPr id="46" name="Grupo 45">
              <a:extLst>
                <a:ext uri="{FF2B5EF4-FFF2-40B4-BE49-F238E27FC236}">
                  <a16:creationId xmlns:a16="http://schemas.microsoft.com/office/drawing/2014/main" id="{692FD197-E8A5-49DA-B6EF-F375ECE25ECE}"/>
                </a:ext>
              </a:extLst>
            </p:cNvPr>
            <p:cNvGrpSpPr/>
            <p:nvPr/>
          </p:nvGrpSpPr>
          <p:grpSpPr>
            <a:xfrm>
              <a:off x="7530027" y="6248983"/>
              <a:ext cx="10748779" cy="1917092"/>
              <a:chOff x="107427" y="5794165"/>
              <a:chExt cx="10748779" cy="1917092"/>
            </a:xfrm>
          </p:grpSpPr>
          <p:sp>
            <p:nvSpPr>
              <p:cNvPr id="19" name="Freeform 19"/>
              <p:cNvSpPr/>
              <p:nvPr/>
            </p:nvSpPr>
            <p:spPr>
              <a:xfrm>
                <a:off x="107427" y="5794165"/>
                <a:ext cx="10748779" cy="1916621"/>
              </a:xfrm>
              <a:custGeom>
                <a:avLst/>
                <a:gdLst/>
                <a:ahLst/>
                <a:cxnLst/>
                <a:rect l="l" t="t" r="r" b="b"/>
                <a:pathLst>
                  <a:path w="13017119" h="2555494">
                    <a:moveTo>
                      <a:pt x="0" y="116713"/>
                    </a:moveTo>
                    <a:cubicBezTo>
                      <a:pt x="0" y="52197"/>
                      <a:pt x="52832" y="0"/>
                      <a:pt x="118110" y="0"/>
                    </a:cubicBezTo>
                    <a:lnTo>
                      <a:pt x="12899009" y="0"/>
                    </a:lnTo>
                    <a:cubicBezTo>
                      <a:pt x="12964287" y="0"/>
                      <a:pt x="13017119" y="52197"/>
                      <a:pt x="13017119" y="116713"/>
                    </a:cubicBezTo>
                    <a:lnTo>
                      <a:pt x="13017119" y="2438781"/>
                    </a:lnTo>
                    <a:cubicBezTo>
                      <a:pt x="13017119" y="2503297"/>
                      <a:pt x="12964287" y="2555494"/>
                      <a:pt x="12899009" y="2555494"/>
                    </a:cubicBezTo>
                    <a:lnTo>
                      <a:pt x="118110" y="2555494"/>
                    </a:lnTo>
                    <a:cubicBezTo>
                      <a:pt x="52832" y="2555494"/>
                      <a:pt x="0" y="2503297"/>
                      <a:pt x="0" y="2438781"/>
                    </a:cubicBezTo>
                    <a:close/>
                  </a:path>
                </a:pathLst>
              </a:custGeom>
              <a:solidFill>
                <a:srgbClr val="FFFFFF"/>
              </a:solidFill>
            </p:spPr>
          </p:sp>
          <p:grpSp>
            <p:nvGrpSpPr>
              <p:cNvPr id="21" name="Group 21"/>
              <p:cNvGrpSpPr/>
              <p:nvPr/>
            </p:nvGrpSpPr>
            <p:grpSpPr>
              <a:xfrm>
                <a:off x="117479" y="5794636"/>
                <a:ext cx="833628" cy="1916621"/>
                <a:chOff x="0" y="86734"/>
                <a:chExt cx="1111504" cy="2555493"/>
              </a:xfrm>
            </p:grpSpPr>
            <p:sp>
              <p:nvSpPr>
                <p:cNvPr id="22" name="Freeform 22"/>
                <p:cNvSpPr/>
                <p:nvPr/>
              </p:nvSpPr>
              <p:spPr>
                <a:xfrm>
                  <a:off x="0" y="86734"/>
                  <a:ext cx="1111504" cy="2555493"/>
                </a:xfrm>
                <a:custGeom>
                  <a:avLst/>
                  <a:gdLst/>
                  <a:ahLst/>
                  <a:cxnLst/>
                  <a:rect l="l" t="t" r="r" b="b"/>
                  <a:pathLst>
                    <a:path w="1111504" h="2479294">
                      <a:moveTo>
                        <a:pt x="0" y="70993"/>
                      </a:moveTo>
                      <a:cubicBezTo>
                        <a:pt x="0" y="31750"/>
                        <a:pt x="31750" y="0"/>
                        <a:pt x="70993" y="0"/>
                      </a:cubicBezTo>
                      <a:lnTo>
                        <a:pt x="1040511" y="0"/>
                      </a:lnTo>
                      <a:cubicBezTo>
                        <a:pt x="1079754" y="0"/>
                        <a:pt x="1111504" y="31750"/>
                        <a:pt x="1111504" y="70993"/>
                      </a:cubicBezTo>
                      <a:lnTo>
                        <a:pt x="1111504" y="2408301"/>
                      </a:lnTo>
                      <a:cubicBezTo>
                        <a:pt x="1111504" y="2447544"/>
                        <a:pt x="1079754" y="2479294"/>
                        <a:pt x="1040511" y="2479294"/>
                      </a:cubicBezTo>
                      <a:lnTo>
                        <a:pt x="70993" y="2479294"/>
                      </a:lnTo>
                      <a:cubicBezTo>
                        <a:pt x="31750" y="2479294"/>
                        <a:pt x="0" y="2447544"/>
                        <a:pt x="0" y="2408301"/>
                      </a:cubicBezTo>
                      <a:close/>
                    </a:path>
                  </a:pathLst>
                </a:custGeom>
                <a:solidFill>
                  <a:srgbClr val="D6F5EE"/>
                </a:solidFill>
              </p:spPr>
            </p:sp>
          </p:grpSp>
          <p:sp>
            <p:nvSpPr>
              <p:cNvPr id="35" name="TextBox 35"/>
              <p:cNvSpPr txBox="1"/>
              <p:nvPr/>
            </p:nvSpPr>
            <p:spPr>
              <a:xfrm>
                <a:off x="373165" y="6736991"/>
                <a:ext cx="312539" cy="352574"/>
              </a:xfrm>
              <a:prstGeom prst="rect">
                <a:avLst/>
              </a:prstGeom>
            </p:spPr>
            <p:txBody>
              <a:bodyPr lIns="0" tIns="0" rIns="0" bIns="0" rtlCol="0" anchor="t">
                <a:spAutoFit/>
              </a:bodyPr>
              <a:lstStyle/>
              <a:p>
                <a:pPr algn="l">
                  <a:lnSpc>
                    <a:spcPts val="2437"/>
                  </a:lnSpc>
                </a:pPr>
                <a:r>
                  <a:rPr lang="en-US" sz="2437" b="1" dirty="0">
                    <a:solidFill>
                      <a:srgbClr val="333F70"/>
                    </a:solidFill>
                    <a:latin typeface="Arimo Bold"/>
                    <a:ea typeface="Arimo Bold"/>
                    <a:cs typeface="Arimo Bold"/>
                    <a:sym typeface="Arimo Bold"/>
                  </a:rPr>
                  <a:t>3</a:t>
                </a:r>
              </a:p>
            </p:txBody>
          </p:sp>
        </p:grpSp>
        <p:sp>
          <p:nvSpPr>
            <p:cNvPr id="37" name="TextBox 37"/>
            <p:cNvSpPr txBox="1"/>
            <p:nvPr/>
          </p:nvSpPr>
          <p:spPr>
            <a:xfrm>
              <a:off x="8479260" y="6420460"/>
              <a:ext cx="9688598" cy="1592744"/>
            </a:xfrm>
            <a:prstGeom prst="rect">
              <a:avLst/>
            </a:prstGeom>
          </p:spPr>
          <p:txBody>
            <a:bodyPr wrap="square" lIns="0" tIns="0" rIns="0" bIns="0" rtlCol="0" anchor="t">
              <a:spAutoFit/>
            </a:bodyPr>
            <a:lstStyle/>
            <a:p>
              <a:pPr>
                <a:lnSpc>
                  <a:spcPts val="2625"/>
                </a:lnSpc>
              </a:pPr>
              <a:r>
                <a:rPr lang="es-BO" sz="2400" b="1" dirty="0">
                  <a:solidFill>
                    <a:srgbClr val="333F70"/>
                  </a:solidFill>
                  <a:latin typeface="Garet" panose="020B0604020202020204" charset="0"/>
                  <a:ea typeface="Arimo Bold"/>
                  <a:cs typeface="Aharoni" panose="02010803020104030203" pitchFamily="2" charset="-79"/>
                  <a:sym typeface="Arimo Bold"/>
                </a:rPr>
                <a:t>¿Cómo se mide el retorno de inversión de la capacitación?</a:t>
              </a:r>
              <a:endParaRPr lang="es-BO" sz="2400" dirty="0">
                <a:solidFill>
                  <a:srgbClr val="333F70"/>
                </a:solidFill>
                <a:latin typeface="Garet" panose="020B0604020202020204" charset="0"/>
                <a:ea typeface="Open Sans"/>
                <a:cs typeface="Aharoni" panose="02010803020104030203" pitchFamily="2" charset="-79"/>
                <a:sym typeface="Open Sans"/>
              </a:endParaRPr>
            </a:p>
            <a:p>
              <a:endParaRPr lang="es-BO" sz="1600" b="1" dirty="0">
                <a:solidFill>
                  <a:schemeClr val="accent5">
                    <a:lumMod val="50000"/>
                  </a:schemeClr>
                </a:solidFill>
                <a:latin typeface="Ink Free" panose="03080402000500000000" pitchFamily="66" charset="0"/>
                <a:ea typeface="Open Sans"/>
                <a:cs typeface="Open Sans"/>
                <a:sym typeface="Open Sans"/>
              </a:endParaRPr>
            </a:p>
            <a:p>
              <a:pPr marL="176213" lvl="1">
                <a:lnSpc>
                  <a:spcPts val="2625"/>
                </a:lnSpc>
              </a:pPr>
              <a:r>
                <a:rPr lang="es-BO" sz="2500" b="1" dirty="0">
                  <a:solidFill>
                    <a:schemeClr val="accent5">
                      <a:lumMod val="50000"/>
                    </a:schemeClr>
                  </a:solidFill>
                  <a:latin typeface="Ink Free" panose="03080402000500000000" pitchFamily="66" charset="0"/>
                  <a:ea typeface="Open Sans"/>
                  <a:cs typeface="Open Sans"/>
                  <a:sym typeface="Open Sans"/>
                </a:rPr>
                <a:t>Implementamos sistemas de evaluación antes, durante y después de la capacitación, con indicadores específicos alineados a los objetivos de su organización.</a:t>
              </a:r>
            </a:p>
          </p:txBody>
        </p:sp>
      </p:grpSp>
      <p:sp>
        <p:nvSpPr>
          <p:cNvPr id="38" name="TextBox 38"/>
          <p:cNvSpPr txBox="1"/>
          <p:nvPr/>
        </p:nvSpPr>
        <p:spPr>
          <a:xfrm>
            <a:off x="7681622" y="8867100"/>
            <a:ext cx="312539" cy="352574"/>
          </a:xfrm>
          <a:prstGeom prst="rect">
            <a:avLst/>
          </a:prstGeom>
        </p:spPr>
        <p:txBody>
          <a:bodyPr lIns="0" tIns="0" rIns="0" bIns="0" rtlCol="0" anchor="t">
            <a:spAutoFit/>
          </a:bodyPr>
          <a:lstStyle/>
          <a:p>
            <a:pPr algn="l">
              <a:lnSpc>
                <a:spcPts val="2437"/>
              </a:lnSpc>
            </a:pPr>
            <a:r>
              <a:rPr lang="en-US" sz="2437" b="1" dirty="0">
                <a:solidFill>
                  <a:srgbClr val="333F70"/>
                </a:solidFill>
                <a:latin typeface="Arimo Bold"/>
                <a:ea typeface="Arimo Bold"/>
                <a:cs typeface="Arimo Bold"/>
                <a:sym typeface="Arimo Bold"/>
              </a:rPr>
              <a:t>4</a:t>
            </a:r>
          </a:p>
        </p:txBody>
      </p:sp>
      <p:sp>
        <p:nvSpPr>
          <p:cNvPr id="41" name="Diagrama de flujo: retraso 40">
            <a:extLst>
              <a:ext uri="{FF2B5EF4-FFF2-40B4-BE49-F238E27FC236}">
                <a16:creationId xmlns:a16="http://schemas.microsoft.com/office/drawing/2014/main" id="{5D53E3F0-319A-4EA3-8C9A-15194553CB27}"/>
              </a:ext>
            </a:extLst>
          </p:cNvPr>
          <p:cNvSpPr/>
          <p:nvPr/>
        </p:nvSpPr>
        <p:spPr>
          <a:xfrm>
            <a:off x="0" y="0"/>
            <a:ext cx="7105650" cy="10287000"/>
          </a:xfrm>
          <a:prstGeom prst="flowChartDelay">
            <a:avLst/>
          </a:prstGeom>
          <a:blipFill dpi="0" rotWithShape="1">
            <a:blip r:embed="rId3" cstate="print">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grpSp>
        <p:nvGrpSpPr>
          <p:cNvPr id="30" name="Grupo 29">
            <a:extLst>
              <a:ext uri="{FF2B5EF4-FFF2-40B4-BE49-F238E27FC236}">
                <a16:creationId xmlns:a16="http://schemas.microsoft.com/office/drawing/2014/main" id="{465C64AF-80D8-764A-2B1F-602B940E5394}"/>
              </a:ext>
            </a:extLst>
          </p:cNvPr>
          <p:cNvGrpSpPr/>
          <p:nvPr/>
        </p:nvGrpSpPr>
        <p:grpSpPr>
          <a:xfrm>
            <a:off x="7331045" y="3662362"/>
            <a:ext cx="10799889" cy="2243138"/>
            <a:chOff x="7530027" y="3840774"/>
            <a:chExt cx="10487925" cy="1834440"/>
          </a:xfrm>
        </p:grpSpPr>
        <p:sp>
          <p:nvSpPr>
            <p:cNvPr id="14" name="Freeform 14"/>
            <p:cNvSpPr/>
            <p:nvPr/>
          </p:nvSpPr>
          <p:spPr>
            <a:xfrm>
              <a:off x="7530027" y="3848513"/>
              <a:ext cx="10487925" cy="1826701"/>
            </a:xfrm>
            <a:custGeom>
              <a:avLst/>
              <a:gdLst/>
              <a:ahLst/>
              <a:cxnLst/>
              <a:rect l="l" t="t" r="r" b="b"/>
              <a:pathLst>
                <a:path w="13017119" h="2121535">
                  <a:moveTo>
                    <a:pt x="0" y="116713"/>
                  </a:moveTo>
                  <a:cubicBezTo>
                    <a:pt x="0" y="52197"/>
                    <a:pt x="53086" y="0"/>
                    <a:pt x="118491" y="0"/>
                  </a:cubicBezTo>
                  <a:lnTo>
                    <a:pt x="12898628" y="0"/>
                  </a:lnTo>
                  <a:cubicBezTo>
                    <a:pt x="12964033" y="0"/>
                    <a:pt x="13017119" y="52197"/>
                    <a:pt x="13017119" y="116713"/>
                  </a:cubicBezTo>
                  <a:lnTo>
                    <a:pt x="13017119" y="2004822"/>
                  </a:lnTo>
                  <a:cubicBezTo>
                    <a:pt x="13017119" y="2069338"/>
                    <a:pt x="12964033" y="2121535"/>
                    <a:pt x="12898628" y="2121535"/>
                  </a:cubicBezTo>
                  <a:lnTo>
                    <a:pt x="118491" y="2121535"/>
                  </a:lnTo>
                  <a:cubicBezTo>
                    <a:pt x="53086" y="2121535"/>
                    <a:pt x="0" y="2069338"/>
                    <a:pt x="0" y="2004822"/>
                  </a:cubicBezTo>
                  <a:close/>
                </a:path>
              </a:pathLst>
            </a:custGeom>
            <a:solidFill>
              <a:srgbClr val="FFFFFF"/>
            </a:solidFill>
          </p:spPr>
        </p:sp>
        <p:grpSp>
          <p:nvGrpSpPr>
            <p:cNvPr id="16" name="Group 16"/>
            <p:cNvGrpSpPr/>
            <p:nvPr/>
          </p:nvGrpSpPr>
          <p:grpSpPr>
            <a:xfrm>
              <a:off x="7549414" y="3840774"/>
              <a:ext cx="833628" cy="1806051"/>
              <a:chOff x="0" y="-66210"/>
              <a:chExt cx="1111504" cy="2097553"/>
            </a:xfrm>
          </p:grpSpPr>
          <p:sp>
            <p:nvSpPr>
              <p:cNvPr id="17" name="Freeform 17"/>
              <p:cNvSpPr/>
              <p:nvPr/>
            </p:nvSpPr>
            <p:spPr>
              <a:xfrm>
                <a:off x="0" y="-66210"/>
                <a:ext cx="1111504" cy="2097553"/>
              </a:xfrm>
              <a:custGeom>
                <a:avLst/>
                <a:gdLst/>
                <a:ahLst/>
                <a:cxnLst/>
                <a:rect l="l" t="t" r="r" b="b"/>
                <a:pathLst>
                  <a:path w="1111504" h="2045335">
                    <a:moveTo>
                      <a:pt x="0" y="70993"/>
                    </a:moveTo>
                    <a:cubicBezTo>
                      <a:pt x="0" y="31750"/>
                      <a:pt x="31750" y="0"/>
                      <a:pt x="70993" y="0"/>
                    </a:cubicBezTo>
                    <a:lnTo>
                      <a:pt x="1040511" y="0"/>
                    </a:lnTo>
                    <a:cubicBezTo>
                      <a:pt x="1079754" y="0"/>
                      <a:pt x="1111504" y="31750"/>
                      <a:pt x="1111504" y="70993"/>
                    </a:cubicBezTo>
                    <a:lnTo>
                      <a:pt x="1111504" y="1974342"/>
                    </a:lnTo>
                    <a:cubicBezTo>
                      <a:pt x="1111504" y="2013585"/>
                      <a:pt x="1079754" y="2045335"/>
                      <a:pt x="1040511" y="2045335"/>
                    </a:cubicBezTo>
                    <a:lnTo>
                      <a:pt x="70993" y="2045335"/>
                    </a:lnTo>
                    <a:cubicBezTo>
                      <a:pt x="31750" y="2045335"/>
                      <a:pt x="0" y="2013585"/>
                      <a:pt x="0" y="1974342"/>
                    </a:cubicBezTo>
                    <a:close/>
                  </a:path>
                </a:pathLst>
              </a:custGeom>
              <a:solidFill>
                <a:srgbClr val="D6F5EE"/>
              </a:solidFill>
            </p:spPr>
          </p:sp>
        </p:grpSp>
        <p:sp>
          <p:nvSpPr>
            <p:cNvPr id="34" name="TextBox 34"/>
            <p:cNvSpPr txBox="1"/>
            <p:nvPr/>
          </p:nvSpPr>
          <p:spPr>
            <a:xfrm>
              <a:off x="8586876" y="4014603"/>
              <a:ext cx="9368994" cy="1453568"/>
            </a:xfrm>
            <a:prstGeom prst="rect">
              <a:avLst/>
            </a:prstGeom>
          </p:spPr>
          <p:txBody>
            <a:bodyPr wrap="square" lIns="0" tIns="0" rIns="0" bIns="0" rtlCol="0" anchor="t">
              <a:spAutoFit/>
            </a:bodyPr>
            <a:lstStyle/>
            <a:p>
              <a:r>
                <a:rPr lang="es-BO" sz="3000" b="1" dirty="0">
                  <a:solidFill>
                    <a:srgbClr val="333F70"/>
                  </a:solidFill>
                  <a:latin typeface="Garet" panose="020B0604020202020204" charset="0"/>
                  <a:ea typeface="Arimo Bold"/>
                  <a:cs typeface="Aharoni" panose="02010803020104030203" pitchFamily="2" charset="-79"/>
                  <a:sym typeface="Arimo Bold"/>
                </a:rPr>
                <a:t>¿</a:t>
              </a:r>
              <a:r>
                <a:rPr lang="es-BO" sz="2400" b="1" dirty="0">
                  <a:solidFill>
                    <a:srgbClr val="333F70"/>
                  </a:solidFill>
                  <a:latin typeface="Garet" panose="020B0604020202020204" charset="0"/>
                  <a:ea typeface="Arimo Bold"/>
                  <a:cs typeface="Aharoni" panose="02010803020104030203" pitchFamily="2" charset="-79"/>
                  <a:sym typeface="Arimo Bold"/>
                </a:rPr>
                <a:t>Ofrecen capacitación en otras ciudades o países?</a:t>
              </a:r>
              <a:endParaRPr lang="es-BO" sz="2400" dirty="0">
                <a:solidFill>
                  <a:srgbClr val="333F70"/>
                </a:solidFill>
                <a:latin typeface="Garet" panose="020B0604020202020204" charset="0"/>
                <a:ea typeface="Open Sans"/>
                <a:cs typeface="Aharoni" panose="02010803020104030203" pitchFamily="2" charset="-79"/>
                <a:sym typeface="Open Sans"/>
              </a:endParaRPr>
            </a:p>
            <a:p>
              <a:pPr marL="176213" lvl="1"/>
              <a:endParaRPr lang="es-BO" sz="1050" dirty="0">
                <a:solidFill>
                  <a:srgbClr val="333F70"/>
                </a:solidFill>
                <a:latin typeface="Ink Free" panose="03080402000500000000" pitchFamily="66" charset="0"/>
                <a:ea typeface="Open Sans"/>
                <a:cs typeface="Open Sans"/>
                <a:sym typeface="Open Sans"/>
              </a:endParaRPr>
            </a:p>
            <a:p>
              <a:pPr marL="176213" lvl="1"/>
              <a:r>
                <a:rPr lang="es-BO" sz="2500" b="1" dirty="0">
                  <a:solidFill>
                    <a:schemeClr val="accent5">
                      <a:lumMod val="50000"/>
                    </a:schemeClr>
                  </a:solidFill>
                  <a:latin typeface="Ink Free" panose="03080402000500000000" pitchFamily="66" charset="0"/>
                  <a:ea typeface="Open Sans"/>
                  <a:cs typeface="Open Sans"/>
                  <a:sym typeface="Open Sans"/>
                </a:rPr>
                <a:t>Sí, ofrecemos servicios en toda Bolivia y podemos coordinar capacitaciones en otros países de Latinoamérica. También disponemos de modalidad online para mayor alcance.</a:t>
              </a:r>
            </a:p>
          </p:txBody>
        </p:sp>
        <p:sp>
          <p:nvSpPr>
            <p:cNvPr id="45" name="TextBox 29">
              <a:extLst>
                <a:ext uri="{FF2B5EF4-FFF2-40B4-BE49-F238E27FC236}">
                  <a16:creationId xmlns:a16="http://schemas.microsoft.com/office/drawing/2014/main" id="{36EF23DB-8D23-4818-9722-C0261B00FA78}"/>
                </a:ext>
              </a:extLst>
            </p:cNvPr>
            <p:cNvSpPr txBox="1"/>
            <p:nvPr/>
          </p:nvSpPr>
          <p:spPr>
            <a:xfrm>
              <a:off x="7938332" y="4515758"/>
              <a:ext cx="312539" cy="307777"/>
            </a:xfrm>
            <a:prstGeom prst="rect">
              <a:avLst/>
            </a:prstGeom>
          </p:spPr>
          <p:txBody>
            <a:bodyPr wrap="square" lIns="0" tIns="0" rIns="0" bIns="0" rtlCol="0" anchor="t">
              <a:spAutoFit/>
            </a:bodyPr>
            <a:lstStyle/>
            <a:p>
              <a:pPr algn="l">
                <a:lnSpc>
                  <a:spcPts val="2437"/>
                </a:lnSpc>
              </a:pPr>
              <a:r>
                <a:rPr lang="en-US" sz="2437" b="1" dirty="0">
                  <a:solidFill>
                    <a:srgbClr val="333F70"/>
                  </a:solidFill>
                  <a:latin typeface="Arimo Bold"/>
                  <a:ea typeface="Arimo Bold"/>
                  <a:cs typeface="Arimo Bold"/>
                  <a:sym typeface="Arimo Bold"/>
                </a:rPr>
                <a:t>2</a:t>
              </a:r>
            </a:p>
          </p:txBody>
        </p:sp>
      </p:grpSp>
    </p:spTree>
  </p:cSld>
  <p:clrMapOvr>
    <a:masterClrMapping/>
  </p:clrMapOvr>
  <mc:AlternateContent xmlns:mc="http://schemas.openxmlformats.org/markup-compatibility/2006" xmlns:p14="http://schemas.microsoft.com/office/powerpoint/2010/main">
    <mc:Choice Requires="p14">
      <p:transition spd="slow" p14:dur="2000" advTm="2612"/>
    </mc:Choice>
    <mc:Fallback xmlns="">
      <p:transition spd="slow" advTm="2612"/>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B5EFE3"/>
        </a:solidFill>
        <a:effectLst/>
      </p:bgPr>
    </p:bg>
    <p:spTree>
      <p:nvGrpSpPr>
        <p:cNvPr id="1" name=""/>
        <p:cNvGrpSpPr/>
        <p:nvPr/>
      </p:nvGrpSpPr>
      <p:grpSpPr>
        <a:xfrm>
          <a:off x="0" y="0"/>
          <a:ext cx="0" cy="0"/>
          <a:chOff x="0" y="0"/>
          <a:chExt cx="0" cy="0"/>
        </a:xfrm>
      </p:grpSpPr>
      <p:sp>
        <p:nvSpPr>
          <p:cNvPr id="32" name="TextBox 32"/>
          <p:cNvSpPr txBox="1"/>
          <p:nvPr/>
        </p:nvSpPr>
        <p:spPr>
          <a:xfrm>
            <a:off x="8215882" y="773936"/>
            <a:ext cx="7641190" cy="1661993"/>
          </a:xfrm>
          <a:prstGeom prst="rect">
            <a:avLst/>
          </a:prstGeom>
        </p:spPr>
        <p:txBody>
          <a:bodyPr wrap="square" lIns="0" tIns="0" rIns="0" bIns="0" rtlCol="0" anchor="t">
            <a:spAutoFit/>
          </a:bodyPr>
          <a:lstStyle/>
          <a:p>
            <a:pPr algn="l"/>
            <a:r>
              <a:rPr lang="es-BO" sz="5400" b="1" dirty="0">
                <a:solidFill>
                  <a:srgbClr val="002060"/>
                </a:solidFill>
                <a:latin typeface="Aharoni" panose="02010803020104030203" pitchFamily="2" charset="-79"/>
                <a:ea typeface="Arimo Bold"/>
                <a:cs typeface="Aharoni" panose="02010803020104030203" pitchFamily="2" charset="-79"/>
                <a:sym typeface="Arimo Bold"/>
              </a:rPr>
              <a:t>Solicite una Propuesta Personalizada</a:t>
            </a:r>
          </a:p>
        </p:txBody>
      </p:sp>
      <p:sp>
        <p:nvSpPr>
          <p:cNvPr id="35" name="TextBox 35"/>
          <p:cNvSpPr txBox="1"/>
          <p:nvPr/>
        </p:nvSpPr>
        <p:spPr>
          <a:xfrm>
            <a:off x="1229618" y="4854549"/>
            <a:ext cx="3093839" cy="298864"/>
          </a:xfrm>
          <a:prstGeom prst="rect">
            <a:avLst/>
          </a:prstGeom>
        </p:spPr>
        <p:txBody>
          <a:bodyPr lIns="0" tIns="0" rIns="0" bIns="0" rtlCol="0" anchor="t">
            <a:spAutoFit/>
          </a:bodyPr>
          <a:lstStyle/>
          <a:p>
            <a:pPr algn="l">
              <a:lnSpc>
                <a:spcPts val="2482"/>
              </a:lnSpc>
            </a:pPr>
            <a:endParaRPr lang="en-US" sz="2000" b="1" dirty="0">
              <a:solidFill>
                <a:srgbClr val="000000"/>
              </a:solidFill>
              <a:latin typeface="Arimo Bold"/>
              <a:ea typeface="Arimo Bold"/>
              <a:cs typeface="Arimo Bold"/>
              <a:sym typeface="Arimo Bold"/>
            </a:endParaRPr>
          </a:p>
        </p:txBody>
      </p:sp>
      <p:sp>
        <p:nvSpPr>
          <p:cNvPr id="44" name="Diagrama de flujo: retraso 43">
            <a:extLst>
              <a:ext uri="{FF2B5EF4-FFF2-40B4-BE49-F238E27FC236}">
                <a16:creationId xmlns:a16="http://schemas.microsoft.com/office/drawing/2014/main" id="{660DBE82-8DC6-44D2-87BC-0713A60810FF}"/>
              </a:ext>
            </a:extLst>
          </p:cNvPr>
          <p:cNvSpPr/>
          <p:nvPr/>
        </p:nvSpPr>
        <p:spPr>
          <a:xfrm>
            <a:off x="0" y="-2158"/>
            <a:ext cx="7641190" cy="10289157"/>
          </a:xfrm>
          <a:prstGeom prst="flowChartDelay">
            <a:avLst/>
          </a:prstGeom>
          <a:solidFill>
            <a:srgbClr val="D3D2CE"/>
          </a:solidFill>
          <a:ln>
            <a:noFill/>
          </a:ln>
          <a:scene3d>
            <a:camera prst="orthographicFront"/>
            <a:lightRig rig="threePt" dir="t"/>
          </a:scene3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BO" dirty="0"/>
          </a:p>
        </p:txBody>
      </p:sp>
      <p:grpSp>
        <p:nvGrpSpPr>
          <p:cNvPr id="10" name="Grupo 9">
            <a:extLst>
              <a:ext uri="{FF2B5EF4-FFF2-40B4-BE49-F238E27FC236}">
                <a16:creationId xmlns:a16="http://schemas.microsoft.com/office/drawing/2014/main" id="{592976E7-11C5-87D4-6E17-30E2F168DC85}"/>
              </a:ext>
            </a:extLst>
          </p:cNvPr>
          <p:cNvGrpSpPr/>
          <p:nvPr/>
        </p:nvGrpSpPr>
        <p:grpSpPr>
          <a:xfrm>
            <a:off x="8169406" y="3040012"/>
            <a:ext cx="9642404" cy="2392258"/>
            <a:chOff x="8187113" y="2926675"/>
            <a:chExt cx="9642404" cy="2392258"/>
          </a:xfrm>
        </p:grpSpPr>
        <p:grpSp>
          <p:nvGrpSpPr>
            <p:cNvPr id="9" name="Grupo 8">
              <a:extLst>
                <a:ext uri="{FF2B5EF4-FFF2-40B4-BE49-F238E27FC236}">
                  <a16:creationId xmlns:a16="http://schemas.microsoft.com/office/drawing/2014/main" id="{4945A045-46E9-B092-CE3D-040018DABCF9}"/>
                </a:ext>
              </a:extLst>
            </p:cNvPr>
            <p:cNvGrpSpPr/>
            <p:nvPr/>
          </p:nvGrpSpPr>
          <p:grpSpPr>
            <a:xfrm>
              <a:off x="8187113" y="2926675"/>
              <a:ext cx="9642404" cy="2392258"/>
              <a:chOff x="8169406" y="2922358"/>
              <a:chExt cx="9642404" cy="2392258"/>
            </a:xfrm>
          </p:grpSpPr>
          <p:grpSp>
            <p:nvGrpSpPr>
              <p:cNvPr id="23" name="Group 23"/>
              <p:cNvGrpSpPr/>
              <p:nvPr/>
            </p:nvGrpSpPr>
            <p:grpSpPr>
              <a:xfrm>
                <a:off x="8169406" y="2922358"/>
                <a:ext cx="9642404" cy="2392258"/>
                <a:chOff x="0" y="0"/>
                <a:chExt cx="10905530" cy="1584325"/>
              </a:xfrm>
            </p:grpSpPr>
            <p:sp>
              <p:nvSpPr>
                <p:cNvPr id="24" name="Freeform 24"/>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25" name="Freeform 25"/>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sp>
            <p:nvSpPr>
              <p:cNvPr id="34" name="TextBox 34"/>
              <p:cNvSpPr txBox="1"/>
              <p:nvPr/>
            </p:nvSpPr>
            <p:spPr>
              <a:xfrm>
                <a:off x="8433636" y="3769750"/>
                <a:ext cx="9364387" cy="1236236"/>
              </a:xfrm>
              <a:prstGeom prst="rect">
                <a:avLst/>
              </a:prstGeom>
            </p:spPr>
            <p:txBody>
              <a:bodyPr wrap="square" lIns="0" tIns="0" rIns="0" bIns="0" rtlCol="0" anchor="t">
                <a:spAutoFit/>
              </a:bodyPr>
              <a:lstStyle/>
              <a:p>
                <a:pPr algn="l">
                  <a:lnSpc>
                    <a:spcPts val="3217"/>
                  </a:lnSpc>
                </a:pPr>
                <a:r>
                  <a:rPr lang="es-BO" sz="2800" b="1" dirty="0">
                    <a:solidFill>
                      <a:srgbClr val="333F70"/>
                    </a:solidFill>
                    <a:latin typeface="Ink Free" panose="03080402000500000000" pitchFamily="66" charset="0"/>
                    <a:ea typeface="Open Sans"/>
                    <a:cs typeface="Open Sans"/>
                    <a:sym typeface="Open Sans"/>
                  </a:rPr>
                  <a:t>Llámenos al +591 3 3931955 para hablar directamente con un asesor de capacitación. O por WhatsApp al +591 76347751</a:t>
                </a:r>
                <a:endParaRPr lang="es-BO" sz="2800" dirty="0">
                  <a:solidFill>
                    <a:srgbClr val="333F70"/>
                  </a:solidFill>
                  <a:latin typeface="Ink Free" panose="03080402000500000000" pitchFamily="66" charset="0"/>
                  <a:ea typeface="Open Sans"/>
                  <a:cs typeface="Open Sans"/>
                  <a:sym typeface="Open Sans"/>
                </a:endParaRPr>
              </a:p>
            </p:txBody>
          </p:sp>
        </p:grpSp>
        <p:sp>
          <p:nvSpPr>
            <p:cNvPr id="3" name="CuadroTexto 2">
              <a:extLst>
                <a:ext uri="{FF2B5EF4-FFF2-40B4-BE49-F238E27FC236}">
                  <a16:creationId xmlns:a16="http://schemas.microsoft.com/office/drawing/2014/main" id="{B7381274-AE36-B3B4-7871-65C100319FC4}"/>
                </a:ext>
              </a:extLst>
            </p:cNvPr>
            <p:cNvSpPr txBox="1"/>
            <p:nvPr/>
          </p:nvSpPr>
          <p:spPr>
            <a:xfrm>
              <a:off x="8373913" y="3123220"/>
              <a:ext cx="4495769" cy="523220"/>
            </a:xfrm>
            <a:prstGeom prst="rect">
              <a:avLst/>
            </a:prstGeom>
            <a:noFill/>
          </p:spPr>
          <p:txBody>
            <a:bodyPr wrap="square" rtlCol="0">
              <a:spAutoFit/>
            </a:bodyPr>
            <a:lstStyle/>
            <a:p>
              <a:r>
                <a:rPr lang="es-BO" sz="2800" b="1" dirty="0">
                  <a:solidFill>
                    <a:srgbClr val="333F70"/>
                  </a:solidFill>
                  <a:latin typeface="Garet" panose="020B0604020202020204" charset="0"/>
                  <a:ea typeface="Arimo Bold"/>
                  <a:cs typeface="Aharoni" panose="02010803020104030203" pitchFamily="2" charset="-79"/>
                  <a:sym typeface="Arimo Bold"/>
                </a:rPr>
                <a:t>Contacto Directo </a:t>
              </a:r>
              <a:r>
                <a:rPr lang="es-BO" sz="2800" b="1" dirty="0">
                  <a:solidFill>
                    <a:srgbClr val="000000"/>
                  </a:solidFill>
                  <a:latin typeface="Garet" panose="020B0604020202020204" charset="0"/>
                  <a:ea typeface="Arimo Bold"/>
                  <a:cs typeface="Aharoni" panose="02010803020104030203" pitchFamily="2" charset="-79"/>
                  <a:sym typeface="Arimo Bold"/>
                </a:rPr>
                <a:t>📞</a:t>
              </a:r>
              <a:endParaRPr lang="es-BO" sz="2400" dirty="0"/>
            </a:p>
          </p:txBody>
        </p:sp>
      </p:grpSp>
      <p:grpSp>
        <p:nvGrpSpPr>
          <p:cNvPr id="8" name="Grupo 7">
            <a:extLst>
              <a:ext uri="{FF2B5EF4-FFF2-40B4-BE49-F238E27FC236}">
                <a16:creationId xmlns:a16="http://schemas.microsoft.com/office/drawing/2014/main" id="{9F60595D-A4F1-B7F2-151B-B7A44A9AF3BA}"/>
              </a:ext>
            </a:extLst>
          </p:cNvPr>
          <p:cNvGrpSpPr/>
          <p:nvPr/>
        </p:nvGrpSpPr>
        <p:grpSpPr>
          <a:xfrm>
            <a:off x="8071662" y="5609639"/>
            <a:ext cx="9734611" cy="1929626"/>
            <a:chOff x="8134460" y="5831112"/>
            <a:chExt cx="9260900" cy="1929626"/>
          </a:xfrm>
        </p:grpSpPr>
        <p:grpSp>
          <p:nvGrpSpPr>
            <p:cNvPr id="26" name="Group 26"/>
            <p:cNvGrpSpPr/>
            <p:nvPr/>
          </p:nvGrpSpPr>
          <p:grpSpPr>
            <a:xfrm>
              <a:off x="8134460" y="5831112"/>
              <a:ext cx="9234252" cy="1929626"/>
              <a:chOff x="0" y="0"/>
              <a:chExt cx="11057204" cy="1721448"/>
            </a:xfrm>
          </p:grpSpPr>
          <p:sp>
            <p:nvSpPr>
              <p:cNvPr id="27" name="Freeform 27"/>
              <p:cNvSpPr/>
              <p:nvPr/>
            </p:nvSpPr>
            <p:spPr>
              <a:xfrm>
                <a:off x="164287" y="64928"/>
                <a:ext cx="10892917" cy="1656520"/>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28" name="Freeform 28"/>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sp>
          <p:nvSpPr>
            <p:cNvPr id="36" name="TextBox 36"/>
            <p:cNvSpPr txBox="1"/>
            <p:nvPr/>
          </p:nvSpPr>
          <p:spPr>
            <a:xfrm>
              <a:off x="8523270" y="6660256"/>
              <a:ext cx="8872090" cy="825867"/>
            </a:xfrm>
            <a:prstGeom prst="rect">
              <a:avLst/>
            </a:prstGeom>
          </p:spPr>
          <p:txBody>
            <a:bodyPr wrap="square" lIns="0" tIns="0" rIns="0" bIns="0" rtlCol="0" anchor="t">
              <a:spAutoFit/>
            </a:bodyPr>
            <a:lstStyle/>
            <a:p>
              <a:pPr>
                <a:lnSpc>
                  <a:spcPts val="3217"/>
                </a:lnSpc>
              </a:pPr>
              <a:r>
                <a:rPr lang="es-BO" sz="2800" b="1" dirty="0">
                  <a:solidFill>
                    <a:srgbClr val="333F70"/>
                  </a:solidFill>
                  <a:latin typeface="Ink Free" panose="03080402000500000000" pitchFamily="66" charset="0"/>
                  <a:ea typeface="Open Sans"/>
                  <a:cs typeface="Open Sans"/>
                  <a:sym typeface="Open Sans"/>
                </a:rPr>
                <a:t>Envíe sus requerimientos a info@consulters-home.com y le responderemos en 24 horas.</a:t>
              </a:r>
            </a:p>
          </p:txBody>
        </p:sp>
        <p:sp>
          <p:nvSpPr>
            <p:cNvPr id="4" name="CuadroTexto 3">
              <a:extLst>
                <a:ext uri="{FF2B5EF4-FFF2-40B4-BE49-F238E27FC236}">
                  <a16:creationId xmlns:a16="http://schemas.microsoft.com/office/drawing/2014/main" id="{4CBEE62E-F514-CB2B-C7F4-C6E9408B199F}"/>
                </a:ext>
              </a:extLst>
            </p:cNvPr>
            <p:cNvSpPr txBox="1"/>
            <p:nvPr/>
          </p:nvSpPr>
          <p:spPr>
            <a:xfrm>
              <a:off x="8385008" y="6005013"/>
              <a:ext cx="4495769" cy="505331"/>
            </a:xfrm>
            <a:prstGeom prst="rect">
              <a:avLst/>
            </a:prstGeom>
            <a:noFill/>
          </p:spPr>
          <p:txBody>
            <a:bodyPr wrap="square" rtlCol="0">
              <a:spAutoFit/>
            </a:bodyPr>
            <a:lstStyle/>
            <a:p>
              <a:pPr>
                <a:lnSpc>
                  <a:spcPts val="3217"/>
                </a:lnSpc>
              </a:pPr>
              <a:r>
                <a:rPr lang="es-BO" sz="2800" b="1" dirty="0">
                  <a:solidFill>
                    <a:srgbClr val="333F70"/>
                  </a:solidFill>
                  <a:latin typeface="Garet" panose="020B0604020202020204" charset="0"/>
                  <a:ea typeface="Arimo Bold"/>
                  <a:cs typeface="Aharoni" panose="02010803020104030203" pitchFamily="2" charset="-79"/>
                  <a:sym typeface="Arimo Bold"/>
                </a:rPr>
                <a:t>Correo Electrónico </a:t>
              </a:r>
              <a:r>
                <a:rPr lang="es-BO" sz="2800" b="1" dirty="0">
                  <a:solidFill>
                    <a:srgbClr val="000000"/>
                  </a:solidFill>
                  <a:latin typeface="Garet" panose="020B0604020202020204" charset="0"/>
                  <a:ea typeface="Arimo Bold"/>
                  <a:cs typeface="Aharoni" panose="02010803020104030203" pitchFamily="2" charset="-79"/>
                  <a:sym typeface="Arimo Bold"/>
                </a:rPr>
                <a:t>📧</a:t>
              </a:r>
              <a:endParaRPr lang="es-BO" sz="2400" dirty="0"/>
            </a:p>
          </p:txBody>
        </p:sp>
      </p:grpSp>
      <p:grpSp>
        <p:nvGrpSpPr>
          <p:cNvPr id="7" name="Grupo 6">
            <a:extLst>
              <a:ext uri="{FF2B5EF4-FFF2-40B4-BE49-F238E27FC236}">
                <a16:creationId xmlns:a16="http://schemas.microsoft.com/office/drawing/2014/main" id="{74296905-8DBD-8E5A-013C-F8C5A9622E11}"/>
              </a:ext>
            </a:extLst>
          </p:cNvPr>
          <p:cNvGrpSpPr/>
          <p:nvPr/>
        </p:nvGrpSpPr>
        <p:grpSpPr>
          <a:xfrm>
            <a:off x="8169406" y="7724414"/>
            <a:ext cx="9745884" cy="1912648"/>
            <a:chOff x="8295375" y="8262179"/>
            <a:chExt cx="9745884" cy="1912648"/>
          </a:xfrm>
        </p:grpSpPr>
        <p:grpSp>
          <p:nvGrpSpPr>
            <p:cNvPr id="29" name="Group 29"/>
            <p:cNvGrpSpPr/>
            <p:nvPr/>
          </p:nvGrpSpPr>
          <p:grpSpPr>
            <a:xfrm>
              <a:off x="8295375" y="8262179"/>
              <a:ext cx="9745884" cy="1912648"/>
              <a:chOff x="0" y="0"/>
              <a:chExt cx="10905530" cy="1584325"/>
            </a:xfrm>
          </p:grpSpPr>
          <p:sp>
            <p:nvSpPr>
              <p:cNvPr id="30" name="Freeform 30"/>
              <p:cNvSpPr/>
              <p:nvPr/>
            </p:nvSpPr>
            <p:spPr>
              <a:xfrm>
                <a:off x="6350" y="6350"/>
                <a:ext cx="10892917" cy="1571625"/>
              </a:xfrm>
              <a:custGeom>
                <a:avLst/>
                <a:gdLst/>
                <a:ahLst/>
                <a:cxnLst/>
                <a:rect l="l" t="t" r="r" b="b"/>
                <a:pathLst>
                  <a:path w="10892917" h="1571625">
                    <a:moveTo>
                      <a:pt x="0" y="104521"/>
                    </a:moveTo>
                    <a:cubicBezTo>
                      <a:pt x="0" y="46736"/>
                      <a:pt x="47117" y="0"/>
                      <a:pt x="105283" y="0"/>
                    </a:cubicBezTo>
                    <a:lnTo>
                      <a:pt x="10787634" y="0"/>
                    </a:lnTo>
                    <a:cubicBezTo>
                      <a:pt x="10845800" y="0"/>
                      <a:pt x="10892917" y="46736"/>
                      <a:pt x="10892917" y="104521"/>
                    </a:cubicBezTo>
                    <a:lnTo>
                      <a:pt x="10892917" y="1467104"/>
                    </a:lnTo>
                    <a:cubicBezTo>
                      <a:pt x="10892917" y="1524889"/>
                      <a:pt x="10845800" y="1571625"/>
                      <a:pt x="10787634" y="1571625"/>
                    </a:cubicBezTo>
                    <a:lnTo>
                      <a:pt x="105283" y="1571625"/>
                    </a:lnTo>
                    <a:cubicBezTo>
                      <a:pt x="47117" y="1571625"/>
                      <a:pt x="0" y="1524889"/>
                      <a:pt x="0" y="1467104"/>
                    </a:cubicBezTo>
                    <a:close/>
                  </a:path>
                </a:pathLst>
              </a:custGeom>
              <a:solidFill>
                <a:srgbClr val="D6F5EE"/>
              </a:solidFill>
            </p:spPr>
          </p:sp>
          <p:sp>
            <p:nvSpPr>
              <p:cNvPr id="31" name="Freeform 31"/>
              <p:cNvSpPr/>
              <p:nvPr/>
            </p:nvSpPr>
            <p:spPr>
              <a:xfrm>
                <a:off x="0" y="0"/>
                <a:ext cx="10905617" cy="1584325"/>
              </a:xfrm>
              <a:custGeom>
                <a:avLst/>
                <a:gdLst/>
                <a:ahLst/>
                <a:cxnLst/>
                <a:rect l="l" t="t" r="r" b="b"/>
                <a:pathLst>
                  <a:path w="10905617" h="1584325">
                    <a:moveTo>
                      <a:pt x="0" y="110871"/>
                    </a:moveTo>
                    <a:cubicBezTo>
                      <a:pt x="0" y="49657"/>
                      <a:pt x="50038" y="0"/>
                      <a:pt x="111633" y="0"/>
                    </a:cubicBezTo>
                    <a:lnTo>
                      <a:pt x="10793984" y="0"/>
                    </a:lnTo>
                    <a:lnTo>
                      <a:pt x="10793984" y="6350"/>
                    </a:lnTo>
                    <a:lnTo>
                      <a:pt x="10793984" y="0"/>
                    </a:lnTo>
                    <a:cubicBezTo>
                      <a:pt x="10855578" y="0"/>
                      <a:pt x="10905617" y="49657"/>
                      <a:pt x="10905617" y="110871"/>
                    </a:cubicBezTo>
                    <a:lnTo>
                      <a:pt x="10899267" y="110871"/>
                    </a:lnTo>
                    <a:lnTo>
                      <a:pt x="10905617" y="110871"/>
                    </a:lnTo>
                    <a:lnTo>
                      <a:pt x="10905617" y="1473454"/>
                    </a:lnTo>
                    <a:lnTo>
                      <a:pt x="10899267" y="1473454"/>
                    </a:lnTo>
                    <a:lnTo>
                      <a:pt x="10905617" y="1473454"/>
                    </a:lnTo>
                    <a:cubicBezTo>
                      <a:pt x="10905617" y="1534795"/>
                      <a:pt x="10855578" y="1584325"/>
                      <a:pt x="10793984" y="1584325"/>
                    </a:cubicBezTo>
                    <a:lnTo>
                      <a:pt x="10793984" y="1577975"/>
                    </a:lnTo>
                    <a:lnTo>
                      <a:pt x="10793984" y="1584325"/>
                    </a:lnTo>
                    <a:lnTo>
                      <a:pt x="111633" y="1584325"/>
                    </a:lnTo>
                    <a:lnTo>
                      <a:pt x="111633" y="1577975"/>
                    </a:lnTo>
                    <a:lnTo>
                      <a:pt x="111633" y="1584325"/>
                    </a:lnTo>
                    <a:cubicBezTo>
                      <a:pt x="50038" y="1584325"/>
                      <a:pt x="0" y="1534668"/>
                      <a:pt x="0" y="1473454"/>
                    </a:cubicBezTo>
                    <a:lnTo>
                      <a:pt x="0" y="110871"/>
                    </a:lnTo>
                    <a:lnTo>
                      <a:pt x="6350" y="110871"/>
                    </a:lnTo>
                    <a:lnTo>
                      <a:pt x="0" y="110871"/>
                    </a:lnTo>
                    <a:moveTo>
                      <a:pt x="12700" y="110871"/>
                    </a:moveTo>
                    <a:lnTo>
                      <a:pt x="12700" y="1473454"/>
                    </a:lnTo>
                    <a:lnTo>
                      <a:pt x="6350" y="1473454"/>
                    </a:lnTo>
                    <a:lnTo>
                      <a:pt x="12700" y="1473454"/>
                    </a:lnTo>
                    <a:cubicBezTo>
                      <a:pt x="12700" y="1527683"/>
                      <a:pt x="56896" y="1571625"/>
                      <a:pt x="111633" y="1571625"/>
                    </a:cubicBezTo>
                    <a:lnTo>
                      <a:pt x="10793984" y="1571625"/>
                    </a:lnTo>
                    <a:cubicBezTo>
                      <a:pt x="10848594" y="1571625"/>
                      <a:pt x="10892917" y="1527683"/>
                      <a:pt x="10892917" y="1473454"/>
                    </a:cubicBezTo>
                    <a:lnTo>
                      <a:pt x="10892917" y="110871"/>
                    </a:lnTo>
                    <a:cubicBezTo>
                      <a:pt x="10892917" y="56642"/>
                      <a:pt x="10848721" y="12700"/>
                      <a:pt x="10793984" y="12700"/>
                    </a:cubicBezTo>
                    <a:lnTo>
                      <a:pt x="111633" y="12700"/>
                    </a:lnTo>
                    <a:lnTo>
                      <a:pt x="111633" y="6350"/>
                    </a:lnTo>
                    <a:lnTo>
                      <a:pt x="111633" y="12700"/>
                    </a:lnTo>
                    <a:cubicBezTo>
                      <a:pt x="56896" y="12700"/>
                      <a:pt x="12700" y="56642"/>
                      <a:pt x="12700" y="110871"/>
                    </a:cubicBezTo>
                    <a:close/>
                  </a:path>
                </a:pathLst>
              </a:custGeom>
              <a:solidFill>
                <a:srgbClr val="BCDBD4"/>
              </a:solidFill>
            </p:spPr>
          </p:sp>
        </p:grpSp>
        <p:sp>
          <p:nvSpPr>
            <p:cNvPr id="38" name="TextBox 38"/>
            <p:cNvSpPr txBox="1"/>
            <p:nvPr/>
          </p:nvSpPr>
          <p:spPr>
            <a:xfrm>
              <a:off x="8594732" y="8861409"/>
              <a:ext cx="9244860" cy="1251625"/>
            </a:xfrm>
            <a:prstGeom prst="rect">
              <a:avLst/>
            </a:prstGeom>
          </p:spPr>
          <p:txBody>
            <a:bodyPr wrap="square" lIns="0" tIns="0" rIns="0" bIns="0" rtlCol="0" anchor="t">
              <a:spAutoFit/>
            </a:bodyPr>
            <a:lstStyle/>
            <a:p>
              <a:pPr>
                <a:lnSpc>
                  <a:spcPts val="3217"/>
                </a:lnSpc>
              </a:pPr>
              <a:r>
                <a:rPr lang="es-BO" sz="2800" b="1" dirty="0">
                  <a:solidFill>
                    <a:srgbClr val="333F70"/>
                  </a:solidFill>
                  <a:latin typeface="Ink Free" panose="03080402000500000000" pitchFamily="66" charset="0"/>
                  <a:ea typeface="Open Sans"/>
                  <a:cs typeface="Open Sans"/>
                  <a:sym typeface="Open Sans"/>
                </a:rPr>
                <a:t>Agende una reunión para visitarnos o para que nos visite en nuestras oficinas o si prefieres por zoom, para poder conocer sus necesidades de capacitación.</a:t>
              </a:r>
            </a:p>
          </p:txBody>
        </p:sp>
        <p:sp>
          <p:nvSpPr>
            <p:cNvPr id="6" name="CuadroTexto 5">
              <a:extLst>
                <a:ext uri="{FF2B5EF4-FFF2-40B4-BE49-F238E27FC236}">
                  <a16:creationId xmlns:a16="http://schemas.microsoft.com/office/drawing/2014/main" id="{2E0B2D22-5764-71DF-6A8A-1D7E109E5F6B}"/>
                </a:ext>
              </a:extLst>
            </p:cNvPr>
            <p:cNvSpPr txBox="1"/>
            <p:nvPr/>
          </p:nvSpPr>
          <p:spPr>
            <a:xfrm>
              <a:off x="8482192" y="8368411"/>
              <a:ext cx="8053208" cy="505331"/>
            </a:xfrm>
            <a:prstGeom prst="rect">
              <a:avLst/>
            </a:prstGeom>
            <a:noFill/>
          </p:spPr>
          <p:txBody>
            <a:bodyPr wrap="square" rtlCol="0">
              <a:spAutoFit/>
            </a:bodyPr>
            <a:lstStyle/>
            <a:p>
              <a:pPr>
                <a:lnSpc>
                  <a:spcPts val="3217"/>
                </a:lnSpc>
              </a:pPr>
              <a:r>
                <a:rPr lang="es-BO" sz="2800" noProof="0" dirty="0">
                  <a:solidFill>
                    <a:srgbClr val="002060"/>
                  </a:solidFill>
                  <a:latin typeface="Garet" panose="020B0604020202020204" charset="0"/>
                  <a:ea typeface="Arimo Bold"/>
                  <a:cs typeface="Aharoni" panose="02010803020104030203" pitchFamily="2" charset="-79"/>
                  <a:sym typeface="Arimo Bold"/>
                </a:rPr>
                <a:t>Visita Presencial </a:t>
              </a:r>
              <a:r>
                <a:rPr lang="es-BO" sz="2800" noProof="0" dirty="0">
                  <a:solidFill>
                    <a:srgbClr val="000000"/>
                  </a:solidFill>
                  <a:latin typeface="Garet" panose="020B0604020202020204" charset="0"/>
                  <a:ea typeface="Open Sans"/>
                  <a:cs typeface="Open Sans"/>
                  <a:sym typeface="Open Sans"/>
                </a:rPr>
                <a:t>🌐 </a:t>
              </a:r>
              <a:r>
                <a:rPr lang="es-BO" sz="2800" dirty="0">
                  <a:solidFill>
                    <a:srgbClr val="002060"/>
                  </a:solidFill>
                  <a:latin typeface="Garet" panose="020B0604020202020204" charset="0"/>
                  <a:ea typeface="Arimo Bold"/>
                  <a:cs typeface="Aharoni" panose="02010803020104030203" pitchFamily="2" charset="-79"/>
                  <a:sym typeface="Open Sans"/>
                </a:rPr>
                <a:t>o por zoom  </a:t>
              </a:r>
            </a:p>
          </p:txBody>
        </p:sp>
      </p:grpSp>
      <p:pic>
        <p:nvPicPr>
          <p:cNvPr id="5" name="Imagen 4">
            <a:extLst>
              <a:ext uri="{FF2B5EF4-FFF2-40B4-BE49-F238E27FC236}">
                <a16:creationId xmlns:a16="http://schemas.microsoft.com/office/drawing/2014/main" id="{746903F7-EBBE-6609-3348-DA14DC8E40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71566"/>
            <a:ext cx="5802470" cy="870370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190"/>
    </mc:Choice>
    <mc:Fallback xmlns="">
      <p:transition spd="slow" advTm="319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14" name="TextBox 14"/>
          <p:cNvSpPr txBox="1"/>
          <p:nvPr/>
        </p:nvSpPr>
        <p:spPr>
          <a:xfrm>
            <a:off x="10955501" y="476675"/>
            <a:ext cx="5620964" cy="2031325"/>
          </a:xfrm>
          <a:prstGeom prst="rect">
            <a:avLst/>
          </a:prstGeom>
        </p:spPr>
        <p:txBody>
          <a:bodyPr wrap="square" lIns="0" tIns="0" rIns="0" bIns="0" rtlCol="0" anchor="t">
            <a:spAutoFit/>
          </a:bodyPr>
          <a:lstStyle/>
          <a:p>
            <a:pPr marL="0" marR="0" lvl="0" indent="0" algn="l" defTabSz="914445" rtl="0" eaLnBrk="1" fontAlgn="auto" latinLnBrk="0" hangingPunct="1">
              <a:lnSpc>
                <a:spcPct val="100000"/>
              </a:lnSpc>
              <a:spcBef>
                <a:spcPts val="0"/>
              </a:spcBef>
              <a:spcAft>
                <a:spcPts val="0"/>
              </a:spcAft>
              <a:buClrTx/>
              <a:buSzTx/>
              <a:buFontTx/>
              <a:buNone/>
              <a:tabLst/>
              <a:defRPr/>
            </a:pPr>
            <a:r>
              <a:rPr kumimoji="0" lang="es-BO" sz="6600" b="0" i="0" u="none" strike="noStrike" kern="1200" cap="none" spc="0" normalizeH="0" baseline="0" noProof="0" dirty="0">
                <a:ln>
                  <a:noFill/>
                </a:ln>
                <a:solidFill>
                  <a:srgbClr val="002060"/>
                </a:solidFill>
                <a:effectLst/>
                <a:uLnTx/>
                <a:uFillTx/>
                <a:latin typeface="Aharoni" panose="02010803020104030203" pitchFamily="2" charset="-79"/>
                <a:ea typeface="+mn-ea"/>
                <a:cs typeface="Aharoni" panose="02010803020104030203" pitchFamily="2" charset="-79"/>
                <a:sym typeface="Raleway"/>
              </a:rPr>
              <a:t>Gracias por su Interés</a:t>
            </a:r>
          </a:p>
        </p:txBody>
      </p:sp>
      <p:sp>
        <p:nvSpPr>
          <p:cNvPr id="16" name="TextBox 16"/>
          <p:cNvSpPr txBox="1"/>
          <p:nvPr/>
        </p:nvSpPr>
        <p:spPr>
          <a:xfrm>
            <a:off x="11137083" y="7545470"/>
            <a:ext cx="5257800" cy="2123658"/>
          </a:xfrm>
          <a:prstGeom prst="rect">
            <a:avLst/>
          </a:prstGeom>
        </p:spPr>
        <p:txBody>
          <a:bodyPr wrap="square" lIns="0" tIns="0" rIns="0" bIns="0" rtlCol="0" anchor="t">
            <a:spAutoFit/>
          </a:bodyPr>
          <a:lstStyle/>
          <a:p>
            <a:pPr marL="0" marR="0" lvl="0" indent="0" algn="just" defTabSz="914445" rtl="0" eaLnBrk="1" fontAlgn="auto" latinLnBrk="0" hangingPunct="1">
              <a:lnSpc>
                <a:spcPct val="100000"/>
              </a:lnSpc>
              <a:spcBef>
                <a:spcPts val="300"/>
              </a:spcBef>
              <a:spcAft>
                <a:spcPts val="300"/>
              </a:spcAft>
              <a:buClrTx/>
              <a:buSzTx/>
              <a:buFontTx/>
              <a:buNone/>
              <a:tabLst/>
              <a:defRPr/>
            </a:pPr>
            <a:r>
              <a:rPr kumimoji="0" lang="es-BO" sz="3200" b="1" i="0" u="none" strike="noStrike" kern="1200" cap="none" spc="0" normalizeH="0" baseline="0" noProof="0" dirty="0">
                <a:ln>
                  <a:noFill/>
                </a:ln>
                <a:solidFill>
                  <a:srgbClr val="002060"/>
                </a:solidFill>
                <a:effectLst/>
                <a:uLnTx/>
                <a:uFillTx/>
                <a:latin typeface="Calibri"/>
                <a:ea typeface="Open Sans"/>
                <a:cs typeface="Open Sans"/>
                <a:sym typeface="Arimo Bold"/>
              </a:rPr>
              <a:t>Mg. Enrique Ferreyra</a:t>
            </a:r>
          </a:p>
          <a:p>
            <a:pPr marL="0" marR="0" lvl="0" indent="0" algn="just" defTabSz="914445" rtl="0" eaLnBrk="1" fontAlgn="auto" latinLnBrk="0" hangingPunct="1">
              <a:lnSpc>
                <a:spcPct val="100000"/>
              </a:lnSpc>
              <a:spcBef>
                <a:spcPts val="300"/>
              </a:spcBef>
              <a:spcAft>
                <a:spcPts val="300"/>
              </a:spcAft>
              <a:buClrTx/>
              <a:buSzTx/>
              <a:buFontTx/>
              <a:buNone/>
              <a:tabLst/>
              <a:defRPr/>
            </a:pPr>
            <a:r>
              <a:rPr kumimoji="0" lang="es-BO" sz="3200" b="0" i="0" u="none" strike="noStrike" kern="1200" cap="none" spc="0" normalizeH="0" baseline="0" noProof="0" dirty="0">
                <a:ln>
                  <a:noFill/>
                </a:ln>
                <a:solidFill>
                  <a:srgbClr val="002060"/>
                </a:solidFill>
                <a:effectLst/>
                <a:uLnTx/>
                <a:uFillTx/>
                <a:latin typeface="Calibri"/>
                <a:ea typeface="Open Sans"/>
                <a:cs typeface="Open Sans"/>
                <a:sym typeface="Open Sans"/>
              </a:rPr>
              <a:t>Director Comercial y de Gestión Humana</a:t>
            </a:r>
          </a:p>
          <a:p>
            <a:pPr marL="0" marR="0" lvl="0" indent="0" algn="just" defTabSz="914445" rtl="0" eaLnBrk="1" fontAlgn="auto" latinLnBrk="0" hangingPunct="1">
              <a:lnSpc>
                <a:spcPct val="100000"/>
              </a:lnSpc>
              <a:spcBef>
                <a:spcPts val="300"/>
              </a:spcBef>
              <a:spcAft>
                <a:spcPts val="300"/>
              </a:spcAft>
              <a:buClrTx/>
              <a:buSzTx/>
              <a:buFontTx/>
              <a:buNone/>
              <a:tabLst/>
              <a:defRPr/>
            </a:pPr>
            <a:r>
              <a:rPr kumimoji="0" lang="es-BO" sz="3200" b="0" i="0" u="none" strike="noStrike" kern="1200" cap="none" spc="0" normalizeH="0" baseline="0" noProof="0" dirty="0">
                <a:ln>
                  <a:noFill/>
                </a:ln>
                <a:solidFill>
                  <a:srgbClr val="002060"/>
                </a:solidFill>
                <a:effectLst/>
                <a:uLnTx/>
                <a:uFillTx/>
                <a:latin typeface="Calibri"/>
                <a:ea typeface="Open Sans"/>
                <a:cs typeface="Open Sans"/>
                <a:sym typeface="Open Sans"/>
              </a:rPr>
              <a:t>Consulters-Home</a:t>
            </a:r>
            <a:endParaRPr kumimoji="0" lang="es-BO" sz="3200" b="1" i="0" u="none" strike="noStrike" kern="1200" cap="none" spc="0" normalizeH="0" baseline="0" noProof="0" dirty="0">
              <a:ln>
                <a:noFill/>
              </a:ln>
              <a:solidFill>
                <a:srgbClr val="002060"/>
              </a:solidFill>
              <a:effectLst/>
              <a:uLnTx/>
              <a:uFillTx/>
              <a:latin typeface="Calibri"/>
              <a:ea typeface="Arimo Bold"/>
              <a:cs typeface="Aharoni" panose="02010803020104030203" pitchFamily="2" charset="-79"/>
              <a:sym typeface="Arimo Bold"/>
            </a:endParaRPr>
          </a:p>
        </p:txBody>
      </p:sp>
      <p:sp>
        <p:nvSpPr>
          <p:cNvPr id="3" name="CuadroTexto 2">
            <a:extLst>
              <a:ext uri="{FF2B5EF4-FFF2-40B4-BE49-F238E27FC236}">
                <a16:creationId xmlns:a16="http://schemas.microsoft.com/office/drawing/2014/main" id="{4E850842-2CBE-B734-FDDD-A29F0FA40690}"/>
              </a:ext>
            </a:extLst>
          </p:cNvPr>
          <p:cNvSpPr txBox="1"/>
          <p:nvPr/>
        </p:nvSpPr>
        <p:spPr>
          <a:xfrm>
            <a:off x="10702661" y="2937474"/>
            <a:ext cx="6947066" cy="3600986"/>
          </a:xfrm>
          <a:prstGeom prst="rect">
            <a:avLst/>
          </a:prstGeom>
          <a:noFill/>
        </p:spPr>
        <p:txBody>
          <a:bodyPr wrap="square" rtlCol="0">
            <a:spAutoFit/>
          </a:bodyPr>
          <a:lstStyle/>
          <a:p>
            <a:pPr marL="194319" marR="0" lvl="1" indent="0" algn="l" defTabSz="914445" rtl="0" eaLnBrk="1" fontAlgn="auto" latinLnBrk="0" hangingPunct="1">
              <a:lnSpc>
                <a:spcPct val="100000"/>
              </a:lnSpc>
              <a:spcBef>
                <a:spcPct val="0"/>
              </a:spcBef>
              <a:spcAft>
                <a:spcPts val="0"/>
              </a:spcAft>
              <a:buClrTx/>
              <a:buSzTx/>
              <a:buFontTx/>
              <a:buNone/>
              <a:tabLst/>
              <a:defRPr/>
            </a:pPr>
            <a:r>
              <a:rPr kumimoji="0" lang="es-BO" sz="3000" b="1" i="0" u="none" strike="noStrike" kern="1200" cap="none" spc="0" normalizeH="0" baseline="0" noProof="0" dirty="0">
                <a:ln>
                  <a:noFill/>
                </a:ln>
                <a:solidFill>
                  <a:srgbClr val="EEECE1">
                    <a:lumMod val="25000"/>
                  </a:srgbClr>
                </a:solidFill>
                <a:effectLst/>
                <a:uLnTx/>
                <a:uFillTx/>
                <a:latin typeface="Aptos" panose="020B0004020202020204" pitchFamily="34" charset="0"/>
                <a:ea typeface="+mn-ea"/>
                <a:cs typeface="+mn-cs"/>
                <a:sym typeface="Open Sans"/>
              </a:rPr>
              <a:t>En Consulters-Home estamos comprometidos con el desarrollo de talentos competitivos y rentables. Esperamos tener la oportunidad de contribuir al crecimiento de su organización a través de nuestros servicios personalizados.</a:t>
            </a:r>
          </a:p>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Imagen 5">
            <a:extLst>
              <a:ext uri="{FF2B5EF4-FFF2-40B4-BE49-F238E27FC236}">
                <a16:creationId xmlns:a16="http://schemas.microsoft.com/office/drawing/2014/main" id="{2948D2B8-A436-3B75-4EB6-15D5A18A26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258425" cy="10287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852"/>
    </mc:Choice>
    <mc:Fallback xmlns="">
      <p:transition spd="slow" advTm="5852"/>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5EFE3"/>
        </a:solidFill>
        <a:effectLst/>
      </p:bgPr>
    </p:bg>
    <p:spTree>
      <p:nvGrpSpPr>
        <p:cNvPr id="1" name="">
          <a:extLst>
            <a:ext uri="{FF2B5EF4-FFF2-40B4-BE49-F238E27FC236}">
              <a16:creationId xmlns:a16="http://schemas.microsoft.com/office/drawing/2014/main" id="{CD8FAF1B-273A-6889-41BA-778FEE87AA7E}"/>
            </a:ext>
          </a:extLst>
        </p:cNvPr>
        <p:cNvGrpSpPr/>
        <p:nvPr/>
      </p:nvGrpSpPr>
      <p:grpSpPr>
        <a:xfrm>
          <a:off x="0" y="0"/>
          <a:ext cx="0" cy="0"/>
          <a:chOff x="0" y="0"/>
          <a:chExt cx="0" cy="0"/>
        </a:xfrm>
      </p:grpSpPr>
      <p:sp>
        <p:nvSpPr>
          <p:cNvPr id="10" name="Diagrama de flujo: retraso 9">
            <a:extLst>
              <a:ext uri="{FF2B5EF4-FFF2-40B4-BE49-F238E27FC236}">
                <a16:creationId xmlns:a16="http://schemas.microsoft.com/office/drawing/2014/main" id="{2FEBDA62-48D6-6E6D-A9EC-B490AFB9F3D9}"/>
              </a:ext>
            </a:extLst>
          </p:cNvPr>
          <p:cNvSpPr/>
          <p:nvPr/>
        </p:nvSpPr>
        <p:spPr>
          <a:xfrm>
            <a:off x="38322" y="-16491"/>
            <a:ext cx="7162800" cy="10257526"/>
          </a:xfrm>
          <a:prstGeom prst="flowChartDelay">
            <a:avLst/>
          </a:prstGeom>
          <a:blipFill>
            <a:blip r:embed="rId2" cstate="print">
              <a:extLst>
                <a:ext uri="{28A0092B-C50C-407E-A947-70E740481C1C}">
                  <a14:useLocalDpi xmlns:a14="http://schemas.microsoft.com/office/drawing/2010/main" val="0"/>
                </a:ext>
              </a:extLst>
            </a:blip>
            <a:stretch>
              <a:fillRect/>
            </a:stretch>
          </a:blipFill>
          <a:ln>
            <a:noFill/>
          </a:ln>
          <a:scene3d>
            <a:camera prst="orthographicFront"/>
            <a:lightRig rig="threePt" dir="t"/>
          </a:scene3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7" name="Grupo 26">
            <a:extLst>
              <a:ext uri="{FF2B5EF4-FFF2-40B4-BE49-F238E27FC236}">
                <a16:creationId xmlns:a16="http://schemas.microsoft.com/office/drawing/2014/main" id="{BED34DF2-D9FE-12DF-02CC-A343421EA9A0}"/>
              </a:ext>
            </a:extLst>
          </p:cNvPr>
          <p:cNvGrpSpPr/>
          <p:nvPr/>
        </p:nvGrpSpPr>
        <p:grpSpPr>
          <a:xfrm>
            <a:off x="11467095" y="303647"/>
            <a:ext cx="3340888" cy="3269517"/>
            <a:chOff x="13554292" y="1522594"/>
            <a:chExt cx="3340888" cy="3300490"/>
          </a:xfrm>
        </p:grpSpPr>
        <p:grpSp>
          <p:nvGrpSpPr>
            <p:cNvPr id="19" name="Grupo 18">
              <a:extLst>
                <a:ext uri="{FF2B5EF4-FFF2-40B4-BE49-F238E27FC236}">
                  <a16:creationId xmlns:a16="http://schemas.microsoft.com/office/drawing/2014/main" id="{D553CBDE-83C3-ECE7-4EE6-C349437B05D1}"/>
                </a:ext>
              </a:extLst>
            </p:cNvPr>
            <p:cNvGrpSpPr/>
            <p:nvPr/>
          </p:nvGrpSpPr>
          <p:grpSpPr>
            <a:xfrm>
              <a:off x="13966449" y="1522594"/>
              <a:ext cx="2135703" cy="3300490"/>
              <a:chOff x="14170189" y="876300"/>
              <a:chExt cx="1931954" cy="3300490"/>
            </a:xfrm>
          </p:grpSpPr>
          <p:sp>
            <p:nvSpPr>
              <p:cNvPr id="14" name="Rectángulo 13">
                <a:extLst>
                  <a:ext uri="{FF2B5EF4-FFF2-40B4-BE49-F238E27FC236}">
                    <a16:creationId xmlns:a16="http://schemas.microsoft.com/office/drawing/2014/main" id="{72FF5368-BD7C-2E36-C6F6-D1FB03751AF6}"/>
                  </a:ext>
                </a:extLst>
              </p:cNvPr>
              <p:cNvSpPr/>
              <p:nvPr/>
            </p:nvSpPr>
            <p:spPr>
              <a:xfrm>
                <a:off x="14170190" y="876300"/>
                <a:ext cx="1931953" cy="2286001"/>
              </a:xfrm>
              <a:prstGeom prst="rect">
                <a:avLst/>
              </a:prstGeom>
              <a:solidFill>
                <a:srgbClr val="FFCE31"/>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Flecha: cheurón 17">
                <a:extLst>
                  <a:ext uri="{FF2B5EF4-FFF2-40B4-BE49-F238E27FC236}">
                    <a16:creationId xmlns:a16="http://schemas.microsoft.com/office/drawing/2014/main" id="{2DA31E88-A38A-3C9D-9E24-D88448A829B0}"/>
                  </a:ext>
                </a:extLst>
              </p:cNvPr>
              <p:cNvSpPr/>
              <p:nvPr/>
            </p:nvSpPr>
            <p:spPr>
              <a:xfrm rot="16200000">
                <a:off x="14182008" y="2256655"/>
                <a:ext cx="1908316" cy="1931953"/>
              </a:xfrm>
              <a:prstGeom prst="chevron">
                <a:avLst>
                  <a:gd name="adj" fmla="val 38301"/>
                </a:avLst>
              </a:prstGeom>
              <a:solidFill>
                <a:srgbClr val="FFCE31"/>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6" name="Flecha: cheurón 25">
              <a:extLst>
                <a:ext uri="{FF2B5EF4-FFF2-40B4-BE49-F238E27FC236}">
                  <a16:creationId xmlns:a16="http://schemas.microsoft.com/office/drawing/2014/main" id="{EB7E7362-19EF-31F3-8A51-8F4C07BAD7E0}"/>
                </a:ext>
              </a:extLst>
            </p:cNvPr>
            <p:cNvSpPr/>
            <p:nvPr/>
          </p:nvSpPr>
          <p:spPr>
            <a:xfrm rot="16200000" flipV="1">
              <a:off x="14346931" y="2368409"/>
              <a:ext cx="1333274" cy="2082320"/>
            </a:xfrm>
            <a:prstGeom prst="chevron">
              <a:avLst/>
            </a:prstGeom>
            <a:solidFill>
              <a:srgbClr val="FFCE30"/>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3" name="CuadroTexto 22">
              <a:extLst>
                <a:ext uri="{FF2B5EF4-FFF2-40B4-BE49-F238E27FC236}">
                  <a16:creationId xmlns:a16="http://schemas.microsoft.com/office/drawing/2014/main" id="{B11E2091-2DC0-28D9-A329-310C114D99A0}"/>
                </a:ext>
              </a:extLst>
            </p:cNvPr>
            <p:cNvSpPr txBox="1"/>
            <p:nvPr/>
          </p:nvSpPr>
          <p:spPr>
            <a:xfrm>
              <a:off x="13554292" y="2100672"/>
              <a:ext cx="3340888" cy="1087423"/>
            </a:xfrm>
            <a:prstGeom prst="rect">
              <a:avLst/>
            </a:prstGeom>
            <a:solidFill>
              <a:schemeClr val="tx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Calibri"/>
                  <a:ea typeface="+mn-ea"/>
                  <a:cs typeface="+mn-cs"/>
                </a:rPr>
                <a:t>Desarrollo del Compromiso</a:t>
              </a:r>
              <a:endParaRPr kumimoji="0" lang="es-BO" sz="3200" b="1"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11" name="Grupo 10">
            <a:extLst>
              <a:ext uri="{FF2B5EF4-FFF2-40B4-BE49-F238E27FC236}">
                <a16:creationId xmlns:a16="http://schemas.microsoft.com/office/drawing/2014/main" id="{830E8D20-6B19-7BE5-6FB0-CD0CE5643263}"/>
              </a:ext>
            </a:extLst>
          </p:cNvPr>
          <p:cNvGrpSpPr/>
          <p:nvPr/>
        </p:nvGrpSpPr>
        <p:grpSpPr>
          <a:xfrm rot="2400734">
            <a:off x="14430629" y="1415348"/>
            <a:ext cx="3003119" cy="3236916"/>
            <a:chOff x="13660015" y="1522594"/>
            <a:chExt cx="3003119" cy="3267580"/>
          </a:xfrm>
        </p:grpSpPr>
        <p:grpSp>
          <p:nvGrpSpPr>
            <p:cNvPr id="12" name="Grupo 11">
              <a:extLst>
                <a:ext uri="{FF2B5EF4-FFF2-40B4-BE49-F238E27FC236}">
                  <a16:creationId xmlns:a16="http://schemas.microsoft.com/office/drawing/2014/main" id="{A4DA0DA1-1162-52AA-C03E-F88928AC1660}"/>
                </a:ext>
              </a:extLst>
            </p:cNvPr>
            <p:cNvGrpSpPr/>
            <p:nvPr/>
          </p:nvGrpSpPr>
          <p:grpSpPr>
            <a:xfrm>
              <a:off x="13966440" y="1522594"/>
              <a:ext cx="2135703" cy="3267580"/>
              <a:chOff x="14170189" y="876300"/>
              <a:chExt cx="1931955" cy="3267580"/>
            </a:xfrm>
          </p:grpSpPr>
          <p:sp>
            <p:nvSpPr>
              <p:cNvPr id="16" name="Rectángulo 15">
                <a:extLst>
                  <a:ext uri="{FF2B5EF4-FFF2-40B4-BE49-F238E27FC236}">
                    <a16:creationId xmlns:a16="http://schemas.microsoft.com/office/drawing/2014/main" id="{BA1DFEAE-0DF3-086A-2BDE-107EE9E81FB4}"/>
                  </a:ext>
                </a:extLst>
              </p:cNvPr>
              <p:cNvSpPr/>
              <p:nvPr/>
            </p:nvSpPr>
            <p:spPr>
              <a:xfrm>
                <a:off x="14170189" y="876300"/>
                <a:ext cx="1931953" cy="2286001"/>
              </a:xfrm>
              <a:prstGeom prst="rect">
                <a:avLst/>
              </a:prstGeom>
              <a:solidFill>
                <a:srgbClr val="BFBFBF"/>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Flecha: cheurón 16">
                <a:extLst>
                  <a:ext uri="{FF2B5EF4-FFF2-40B4-BE49-F238E27FC236}">
                    <a16:creationId xmlns:a16="http://schemas.microsoft.com/office/drawing/2014/main" id="{B10D9FCB-D980-A435-A050-046244A6D4EA}"/>
                  </a:ext>
                </a:extLst>
              </p:cNvPr>
              <p:cNvSpPr/>
              <p:nvPr/>
            </p:nvSpPr>
            <p:spPr>
              <a:xfrm rot="16200000">
                <a:off x="14149152" y="2190889"/>
                <a:ext cx="1974029" cy="1931954"/>
              </a:xfrm>
              <a:prstGeom prst="chevron">
                <a:avLst/>
              </a:prstGeom>
              <a:solidFill>
                <a:schemeClr val="bg2"/>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3" name="Flecha: cheurón 12">
              <a:extLst>
                <a:ext uri="{FF2B5EF4-FFF2-40B4-BE49-F238E27FC236}">
                  <a16:creationId xmlns:a16="http://schemas.microsoft.com/office/drawing/2014/main" id="{226E83E4-D8BA-34AB-2B39-4405C0FED69B}"/>
                </a:ext>
              </a:extLst>
            </p:cNvPr>
            <p:cNvSpPr/>
            <p:nvPr/>
          </p:nvSpPr>
          <p:spPr>
            <a:xfrm rot="16200000">
              <a:off x="13967652" y="2488936"/>
              <a:ext cx="2133279" cy="2108403"/>
            </a:xfrm>
            <a:prstGeom prst="chevron">
              <a:avLst/>
            </a:prstGeom>
            <a:solidFill>
              <a:srgbClr val="BFBFBF"/>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CuadroTexto 14">
              <a:extLst>
                <a:ext uri="{FF2B5EF4-FFF2-40B4-BE49-F238E27FC236}">
                  <a16:creationId xmlns:a16="http://schemas.microsoft.com/office/drawing/2014/main" id="{A887B093-7FF0-5FAE-4C59-0848408BEEAE}"/>
                </a:ext>
              </a:extLst>
            </p:cNvPr>
            <p:cNvSpPr txBox="1"/>
            <p:nvPr/>
          </p:nvSpPr>
          <p:spPr>
            <a:xfrm>
              <a:off x="13660015" y="2272435"/>
              <a:ext cx="3003119" cy="1087423"/>
            </a:xfrm>
            <a:prstGeom prst="rect">
              <a:avLst/>
            </a:prstGeom>
            <a:solidFill>
              <a:schemeClr val="tx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Calibri"/>
                  <a:ea typeface="+mn-ea"/>
                  <a:cs typeface="+mn-cs"/>
                </a:rPr>
                <a:t>Relaciones Productivas</a:t>
              </a:r>
              <a:endParaRPr kumimoji="0" lang="es-BO" sz="3200" b="1"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0" name="Grupo 19">
            <a:extLst>
              <a:ext uri="{FF2B5EF4-FFF2-40B4-BE49-F238E27FC236}">
                <a16:creationId xmlns:a16="http://schemas.microsoft.com/office/drawing/2014/main" id="{69879010-A081-03B4-0DAE-53D519AC70D9}"/>
              </a:ext>
            </a:extLst>
          </p:cNvPr>
          <p:cNvGrpSpPr/>
          <p:nvPr/>
        </p:nvGrpSpPr>
        <p:grpSpPr>
          <a:xfrm rot="7920924">
            <a:off x="14495360" y="5248010"/>
            <a:ext cx="3031255" cy="3267580"/>
            <a:chOff x="13687188" y="1522594"/>
            <a:chExt cx="3059971" cy="3267580"/>
          </a:xfrm>
        </p:grpSpPr>
        <p:grpSp>
          <p:nvGrpSpPr>
            <p:cNvPr id="22" name="Grupo 21">
              <a:extLst>
                <a:ext uri="{FF2B5EF4-FFF2-40B4-BE49-F238E27FC236}">
                  <a16:creationId xmlns:a16="http://schemas.microsoft.com/office/drawing/2014/main" id="{C0FD749F-2E83-4800-543C-408E875112F4}"/>
                </a:ext>
              </a:extLst>
            </p:cNvPr>
            <p:cNvGrpSpPr/>
            <p:nvPr/>
          </p:nvGrpSpPr>
          <p:grpSpPr>
            <a:xfrm>
              <a:off x="13966440" y="1522594"/>
              <a:ext cx="2135703" cy="3267580"/>
              <a:chOff x="14170189" y="876300"/>
              <a:chExt cx="1931955" cy="3267580"/>
            </a:xfrm>
          </p:grpSpPr>
          <p:sp>
            <p:nvSpPr>
              <p:cNvPr id="28" name="Rectángulo 27">
                <a:extLst>
                  <a:ext uri="{FF2B5EF4-FFF2-40B4-BE49-F238E27FC236}">
                    <a16:creationId xmlns:a16="http://schemas.microsoft.com/office/drawing/2014/main" id="{96CE7809-EB56-4E28-06C3-59A9FDD72BBA}"/>
                  </a:ext>
                </a:extLst>
              </p:cNvPr>
              <p:cNvSpPr/>
              <p:nvPr/>
            </p:nvSpPr>
            <p:spPr>
              <a:xfrm>
                <a:off x="14170189" y="876300"/>
                <a:ext cx="1931953" cy="2286001"/>
              </a:xfrm>
              <a:prstGeom prst="rect">
                <a:avLst/>
              </a:prstGeom>
              <a:solidFill>
                <a:srgbClr val="F77571"/>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Flecha: cheurón 28">
                <a:extLst>
                  <a:ext uri="{FF2B5EF4-FFF2-40B4-BE49-F238E27FC236}">
                    <a16:creationId xmlns:a16="http://schemas.microsoft.com/office/drawing/2014/main" id="{5A7CD940-B718-D876-1455-FC8AC0950E83}"/>
                  </a:ext>
                </a:extLst>
              </p:cNvPr>
              <p:cNvSpPr/>
              <p:nvPr/>
            </p:nvSpPr>
            <p:spPr>
              <a:xfrm rot="16200000">
                <a:off x="14149152" y="2190889"/>
                <a:ext cx="1974029" cy="1931954"/>
              </a:xfrm>
              <a:prstGeom prst="chevron">
                <a:avLst/>
              </a:prstGeom>
              <a:solidFill>
                <a:schemeClr val="bg2"/>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4" name="Flecha: cheurón 23">
              <a:extLst>
                <a:ext uri="{FF2B5EF4-FFF2-40B4-BE49-F238E27FC236}">
                  <a16:creationId xmlns:a16="http://schemas.microsoft.com/office/drawing/2014/main" id="{02EF466D-015D-45F1-FCE4-C2DECECF24B3}"/>
                </a:ext>
              </a:extLst>
            </p:cNvPr>
            <p:cNvSpPr/>
            <p:nvPr/>
          </p:nvSpPr>
          <p:spPr>
            <a:xfrm rot="16200000">
              <a:off x="13967652" y="2488936"/>
              <a:ext cx="2133279" cy="2108403"/>
            </a:xfrm>
            <a:prstGeom prst="chevron">
              <a:avLst/>
            </a:prstGeom>
            <a:solidFill>
              <a:srgbClr val="F77571"/>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5" name="CuadroTexto 24">
              <a:extLst>
                <a:ext uri="{FF2B5EF4-FFF2-40B4-BE49-F238E27FC236}">
                  <a16:creationId xmlns:a16="http://schemas.microsoft.com/office/drawing/2014/main" id="{0B8EDA88-1AA6-A899-5EE4-E6F977236374}"/>
                </a:ext>
              </a:extLst>
            </p:cNvPr>
            <p:cNvSpPr txBox="1"/>
            <p:nvPr/>
          </p:nvSpPr>
          <p:spPr>
            <a:xfrm>
              <a:off x="13687188" y="2277537"/>
              <a:ext cx="3059971" cy="1077218"/>
            </a:xfrm>
            <a:prstGeom prst="rect">
              <a:avLst/>
            </a:prstGeom>
            <a:solidFill>
              <a:schemeClr val="tx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Calibri"/>
                  <a:ea typeface="+mn-ea"/>
                  <a:cs typeface="+mn-cs"/>
                </a:rPr>
                <a:t>Desarrollo del Liderazgo</a:t>
              </a:r>
              <a:endParaRPr kumimoji="0" lang="es-BO" sz="3200" b="1"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49" name="Grupo 48">
            <a:extLst>
              <a:ext uri="{FF2B5EF4-FFF2-40B4-BE49-F238E27FC236}">
                <a16:creationId xmlns:a16="http://schemas.microsoft.com/office/drawing/2014/main" id="{0A3F8D01-40FF-2972-6867-2A8D26C82929}"/>
              </a:ext>
            </a:extLst>
          </p:cNvPr>
          <p:cNvGrpSpPr/>
          <p:nvPr/>
        </p:nvGrpSpPr>
        <p:grpSpPr>
          <a:xfrm rot="10800000">
            <a:off x="11467094" y="6392877"/>
            <a:ext cx="3185441" cy="3590476"/>
            <a:chOff x="13368813" y="1245191"/>
            <a:chExt cx="3185441" cy="3624489"/>
          </a:xfrm>
        </p:grpSpPr>
        <p:grpSp>
          <p:nvGrpSpPr>
            <p:cNvPr id="50" name="Grupo 49">
              <a:extLst>
                <a:ext uri="{FF2B5EF4-FFF2-40B4-BE49-F238E27FC236}">
                  <a16:creationId xmlns:a16="http://schemas.microsoft.com/office/drawing/2014/main" id="{6A68F6B3-51A7-E383-E642-3A5F3C8F7419}"/>
                </a:ext>
              </a:extLst>
            </p:cNvPr>
            <p:cNvGrpSpPr/>
            <p:nvPr/>
          </p:nvGrpSpPr>
          <p:grpSpPr>
            <a:xfrm>
              <a:off x="13693258" y="1245191"/>
              <a:ext cx="2395229" cy="3624489"/>
              <a:chOff x="13923064" y="598897"/>
              <a:chExt cx="2166721" cy="3624489"/>
            </a:xfrm>
          </p:grpSpPr>
          <p:sp>
            <p:nvSpPr>
              <p:cNvPr id="53" name="Rectángulo 52">
                <a:extLst>
                  <a:ext uri="{FF2B5EF4-FFF2-40B4-BE49-F238E27FC236}">
                    <a16:creationId xmlns:a16="http://schemas.microsoft.com/office/drawing/2014/main" id="{D8AB29B3-CD4E-E544-7EBA-76BFB8192B8A}"/>
                  </a:ext>
                </a:extLst>
              </p:cNvPr>
              <p:cNvSpPr/>
              <p:nvPr/>
            </p:nvSpPr>
            <p:spPr>
              <a:xfrm>
                <a:off x="13923762" y="598897"/>
                <a:ext cx="2150366" cy="2563409"/>
              </a:xfrm>
              <a:prstGeom prst="rect">
                <a:avLst/>
              </a:prstGeom>
              <a:solidFill>
                <a:srgbClr val="98BEE9"/>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1" i="0" u="none" strike="noStrike" kern="1200" cap="none" spc="0" normalizeH="0" baseline="0" noProof="0">
                  <a:ln>
                    <a:noFill/>
                  </a:ln>
                  <a:solidFill>
                    <a:prstClr val="white"/>
                  </a:solidFill>
                  <a:effectLst/>
                  <a:uLnTx/>
                  <a:uFillTx/>
                  <a:latin typeface="Calibri"/>
                  <a:ea typeface="+mn-ea"/>
                  <a:cs typeface="+mn-cs"/>
                </a:endParaRPr>
              </a:p>
            </p:txBody>
          </p:sp>
          <p:sp>
            <p:nvSpPr>
              <p:cNvPr id="54" name="Flecha: cheurón 53">
                <a:extLst>
                  <a:ext uri="{FF2B5EF4-FFF2-40B4-BE49-F238E27FC236}">
                    <a16:creationId xmlns:a16="http://schemas.microsoft.com/office/drawing/2014/main" id="{505BA277-41AC-0AF2-62CD-C03578B60FA5}"/>
                  </a:ext>
                </a:extLst>
              </p:cNvPr>
              <p:cNvSpPr/>
              <p:nvPr/>
            </p:nvSpPr>
            <p:spPr>
              <a:xfrm rot="16200000">
                <a:off x="13881264" y="2014865"/>
                <a:ext cx="2250321" cy="2166721"/>
              </a:xfrm>
              <a:prstGeom prst="chevron">
                <a:avLst>
                  <a:gd name="adj" fmla="val 50000"/>
                </a:avLst>
              </a:prstGeom>
              <a:solidFill>
                <a:srgbClr val="98BEE9"/>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1"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51" name="Flecha: cheurón 50">
              <a:extLst>
                <a:ext uri="{FF2B5EF4-FFF2-40B4-BE49-F238E27FC236}">
                  <a16:creationId xmlns:a16="http://schemas.microsoft.com/office/drawing/2014/main" id="{24ADF257-E407-1553-CCD8-326511D805AE}"/>
                </a:ext>
              </a:extLst>
            </p:cNvPr>
            <p:cNvSpPr/>
            <p:nvPr/>
          </p:nvSpPr>
          <p:spPr>
            <a:xfrm rot="16200000">
              <a:off x="13643044" y="1881510"/>
              <a:ext cx="2456208" cy="2354229"/>
            </a:xfrm>
            <a:prstGeom prst="chevron">
              <a:avLst/>
            </a:prstGeom>
            <a:solidFill>
              <a:srgbClr val="95BCE5"/>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2" name="CuadroTexto 51">
              <a:extLst>
                <a:ext uri="{FF2B5EF4-FFF2-40B4-BE49-F238E27FC236}">
                  <a16:creationId xmlns:a16="http://schemas.microsoft.com/office/drawing/2014/main" id="{D3C3B11B-1777-69A8-171E-458FE40B72DC}"/>
                </a:ext>
              </a:extLst>
            </p:cNvPr>
            <p:cNvSpPr txBox="1"/>
            <p:nvPr/>
          </p:nvSpPr>
          <p:spPr>
            <a:xfrm>
              <a:off x="13368813" y="2220985"/>
              <a:ext cx="3185441" cy="1087423"/>
            </a:xfrm>
            <a:prstGeom prst="rect">
              <a:avLst/>
            </a:prstGeom>
            <a:solidFill>
              <a:schemeClr val="tx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Calibri"/>
                  <a:ea typeface="+mn-ea"/>
                  <a:cs typeface="+mn-cs"/>
                </a:rPr>
                <a:t>Gestión de Talento Humano</a:t>
              </a:r>
              <a:endParaRPr kumimoji="0" lang="es-BO" sz="3200" b="1"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56" name="Grupo 55">
            <a:extLst>
              <a:ext uri="{FF2B5EF4-FFF2-40B4-BE49-F238E27FC236}">
                <a16:creationId xmlns:a16="http://schemas.microsoft.com/office/drawing/2014/main" id="{96EBEAA3-E8DD-C193-55B0-B18D04DA2987}"/>
              </a:ext>
            </a:extLst>
          </p:cNvPr>
          <p:cNvGrpSpPr/>
          <p:nvPr/>
        </p:nvGrpSpPr>
        <p:grpSpPr>
          <a:xfrm rot="18981158">
            <a:off x="8534400" y="1408691"/>
            <a:ext cx="3101489" cy="3237023"/>
            <a:chOff x="13581372" y="1522486"/>
            <a:chExt cx="3101489" cy="3267688"/>
          </a:xfrm>
        </p:grpSpPr>
        <p:grpSp>
          <p:nvGrpSpPr>
            <p:cNvPr id="57" name="Grupo 56">
              <a:extLst>
                <a:ext uri="{FF2B5EF4-FFF2-40B4-BE49-F238E27FC236}">
                  <a16:creationId xmlns:a16="http://schemas.microsoft.com/office/drawing/2014/main" id="{45FF17DF-CDCC-6F15-5E65-E95AF77CAA58}"/>
                </a:ext>
              </a:extLst>
            </p:cNvPr>
            <p:cNvGrpSpPr/>
            <p:nvPr/>
          </p:nvGrpSpPr>
          <p:grpSpPr>
            <a:xfrm>
              <a:off x="13966322" y="1522486"/>
              <a:ext cx="2135815" cy="3267688"/>
              <a:chOff x="14170087" y="876192"/>
              <a:chExt cx="1932057" cy="3267688"/>
            </a:xfrm>
          </p:grpSpPr>
          <p:sp>
            <p:nvSpPr>
              <p:cNvPr id="60" name="Rectángulo 59">
                <a:extLst>
                  <a:ext uri="{FF2B5EF4-FFF2-40B4-BE49-F238E27FC236}">
                    <a16:creationId xmlns:a16="http://schemas.microsoft.com/office/drawing/2014/main" id="{5C452D9D-2178-A9B8-8133-51B1F5874373}"/>
                  </a:ext>
                </a:extLst>
              </p:cNvPr>
              <p:cNvSpPr/>
              <p:nvPr/>
            </p:nvSpPr>
            <p:spPr>
              <a:xfrm>
                <a:off x="14170087" y="876192"/>
                <a:ext cx="1931953" cy="2286001"/>
              </a:xfrm>
              <a:prstGeom prst="rect">
                <a:avLst/>
              </a:prstGeom>
              <a:solidFill>
                <a:schemeClr val="accent3">
                  <a:lumMod val="40000"/>
                  <a:lumOff val="60000"/>
                </a:schemeClr>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a:ln>
                    <a:noFill/>
                  </a:ln>
                  <a:solidFill>
                    <a:prstClr val="white"/>
                  </a:solidFill>
                  <a:effectLst/>
                  <a:uLnTx/>
                  <a:uFillTx/>
                  <a:latin typeface="Calibri"/>
                  <a:ea typeface="+mn-ea"/>
                  <a:cs typeface="+mn-cs"/>
                </a:endParaRPr>
              </a:p>
            </p:txBody>
          </p:sp>
          <p:sp>
            <p:nvSpPr>
              <p:cNvPr id="61" name="Flecha: cheurón 60">
                <a:extLst>
                  <a:ext uri="{FF2B5EF4-FFF2-40B4-BE49-F238E27FC236}">
                    <a16:creationId xmlns:a16="http://schemas.microsoft.com/office/drawing/2014/main" id="{1116A096-76F2-34AA-B458-77EC4CD8C181}"/>
                  </a:ext>
                </a:extLst>
              </p:cNvPr>
              <p:cNvSpPr/>
              <p:nvPr/>
            </p:nvSpPr>
            <p:spPr>
              <a:xfrm rot="16200000">
                <a:off x="14149152" y="2190889"/>
                <a:ext cx="1974029" cy="1931954"/>
              </a:xfrm>
              <a:prstGeom prst="chevron">
                <a:avLst/>
              </a:prstGeom>
              <a:solidFill>
                <a:schemeClr val="bg2"/>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58" name="Flecha: cheurón 57">
              <a:extLst>
                <a:ext uri="{FF2B5EF4-FFF2-40B4-BE49-F238E27FC236}">
                  <a16:creationId xmlns:a16="http://schemas.microsoft.com/office/drawing/2014/main" id="{BEC71191-E113-CDDB-9186-86C52D1E6CD3}"/>
                </a:ext>
              </a:extLst>
            </p:cNvPr>
            <p:cNvSpPr/>
            <p:nvPr/>
          </p:nvSpPr>
          <p:spPr>
            <a:xfrm rot="16200000">
              <a:off x="13967652" y="2488936"/>
              <a:ext cx="2133279" cy="2108403"/>
            </a:xfrm>
            <a:prstGeom prst="chevron">
              <a:avLst/>
            </a:prstGeom>
            <a:solidFill>
              <a:schemeClr val="accent3">
                <a:lumMod val="40000"/>
                <a:lumOff val="60000"/>
              </a:schemeClr>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9" name="CuadroTexto 58">
              <a:extLst>
                <a:ext uri="{FF2B5EF4-FFF2-40B4-BE49-F238E27FC236}">
                  <a16:creationId xmlns:a16="http://schemas.microsoft.com/office/drawing/2014/main" id="{6A274B16-3427-576A-83F8-3C4148A8C077}"/>
                </a:ext>
              </a:extLst>
            </p:cNvPr>
            <p:cNvSpPr txBox="1"/>
            <p:nvPr/>
          </p:nvSpPr>
          <p:spPr>
            <a:xfrm>
              <a:off x="13581372" y="2272431"/>
              <a:ext cx="3101489" cy="1087423"/>
            </a:xfrm>
            <a:prstGeom prst="rect">
              <a:avLst/>
            </a:prstGeom>
            <a:solidFill>
              <a:schemeClr val="tx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Calibri"/>
                  <a:ea typeface="+mn-ea"/>
                  <a:cs typeface="+mn-cs"/>
                </a:rPr>
                <a:t>Habilidades Administrativas</a:t>
              </a:r>
              <a:endParaRPr kumimoji="0" lang="es-BO" sz="3200" b="1"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62" name="Grupo 61">
            <a:extLst>
              <a:ext uri="{FF2B5EF4-FFF2-40B4-BE49-F238E27FC236}">
                <a16:creationId xmlns:a16="http://schemas.microsoft.com/office/drawing/2014/main" id="{253A48FE-D65F-4D6B-D7B9-6BAF1C31E679}"/>
              </a:ext>
            </a:extLst>
          </p:cNvPr>
          <p:cNvGrpSpPr/>
          <p:nvPr/>
        </p:nvGrpSpPr>
        <p:grpSpPr>
          <a:xfrm rot="13428553">
            <a:off x="8574403" y="5280274"/>
            <a:ext cx="2955526" cy="3236916"/>
            <a:chOff x="13583272" y="1522594"/>
            <a:chExt cx="2955526" cy="3267580"/>
          </a:xfrm>
        </p:grpSpPr>
        <p:grpSp>
          <p:nvGrpSpPr>
            <p:cNvPr id="63" name="Grupo 62">
              <a:extLst>
                <a:ext uri="{FF2B5EF4-FFF2-40B4-BE49-F238E27FC236}">
                  <a16:creationId xmlns:a16="http://schemas.microsoft.com/office/drawing/2014/main" id="{20912B43-DFE7-8A80-9087-9EB54BC97EB1}"/>
                </a:ext>
              </a:extLst>
            </p:cNvPr>
            <p:cNvGrpSpPr/>
            <p:nvPr/>
          </p:nvGrpSpPr>
          <p:grpSpPr>
            <a:xfrm>
              <a:off x="13966440" y="1522594"/>
              <a:ext cx="2135703" cy="3267580"/>
              <a:chOff x="14170189" y="876300"/>
              <a:chExt cx="1931955" cy="3267580"/>
            </a:xfrm>
          </p:grpSpPr>
          <p:sp>
            <p:nvSpPr>
              <p:cNvPr id="66" name="Rectángulo 65">
                <a:extLst>
                  <a:ext uri="{FF2B5EF4-FFF2-40B4-BE49-F238E27FC236}">
                    <a16:creationId xmlns:a16="http://schemas.microsoft.com/office/drawing/2014/main" id="{343E709B-53F0-2D65-D906-6E2B5C366520}"/>
                  </a:ext>
                </a:extLst>
              </p:cNvPr>
              <p:cNvSpPr/>
              <p:nvPr/>
            </p:nvSpPr>
            <p:spPr>
              <a:xfrm>
                <a:off x="14170189" y="876300"/>
                <a:ext cx="1931953" cy="2286001"/>
              </a:xfrm>
              <a:prstGeom prst="rect">
                <a:avLst/>
              </a:prstGeom>
              <a:solidFill>
                <a:srgbClr val="EEECE1"/>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a:ln>
                    <a:noFill/>
                  </a:ln>
                  <a:solidFill>
                    <a:prstClr val="white"/>
                  </a:solidFill>
                  <a:effectLst/>
                  <a:uLnTx/>
                  <a:uFillTx/>
                  <a:latin typeface="Calibri"/>
                  <a:ea typeface="+mn-ea"/>
                  <a:cs typeface="+mn-cs"/>
                </a:endParaRPr>
              </a:p>
            </p:txBody>
          </p:sp>
          <p:sp>
            <p:nvSpPr>
              <p:cNvPr id="67" name="Flecha: cheurón 66">
                <a:extLst>
                  <a:ext uri="{FF2B5EF4-FFF2-40B4-BE49-F238E27FC236}">
                    <a16:creationId xmlns:a16="http://schemas.microsoft.com/office/drawing/2014/main" id="{155CD6E8-FF44-CAAB-DCC4-17E4A5155B02}"/>
                  </a:ext>
                </a:extLst>
              </p:cNvPr>
              <p:cNvSpPr/>
              <p:nvPr/>
            </p:nvSpPr>
            <p:spPr>
              <a:xfrm rot="16200000">
                <a:off x="14149152" y="2190889"/>
                <a:ext cx="1974029" cy="1931954"/>
              </a:xfrm>
              <a:prstGeom prst="chevron">
                <a:avLst/>
              </a:prstGeom>
              <a:solidFill>
                <a:schemeClr val="bg2"/>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64" name="Flecha: cheurón 63">
              <a:extLst>
                <a:ext uri="{FF2B5EF4-FFF2-40B4-BE49-F238E27FC236}">
                  <a16:creationId xmlns:a16="http://schemas.microsoft.com/office/drawing/2014/main" id="{51E07C82-C968-21EF-2E12-24DF05F77B12}"/>
                </a:ext>
              </a:extLst>
            </p:cNvPr>
            <p:cNvSpPr/>
            <p:nvPr/>
          </p:nvSpPr>
          <p:spPr>
            <a:xfrm rot="16200000">
              <a:off x="13967652" y="2488936"/>
              <a:ext cx="2133279" cy="2108403"/>
            </a:xfrm>
            <a:prstGeom prst="chevron">
              <a:avLst/>
            </a:prstGeom>
            <a:solidFill>
              <a:srgbClr val="EEECE1"/>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5" name="CuadroTexto 64">
              <a:extLst>
                <a:ext uri="{FF2B5EF4-FFF2-40B4-BE49-F238E27FC236}">
                  <a16:creationId xmlns:a16="http://schemas.microsoft.com/office/drawing/2014/main" id="{44437BF6-7674-1203-B305-4A9DA715EA2F}"/>
                </a:ext>
              </a:extLst>
            </p:cNvPr>
            <p:cNvSpPr txBox="1"/>
            <p:nvPr/>
          </p:nvSpPr>
          <p:spPr>
            <a:xfrm>
              <a:off x="13583272" y="2419221"/>
              <a:ext cx="2955526" cy="1087423"/>
            </a:xfrm>
            <a:prstGeom prst="rect">
              <a:avLst/>
            </a:prstGeom>
            <a:solidFill>
              <a:schemeClr val="tx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Calibri"/>
                  <a:ea typeface="+mn-ea"/>
                  <a:cs typeface="+mn-cs"/>
                </a:rPr>
                <a:t>Gestión Comercial</a:t>
              </a:r>
              <a:endParaRPr kumimoji="0" lang="es-BO" sz="3200" b="1"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68" name="TextBox 6">
            <a:extLst>
              <a:ext uri="{FF2B5EF4-FFF2-40B4-BE49-F238E27FC236}">
                <a16:creationId xmlns:a16="http://schemas.microsoft.com/office/drawing/2014/main" id="{1B872B64-C97F-2D8C-8687-46E5B2EA9B4B}"/>
              </a:ext>
            </a:extLst>
          </p:cNvPr>
          <p:cNvSpPr txBox="1"/>
          <p:nvPr/>
        </p:nvSpPr>
        <p:spPr>
          <a:xfrm>
            <a:off x="11286391" y="4004915"/>
            <a:ext cx="3733800" cy="1497066"/>
          </a:xfrm>
          <a:prstGeom prst="rect">
            <a:avLst/>
          </a:prstGeom>
        </p:spPr>
        <p:txBody>
          <a:bodyPr wrap="square" lIns="0" tIns="0" rIns="0" bIns="0" rtlCol="0" anchor="t">
            <a:spAutoFit/>
          </a:bodyPr>
          <a:lstStyle/>
          <a:p>
            <a:pPr marL="0" marR="0" lvl="0" indent="0" algn="ctr" defTabSz="914400" rtl="0" eaLnBrk="1" fontAlgn="auto" latinLnBrk="0" hangingPunct="1">
              <a:lnSpc>
                <a:spcPts val="6062"/>
              </a:lnSpc>
              <a:spcBef>
                <a:spcPts val="0"/>
              </a:spcBef>
              <a:spcAft>
                <a:spcPts val="0"/>
              </a:spcAft>
              <a:buClrTx/>
              <a:buSzTx/>
              <a:buFontTx/>
              <a:buNone/>
              <a:tabLst/>
              <a:defRPr/>
            </a:pPr>
            <a:r>
              <a:rPr kumimoji="0" lang="es-BO" sz="4875" b="1" i="0" u="none" strike="noStrike" kern="1200" cap="none" spc="0" normalizeH="0" baseline="0" noProof="0" dirty="0">
                <a:ln>
                  <a:noFill/>
                </a:ln>
                <a:solidFill>
                  <a:prstClr val="black"/>
                </a:solidFill>
                <a:effectLst/>
                <a:uLnTx/>
                <a:uFillTx/>
                <a:latin typeface="Arimo Bold"/>
                <a:ea typeface="Arimo Bold"/>
                <a:cs typeface="Arimo Bold"/>
                <a:sym typeface="Arimo Bold"/>
              </a:rPr>
              <a:t>Áreas de Intervención</a:t>
            </a:r>
          </a:p>
        </p:txBody>
      </p:sp>
    </p:spTree>
    <p:extLst>
      <p:ext uri="{BB962C8B-B14F-4D97-AF65-F5344CB8AC3E}">
        <p14:creationId xmlns:p14="http://schemas.microsoft.com/office/powerpoint/2010/main" val="154219482"/>
      </p:ext>
    </p:extLst>
  </p:cSld>
  <p:clrMapOvr>
    <a:masterClrMapping/>
  </p:clrMapOvr>
  <mc:AlternateContent xmlns:mc="http://schemas.openxmlformats.org/markup-compatibility/2006" xmlns:p14="http://schemas.microsoft.com/office/powerpoint/2010/main">
    <mc:Choice Requires="p14">
      <p:transition spd="slow" p14:dur="2000" advTm="6441"/>
    </mc:Choice>
    <mc:Fallback xmlns="">
      <p:transition spd="slow" advTm="6441"/>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EFA"/>
        </a:solidFill>
        <a:effectLst/>
      </p:bgPr>
    </p:bg>
    <p:spTree>
      <p:nvGrpSpPr>
        <p:cNvPr id="1" name=""/>
        <p:cNvGrpSpPr/>
        <p:nvPr/>
      </p:nvGrpSpPr>
      <p:grpSpPr>
        <a:xfrm>
          <a:off x="0" y="0"/>
          <a:ext cx="0" cy="0"/>
          <a:chOff x="0" y="0"/>
          <a:chExt cx="0" cy="0"/>
        </a:xfrm>
      </p:grpSpPr>
      <p:sp>
        <p:nvSpPr>
          <p:cNvPr id="21" name="Diagrama de flujo: retraso 20">
            <a:extLst>
              <a:ext uri="{FF2B5EF4-FFF2-40B4-BE49-F238E27FC236}">
                <a16:creationId xmlns:a16="http://schemas.microsoft.com/office/drawing/2014/main" id="{E6C0C547-40EB-E2C4-6EEF-B683888BC044}"/>
              </a:ext>
            </a:extLst>
          </p:cNvPr>
          <p:cNvSpPr/>
          <p:nvPr/>
        </p:nvSpPr>
        <p:spPr>
          <a:xfrm>
            <a:off x="-28074" y="22058"/>
            <a:ext cx="6371952" cy="10287000"/>
          </a:xfrm>
          <a:prstGeom prst="flowChartDelay">
            <a:avLst/>
          </a:prstGeom>
          <a:solidFill>
            <a:srgbClr val="FFCB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Freeform 14"/>
          <p:cNvSpPr/>
          <p:nvPr/>
        </p:nvSpPr>
        <p:spPr>
          <a:xfrm>
            <a:off x="490255" y="6406792"/>
            <a:ext cx="4818018" cy="1914444"/>
          </a:xfrm>
          <a:custGeom>
            <a:avLst/>
            <a:gdLst/>
            <a:ahLst/>
            <a:cxnLst/>
            <a:rect l="l" t="t" r="r" b="b"/>
            <a:pathLst>
              <a:path w="4818018" h="1914444">
                <a:moveTo>
                  <a:pt x="0" y="0"/>
                </a:moveTo>
                <a:lnTo>
                  <a:pt x="4818018" y="0"/>
                </a:lnTo>
                <a:lnTo>
                  <a:pt x="4818018" y="1914445"/>
                </a:lnTo>
                <a:lnTo>
                  <a:pt x="0" y="1914445"/>
                </a:lnTo>
                <a:lnTo>
                  <a:pt x="0" y="0"/>
                </a:lnTo>
                <a:close/>
              </a:path>
            </a:pathLst>
          </a:custGeom>
          <a:blipFill>
            <a:blip r:embed="rId2"/>
            <a:stretch>
              <a:fillRect/>
            </a:stretch>
          </a:blipFill>
        </p:spPr>
      </p:sp>
      <p:sp>
        <p:nvSpPr>
          <p:cNvPr id="15" name="TextBox 15"/>
          <p:cNvSpPr txBox="1"/>
          <p:nvPr/>
        </p:nvSpPr>
        <p:spPr>
          <a:xfrm>
            <a:off x="6734450" y="571500"/>
            <a:ext cx="10363200" cy="1846659"/>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2060"/>
                </a:solidFill>
                <a:effectLst/>
                <a:uLnTx/>
                <a:uFillTx/>
                <a:latin typeface="Aharoni" panose="02010803020104030203" pitchFamily="2" charset="-79"/>
                <a:ea typeface="+mn-ea"/>
                <a:cs typeface="Aharoni" panose="02010803020104030203" pitchFamily="2" charset="-79"/>
                <a:sym typeface="Times New Roman"/>
              </a:rPr>
              <a:t>Programa Desarrollo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2060"/>
                </a:solidFill>
                <a:effectLst/>
                <a:uLnTx/>
                <a:uFillTx/>
                <a:latin typeface="Aharoni" panose="02010803020104030203" pitchFamily="2" charset="-79"/>
                <a:ea typeface="+mn-ea"/>
                <a:cs typeface="Aharoni" panose="02010803020104030203" pitchFamily="2" charset="-79"/>
                <a:sym typeface="Times New Roman"/>
              </a:rPr>
              <a:t>Compromiso</a:t>
            </a:r>
          </a:p>
        </p:txBody>
      </p:sp>
      <p:sp>
        <p:nvSpPr>
          <p:cNvPr id="19" name="TextBox 19"/>
          <p:cNvSpPr txBox="1"/>
          <p:nvPr/>
        </p:nvSpPr>
        <p:spPr>
          <a:xfrm>
            <a:off x="6526215" y="2604060"/>
            <a:ext cx="10098005" cy="3447098"/>
          </a:xfrm>
          <a:prstGeom prst="rect">
            <a:avLst/>
          </a:prstGeom>
        </p:spPr>
        <p:txBody>
          <a:bodyPr wrap="square" lIns="0" tIns="0" rIns="0" bIns="0" rtlCol="0" anchor="t">
            <a:spAutoFit/>
          </a:bodyPr>
          <a:lstStyle/>
          <a:p>
            <a:pPr marL="215901" marR="0" lvl="1" indent="0" algn="just" defTabSz="914400" rtl="0" eaLnBrk="1" fontAlgn="auto" latinLnBrk="0" hangingPunct="1">
              <a:lnSpc>
                <a:spcPct val="100000"/>
              </a:lnSpc>
              <a:spcBef>
                <a:spcPts val="0"/>
              </a:spcBef>
              <a:spcAft>
                <a:spcPts val="0"/>
              </a:spcAft>
              <a:buClrTx/>
              <a:buSzTx/>
              <a:buFontTx/>
              <a:buNone/>
              <a:tabLst/>
              <a:defRPr/>
            </a:pPr>
            <a:r>
              <a:rPr kumimoji="0" lang="es-BO" sz="3200" b="0" i="0" u="none" strike="noStrike" kern="1200" cap="none" spc="0" normalizeH="0" baseline="0" noProof="0" dirty="0">
                <a:ln>
                  <a:noFill/>
                </a:ln>
                <a:solidFill>
                  <a:srgbClr val="1F497D">
                    <a:lumMod val="50000"/>
                  </a:srgbClr>
                </a:solidFill>
                <a:effectLst/>
                <a:uLnTx/>
                <a:uFillTx/>
                <a:latin typeface="Calibri"/>
                <a:ea typeface="Montserrat"/>
                <a:cs typeface="Times New Roman" panose="02020603050405020304" pitchFamily="18" charset="0"/>
                <a:sym typeface="Montserrat"/>
              </a:rPr>
              <a:t>Los talleres de Desarrollo del Compromiso deben seguir el orden del relacionamiento humano, uno debe estar bien consigo mismo, para que pueda aventurarse a mantener relaciones saludables, constituido ello; recién las personas estarán en condiciones de manejar un buen comportamiento de equipo. Debemos desarrollar una buena autoestima y actitud positiva</a:t>
            </a:r>
          </a:p>
        </p:txBody>
      </p:sp>
      <p:grpSp>
        <p:nvGrpSpPr>
          <p:cNvPr id="30" name="Grupo 29">
            <a:extLst>
              <a:ext uri="{FF2B5EF4-FFF2-40B4-BE49-F238E27FC236}">
                <a16:creationId xmlns:a16="http://schemas.microsoft.com/office/drawing/2014/main" id="{2A25B37D-DDA7-2EA3-A748-97BD90FC7F9E}"/>
              </a:ext>
            </a:extLst>
          </p:cNvPr>
          <p:cNvGrpSpPr/>
          <p:nvPr/>
        </p:nvGrpSpPr>
        <p:grpSpPr>
          <a:xfrm>
            <a:off x="2103729" y="3603115"/>
            <a:ext cx="3340888" cy="3269517"/>
            <a:chOff x="11421499" y="303647"/>
            <a:chExt cx="3340888" cy="3269517"/>
          </a:xfrm>
        </p:grpSpPr>
        <p:sp>
          <p:nvSpPr>
            <p:cNvPr id="26" name="Rectángulo 25">
              <a:extLst>
                <a:ext uri="{FF2B5EF4-FFF2-40B4-BE49-F238E27FC236}">
                  <a16:creationId xmlns:a16="http://schemas.microsoft.com/office/drawing/2014/main" id="{2B42E8F7-A6DB-E482-16FA-2F3E08AF2F4C}"/>
                </a:ext>
              </a:extLst>
            </p:cNvPr>
            <p:cNvSpPr/>
            <p:nvPr/>
          </p:nvSpPr>
          <p:spPr>
            <a:xfrm>
              <a:off x="12024092" y="303647"/>
              <a:ext cx="2135702" cy="2264548"/>
            </a:xfrm>
            <a:prstGeom prst="rect">
              <a:avLst/>
            </a:prstGeom>
            <a:solidFill>
              <a:srgbClr val="FFCE31"/>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Flecha: cheurón 26">
              <a:extLst>
                <a:ext uri="{FF2B5EF4-FFF2-40B4-BE49-F238E27FC236}">
                  <a16:creationId xmlns:a16="http://schemas.microsoft.com/office/drawing/2014/main" id="{2F58077B-1DB8-ABA4-945E-4095DAFB0F80}"/>
                </a:ext>
              </a:extLst>
            </p:cNvPr>
            <p:cNvSpPr/>
            <p:nvPr/>
          </p:nvSpPr>
          <p:spPr>
            <a:xfrm rot="16200000">
              <a:off x="12146739" y="1560109"/>
              <a:ext cx="1890408" cy="2135702"/>
            </a:xfrm>
            <a:prstGeom prst="chevron">
              <a:avLst>
                <a:gd name="adj" fmla="val 38301"/>
              </a:avLst>
            </a:prstGeom>
            <a:solidFill>
              <a:srgbClr val="FFCE31"/>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8" name="Flecha: cheurón 27">
              <a:extLst>
                <a:ext uri="{FF2B5EF4-FFF2-40B4-BE49-F238E27FC236}">
                  <a16:creationId xmlns:a16="http://schemas.microsoft.com/office/drawing/2014/main" id="{16E5755D-A3F8-E0D1-1140-6A123BE3B00D}"/>
                </a:ext>
              </a:extLst>
            </p:cNvPr>
            <p:cNvSpPr/>
            <p:nvPr/>
          </p:nvSpPr>
          <p:spPr>
            <a:xfrm rot="16200000" flipV="1">
              <a:off x="12410829" y="1131754"/>
              <a:ext cx="1320762" cy="2082320"/>
            </a:xfrm>
            <a:prstGeom prst="chevron">
              <a:avLst/>
            </a:prstGeom>
            <a:solidFill>
              <a:srgbClr val="FFCE30"/>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9" name="CuadroTexto 28">
              <a:extLst>
                <a:ext uri="{FF2B5EF4-FFF2-40B4-BE49-F238E27FC236}">
                  <a16:creationId xmlns:a16="http://schemas.microsoft.com/office/drawing/2014/main" id="{4CCE78C4-1321-CA72-DDBE-7DF70FA4D26F}"/>
                </a:ext>
              </a:extLst>
            </p:cNvPr>
            <p:cNvSpPr txBox="1"/>
            <p:nvPr/>
          </p:nvSpPr>
          <p:spPr>
            <a:xfrm>
              <a:off x="11421499" y="1682755"/>
              <a:ext cx="3340888" cy="1077218"/>
            </a:xfrm>
            <a:prstGeom prst="rect">
              <a:avLst/>
            </a:prstGeom>
            <a:solidFill>
              <a:schemeClr val="tx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Calibri"/>
                  <a:ea typeface="+mn-ea"/>
                  <a:cs typeface="+mn-cs"/>
                </a:rPr>
                <a:t>Desarrollo del Compromiso</a:t>
              </a:r>
              <a:endParaRPr kumimoji="0" lang="es-BO" sz="3200" b="1"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33" name="CuadroTexto 32">
            <a:extLst>
              <a:ext uri="{FF2B5EF4-FFF2-40B4-BE49-F238E27FC236}">
                <a16:creationId xmlns:a16="http://schemas.microsoft.com/office/drawing/2014/main" id="{B2C2CE96-434D-1E2C-000E-69689AB84A26}"/>
              </a:ext>
            </a:extLst>
          </p:cNvPr>
          <p:cNvSpPr txBox="1"/>
          <p:nvPr/>
        </p:nvSpPr>
        <p:spPr>
          <a:xfrm>
            <a:off x="6734451" y="6494744"/>
            <a:ext cx="813896" cy="7823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BO" sz="4400" b="0" i="0" u="none" strike="noStrike" kern="1200" cap="none" spc="0" normalizeH="0" baseline="0" noProof="0" dirty="0">
                <a:ln>
                  <a:noFill/>
                </a:ln>
                <a:solidFill>
                  <a:srgbClr val="002060"/>
                </a:solidFill>
                <a:effectLst/>
                <a:uLnTx/>
                <a:uFillTx/>
                <a:latin typeface="Calibri"/>
                <a:ea typeface="+mn-ea"/>
                <a:cs typeface="+mn-cs"/>
              </a:rPr>
              <a:t>❶</a:t>
            </a:r>
          </a:p>
        </p:txBody>
      </p:sp>
      <p:sp>
        <p:nvSpPr>
          <p:cNvPr id="34" name="CuadroTexto 33">
            <a:extLst>
              <a:ext uri="{FF2B5EF4-FFF2-40B4-BE49-F238E27FC236}">
                <a16:creationId xmlns:a16="http://schemas.microsoft.com/office/drawing/2014/main" id="{75B83450-161F-4D34-8010-DE3AC7483F10}"/>
              </a:ext>
            </a:extLst>
          </p:cNvPr>
          <p:cNvSpPr txBox="1"/>
          <p:nvPr/>
        </p:nvSpPr>
        <p:spPr>
          <a:xfrm>
            <a:off x="7696200" y="6580244"/>
            <a:ext cx="81534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Calibri"/>
                <a:ea typeface="+mn-ea"/>
                <a:cs typeface="+mn-cs"/>
              </a:rPr>
              <a:t>Compromiso Personal – Triple A</a:t>
            </a:r>
            <a:endParaRPr kumimoji="0" lang="es-BO"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35" name="CuadroTexto 34">
            <a:extLst>
              <a:ext uri="{FF2B5EF4-FFF2-40B4-BE49-F238E27FC236}">
                <a16:creationId xmlns:a16="http://schemas.microsoft.com/office/drawing/2014/main" id="{ACDE9046-4599-8668-E935-FA6A0D71A611}"/>
              </a:ext>
            </a:extLst>
          </p:cNvPr>
          <p:cNvSpPr txBox="1"/>
          <p:nvPr/>
        </p:nvSpPr>
        <p:spPr>
          <a:xfrm>
            <a:off x="6734451" y="7342798"/>
            <a:ext cx="813896" cy="7823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BO" sz="4400" b="0" i="0" u="none" strike="noStrike" kern="1200" cap="none" spc="0" normalizeH="0" baseline="0" noProof="0" dirty="0">
                <a:ln>
                  <a:noFill/>
                </a:ln>
                <a:solidFill>
                  <a:srgbClr val="002060"/>
                </a:solidFill>
                <a:effectLst/>
                <a:uLnTx/>
                <a:uFillTx/>
                <a:latin typeface="Calibri"/>
                <a:ea typeface="+mn-ea"/>
                <a:cs typeface="+mn-cs"/>
              </a:rPr>
              <a:t>❷</a:t>
            </a:r>
          </a:p>
        </p:txBody>
      </p:sp>
      <p:sp>
        <p:nvSpPr>
          <p:cNvPr id="36" name="CuadroTexto 35">
            <a:extLst>
              <a:ext uri="{FF2B5EF4-FFF2-40B4-BE49-F238E27FC236}">
                <a16:creationId xmlns:a16="http://schemas.microsoft.com/office/drawing/2014/main" id="{B8028A6A-533B-4C44-8008-FBED7BD4E8DD}"/>
              </a:ext>
            </a:extLst>
          </p:cNvPr>
          <p:cNvSpPr txBox="1"/>
          <p:nvPr/>
        </p:nvSpPr>
        <p:spPr>
          <a:xfrm>
            <a:off x="7696200" y="7428298"/>
            <a:ext cx="81534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Calibri"/>
                <a:ea typeface="+mn-ea"/>
                <a:cs typeface="+mn-cs"/>
              </a:rPr>
              <a:t>Compromiso con los Demás - Relacionamiento</a:t>
            </a:r>
            <a:endParaRPr kumimoji="0" lang="es-BO"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37" name="CuadroTexto 36">
            <a:extLst>
              <a:ext uri="{FF2B5EF4-FFF2-40B4-BE49-F238E27FC236}">
                <a16:creationId xmlns:a16="http://schemas.microsoft.com/office/drawing/2014/main" id="{215E4A9D-2A0A-CAE7-E329-1A4A6F31804D}"/>
              </a:ext>
            </a:extLst>
          </p:cNvPr>
          <p:cNvSpPr txBox="1"/>
          <p:nvPr/>
        </p:nvSpPr>
        <p:spPr>
          <a:xfrm>
            <a:off x="6705600" y="8191500"/>
            <a:ext cx="813896" cy="7823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BO" sz="4400" b="0" i="0" u="none" strike="noStrike" kern="1200" cap="none" spc="0" normalizeH="0" baseline="0" noProof="0" dirty="0">
                <a:ln>
                  <a:noFill/>
                </a:ln>
                <a:solidFill>
                  <a:srgbClr val="002060"/>
                </a:solidFill>
                <a:effectLst/>
                <a:uLnTx/>
                <a:uFillTx/>
                <a:latin typeface="Calibri"/>
                <a:ea typeface="+mn-ea"/>
                <a:cs typeface="+mn-cs"/>
              </a:rPr>
              <a:t>❸</a:t>
            </a:r>
          </a:p>
        </p:txBody>
      </p:sp>
      <p:sp>
        <p:nvSpPr>
          <p:cNvPr id="38" name="CuadroTexto 37">
            <a:extLst>
              <a:ext uri="{FF2B5EF4-FFF2-40B4-BE49-F238E27FC236}">
                <a16:creationId xmlns:a16="http://schemas.microsoft.com/office/drawing/2014/main" id="{7E809D89-9D35-3319-BCA1-B53C80157B8C}"/>
              </a:ext>
            </a:extLst>
          </p:cNvPr>
          <p:cNvSpPr txBox="1"/>
          <p:nvPr/>
        </p:nvSpPr>
        <p:spPr>
          <a:xfrm>
            <a:off x="7667349" y="8277000"/>
            <a:ext cx="81534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Calibri"/>
                <a:ea typeface="+mn-ea"/>
                <a:cs typeface="+mn-cs"/>
              </a:rPr>
              <a:t>Compromiso la Empresa</a:t>
            </a:r>
            <a:endParaRPr kumimoji="0" lang="es-BO" sz="3200" b="1"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2000" advTm="9284"/>
    </mc:Choice>
    <mc:Fallback xmlns="">
      <p:transition spd="slow" advTm="9284"/>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C737"/>
        </a:solidFill>
        <a:effectLst/>
      </p:bgPr>
    </p:bg>
    <p:spTree>
      <p:nvGrpSpPr>
        <p:cNvPr id="1" name="">
          <a:extLst>
            <a:ext uri="{FF2B5EF4-FFF2-40B4-BE49-F238E27FC236}">
              <a16:creationId xmlns:a16="http://schemas.microsoft.com/office/drawing/2014/main" id="{949D40C2-2309-5B31-2889-15C38C161A25}"/>
            </a:ext>
          </a:extLst>
        </p:cNvPr>
        <p:cNvGrpSpPr/>
        <p:nvPr/>
      </p:nvGrpSpPr>
      <p:grpSpPr>
        <a:xfrm>
          <a:off x="0" y="0"/>
          <a:ext cx="0" cy="0"/>
          <a:chOff x="0" y="0"/>
          <a:chExt cx="0" cy="0"/>
        </a:xfrm>
      </p:grpSpPr>
      <p:sp>
        <p:nvSpPr>
          <p:cNvPr id="15" name="TextBox 15">
            <a:extLst>
              <a:ext uri="{FF2B5EF4-FFF2-40B4-BE49-F238E27FC236}">
                <a16:creationId xmlns:a16="http://schemas.microsoft.com/office/drawing/2014/main" id="{8ECFC6F9-4B16-F778-2A2F-EBAC54C5BF3F}"/>
              </a:ext>
            </a:extLst>
          </p:cNvPr>
          <p:cNvSpPr txBox="1"/>
          <p:nvPr/>
        </p:nvSpPr>
        <p:spPr>
          <a:xfrm>
            <a:off x="6553200" y="357307"/>
            <a:ext cx="10363200" cy="166199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2060"/>
                </a:solidFill>
                <a:effectLst/>
                <a:uLnTx/>
                <a:uFillTx/>
                <a:latin typeface="Aharoni" panose="02010803020104030203" pitchFamily="2" charset="-79"/>
                <a:ea typeface="+mn-ea"/>
                <a:cs typeface="Aharoni" panose="02010803020104030203" pitchFamily="2" charset="-79"/>
                <a:sym typeface="Times New Roman"/>
              </a:rPr>
              <a:t>Programa Desarrollo del Compromiso – Triple A</a:t>
            </a:r>
          </a:p>
        </p:txBody>
      </p:sp>
      <p:sp>
        <p:nvSpPr>
          <p:cNvPr id="3" name="CuadroTexto 2">
            <a:extLst>
              <a:ext uri="{FF2B5EF4-FFF2-40B4-BE49-F238E27FC236}">
                <a16:creationId xmlns:a16="http://schemas.microsoft.com/office/drawing/2014/main" id="{5467C997-355B-F2B0-D512-8F3EB2030239}"/>
              </a:ext>
            </a:extLst>
          </p:cNvPr>
          <p:cNvSpPr txBox="1"/>
          <p:nvPr/>
        </p:nvSpPr>
        <p:spPr>
          <a:xfrm>
            <a:off x="6595302" y="2204978"/>
            <a:ext cx="11006898" cy="286232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3000" b="0" i="0" u="none" strike="noStrike" kern="1200" cap="none" spc="0" normalizeH="0" baseline="0" noProof="0" dirty="0">
                <a:ln>
                  <a:noFill/>
                </a:ln>
                <a:solidFill>
                  <a:srgbClr val="002060"/>
                </a:solidFill>
                <a:effectLst/>
                <a:uLnTx/>
                <a:uFillTx/>
                <a:latin typeface="Calibri"/>
                <a:ea typeface="+mn-ea"/>
                <a:cs typeface="+mn-cs"/>
              </a:rPr>
              <a:t>Los talleres de Desarrollo del Compromiso deben seguir el orden del relacionamiento humano, uno debe estar bien consigo mismo, para que pueda aventurarse a mantener relaciones saludables, constituido ello; recién las personas estarán en condiciones de manejar un buen comportamiento de equipo. Debemos desarrollar una buena autoestima y actitud positiva</a:t>
            </a:r>
          </a:p>
        </p:txBody>
      </p:sp>
      <p:sp>
        <p:nvSpPr>
          <p:cNvPr id="8" name="CuadroTexto 7">
            <a:extLst>
              <a:ext uri="{FF2B5EF4-FFF2-40B4-BE49-F238E27FC236}">
                <a16:creationId xmlns:a16="http://schemas.microsoft.com/office/drawing/2014/main" id="{0957EF74-CDF5-2621-FC45-2B8B75838F1C}"/>
              </a:ext>
            </a:extLst>
          </p:cNvPr>
          <p:cNvSpPr txBox="1"/>
          <p:nvPr/>
        </p:nvSpPr>
        <p:spPr>
          <a:xfrm>
            <a:off x="6456429" y="6524783"/>
            <a:ext cx="5579371" cy="3272691"/>
          </a:xfrm>
          <a:prstGeom prst="rect">
            <a:avLst/>
          </a:prstGeom>
          <a:noFill/>
        </p:spPr>
        <p:txBody>
          <a:bodyPr wrap="square" rtlCol="0">
            <a:spAutoFit/>
          </a:bodyPr>
          <a:lstStyle/>
          <a:p>
            <a:pPr marL="480060" marR="0" lvl="1" indent="-28575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800" b="0" i="0" u="none" strike="noStrike" kern="1200" cap="none" spc="53"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Integrarnos a través de la valoración de las diferencias</a:t>
            </a:r>
          </a:p>
          <a:p>
            <a:pPr marL="480060" marR="0" lvl="1" indent="-28575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800" b="0" i="0" u="none" strike="noStrike" kern="1200" cap="none" spc="53"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Desarrollar nuestra autoestima y compromiso con la empresa</a:t>
            </a:r>
          </a:p>
          <a:p>
            <a:pPr marL="480060" marR="0" lvl="1" indent="-28575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800" b="0" i="0" u="none" strike="noStrike" kern="1200" cap="none" spc="53" normalizeH="0" baseline="0" noProof="0" dirty="0">
                <a:ln>
                  <a:noFill/>
                </a:ln>
                <a:solidFill>
                  <a:srgbClr val="002060"/>
                </a:solidFill>
                <a:effectLst/>
                <a:uLnTx/>
                <a:uFillTx/>
                <a:latin typeface="Calibri"/>
                <a:ea typeface="Times New Roman"/>
                <a:cs typeface="Times New Roman" panose="02020603050405020304" pitchFamily="18" charset="0"/>
                <a:sym typeface="Times New Roman"/>
              </a:rPr>
              <a:t>Compatibilizar nuestros intereses personales con los objetivos nuestra organización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BO" sz="20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0" name="Conector recto 9">
            <a:extLst>
              <a:ext uri="{FF2B5EF4-FFF2-40B4-BE49-F238E27FC236}">
                <a16:creationId xmlns:a16="http://schemas.microsoft.com/office/drawing/2014/main" id="{C8710DEF-8C12-8071-B59D-47ABCBE41D37}"/>
              </a:ext>
            </a:extLst>
          </p:cNvPr>
          <p:cNvCxnSpPr>
            <a:cxnSpLocks/>
          </p:cNvCxnSpPr>
          <p:nvPr/>
        </p:nvCxnSpPr>
        <p:spPr>
          <a:xfrm>
            <a:off x="12192000" y="5153474"/>
            <a:ext cx="0" cy="4644000"/>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EA900C5D-9C09-991F-4E05-D40210E2AFC4}"/>
              </a:ext>
            </a:extLst>
          </p:cNvPr>
          <p:cNvSpPr txBox="1"/>
          <p:nvPr/>
        </p:nvSpPr>
        <p:spPr>
          <a:xfrm>
            <a:off x="6587781" y="5895765"/>
            <a:ext cx="3251265" cy="582852"/>
          </a:xfrm>
          <a:prstGeom prst="rect">
            <a:avLst/>
          </a:prstGeom>
          <a:noFill/>
        </p:spPr>
        <p:txBody>
          <a:bodyPr wrap="square" rtlCol="0">
            <a:spAutoFit/>
          </a:bodyPr>
          <a:lstStyle/>
          <a:p>
            <a:pPr marL="0" marR="0" lvl="0" indent="0" algn="l" defTabSz="914400" rtl="0" eaLnBrk="1" fontAlgn="auto" latinLnBrk="0" hangingPunct="1">
              <a:lnSpc>
                <a:spcPts val="3456"/>
              </a:lnSpc>
              <a:spcBef>
                <a:spcPts val="0"/>
              </a:spcBef>
              <a:spcAft>
                <a:spcPts val="0"/>
              </a:spcAft>
              <a:buClrTx/>
              <a:buSzTx/>
              <a:buFontTx/>
              <a:buNone/>
              <a:tabLst/>
              <a:defRPr/>
            </a:pPr>
            <a:r>
              <a:rPr kumimoji="0" lang="es-BO" sz="4000" b="0" i="0" u="none" strike="noStrike" kern="1200" cap="none" spc="0" normalizeH="0" baseline="0" noProof="0" dirty="0">
                <a:ln>
                  <a:noFill/>
                </a:ln>
                <a:solidFill>
                  <a:srgbClr val="002060"/>
                </a:solidFill>
                <a:effectLst/>
                <a:uLnTx/>
                <a:uFillTx/>
                <a:latin typeface="Aharoni" panose="02010803020104030203" pitchFamily="2" charset="-79"/>
                <a:ea typeface="+mn-ea"/>
                <a:cs typeface="Aharoni" panose="02010803020104030203" pitchFamily="2" charset="-79"/>
                <a:sym typeface="Times New Roman Bold"/>
              </a:rPr>
              <a:t>Objetivos</a:t>
            </a:r>
          </a:p>
        </p:txBody>
      </p:sp>
      <p:sp>
        <p:nvSpPr>
          <p:cNvPr id="13" name="CuadroTexto 12">
            <a:extLst>
              <a:ext uri="{FF2B5EF4-FFF2-40B4-BE49-F238E27FC236}">
                <a16:creationId xmlns:a16="http://schemas.microsoft.com/office/drawing/2014/main" id="{F3422702-DEFB-D1E0-4142-623631214181}"/>
              </a:ext>
            </a:extLst>
          </p:cNvPr>
          <p:cNvSpPr txBox="1"/>
          <p:nvPr/>
        </p:nvSpPr>
        <p:spPr>
          <a:xfrm>
            <a:off x="12653099" y="5688563"/>
            <a:ext cx="3810000" cy="1733808"/>
          </a:xfrm>
          <a:prstGeom prst="rect">
            <a:avLst/>
          </a:prstGeom>
          <a:noFill/>
        </p:spPr>
        <p:txBody>
          <a:bodyPr wrap="square" rtlCol="0">
            <a:spAutoFit/>
          </a:bodyPr>
          <a:lstStyle/>
          <a:p>
            <a:pPr marL="480060" marR="0" lvl="1" indent="-28575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8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sym typeface="Times New Roman"/>
              </a:rPr>
              <a:t>Autoestima</a:t>
            </a:r>
          </a:p>
          <a:p>
            <a:pPr marL="480060" marR="0" lvl="1" indent="-28575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8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sym typeface="Times New Roman"/>
              </a:rPr>
              <a:t>Automotivación</a:t>
            </a:r>
          </a:p>
          <a:p>
            <a:pPr marL="480060" marR="0" lvl="1" indent="-28575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8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sym typeface="Times New Roman"/>
              </a:rPr>
              <a:t>Autodefinición</a:t>
            </a:r>
          </a:p>
          <a:p>
            <a:pPr marL="480060" marR="0" lvl="1" indent="-28575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BO" sz="28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sym typeface="Times New Roman"/>
              </a:rPr>
              <a:t>Terapia positiva</a:t>
            </a:r>
            <a:endParaRPr kumimoji="0" lang="es-BO" sz="28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endParaRPr>
          </a:p>
        </p:txBody>
      </p:sp>
      <p:sp>
        <p:nvSpPr>
          <p:cNvPr id="16" name="CuadroTexto 15">
            <a:extLst>
              <a:ext uri="{FF2B5EF4-FFF2-40B4-BE49-F238E27FC236}">
                <a16:creationId xmlns:a16="http://schemas.microsoft.com/office/drawing/2014/main" id="{44AAF19F-1CB8-D02E-7425-16D05468E699}"/>
              </a:ext>
            </a:extLst>
          </p:cNvPr>
          <p:cNvSpPr txBox="1"/>
          <p:nvPr/>
        </p:nvSpPr>
        <p:spPr>
          <a:xfrm>
            <a:off x="12747034" y="5130300"/>
            <a:ext cx="3251265" cy="582852"/>
          </a:xfrm>
          <a:prstGeom prst="rect">
            <a:avLst/>
          </a:prstGeom>
          <a:noFill/>
        </p:spPr>
        <p:txBody>
          <a:bodyPr wrap="square" rtlCol="0">
            <a:spAutoFit/>
          </a:bodyPr>
          <a:lstStyle/>
          <a:p>
            <a:pPr marL="0" marR="0" lvl="0" indent="0" algn="l" defTabSz="914400" rtl="0" eaLnBrk="1" fontAlgn="auto" latinLnBrk="0" hangingPunct="1">
              <a:lnSpc>
                <a:spcPts val="3456"/>
              </a:lnSpc>
              <a:spcBef>
                <a:spcPts val="0"/>
              </a:spcBef>
              <a:spcAft>
                <a:spcPts val="0"/>
              </a:spcAft>
              <a:buClrTx/>
              <a:buSzTx/>
              <a:buFontTx/>
              <a:buNone/>
              <a:tabLst/>
              <a:defRPr/>
            </a:pPr>
            <a:r>
              <a:rPr kumimoji="0" lang="es-BO" sz="4000" b="0" i="0" u="none" strike="noStrike" kern="1200" cap="none" spc="0" normalizeH="0" baseline="0" noProof="0" dirty="0">
                <a:ln>
                  <a:noFill/>
                </a:ln>
                <a:solidFill>
                  <a:srgbClr val="002060"/>
                </a:solidFill>
                <a:effectLst/>
                <a:uLnTx/>
                <a:uFillTx/>
                <a:latin typeface="Aharoni" panose="02010803020104030203" pitchFamily="2" charset="-79"/>
                <a:ea typeface="+mn-ea"/>
                <a:cs typeface="Aharoni" panose="02010803020104030203" pitchFamily="2" charset="-79"/>
                <a:sym typeface="Times New Roman Bold"/>
              </a:rPr>
              <a:t>Temario</a:t>
            </a:r>
          </a:p>
        </p:txBody>
      </p:sp>
      <p:sp>
        <p:nvSpPr>
          <p:cNvPr id="18" name="CuadroTexto 17">
            <a:extLst>
              <a:ext uri="{FF2B5EF4-FFF2-40B4-BE49-F238E27FC236}">
                <a16:creationId xmlns:a16="http://schemas.microsoft.com/office/drawing/2014/main" id="{CCEDBD75-82A2-0CC1-ED12-49754A2009FC}"/>
              </a:ext>
            </a:extLst>
          </p:cNvPr>
          <p:cNvSpPr txBox="1"/>
          <p:nvPr/>
        </p:nvSpPr>
        <p:spPr>
          <a:xfrm>
            <a:off x="12619969" y="8224952"/>
            <a:ext cx="5312079" cy="1323439"/>
          </a:xfrm>
          <a:prstGeom prst="rect">
            <a:avLst/>
          </a:prstGeom>
          <a:noFill/>
        </p:spPr>
        <p:txBody>
          <a:bodyPr wrap="square" rtlCol="0">
            <a:spAutoFit/>
          </a:bodyPr>
          <a:lstStyle/>
          <a:p>
            <a:pPr marL="480060" marR="0" lvl="1" indent="-28575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MX" sz="28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Presencial</a:t>
            </a:r>
          </a:p>
          <a:p>
            <a:pPr marL="480060" marR="0" lvl="1" indent="-28575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MX" sz="28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Jornada de 6 horas</a:t>
            </a:r>
          </a:p>
          <a:p>
            <a:pPr marL="480060" marR="0" lvl="1" indent="-285750" algn="l" defTabSz="914400" rtl="0" eaLnBrk="1" fontAlgn="auto" latinLnBrk="0" hangingPunct="1">
              <a:lnSpc>
                <a:spcPts val="3150"/>
              </a:lnSpc>
              <a:spcBef>
                <a:spcPts val="0"/>
              </a:spcBef>
              <a:spcAft>
                <a:spcPts val="0"/>
              </a:spcAft>
              <a:buClrTx/>
              <a:buSzTx/>
              <a:buFont typeface="Wingdings" panose="05000000000000000000" pitchFamily="2" charset="2"/>
              <a:buChar char="§"/>
              <a:tabLst/>
              <a:defRPr/>
            </a:pPr>
            <a:r>
              <a:rPr kumimoji="0" lang="es-MX" sz="28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rPr>
              <a:t>Jornada de 8 hora </a:t>
            </a:r>
            <a:endParaRPr kumimoji="0" lang="es-BO" sz="2800" b="0" i="0" u="none" strike="noStrike" kern="1200" cap="none" spc="53" normalizeH="0" baseline="0" noProof="0" dirty="0">
              <a:ln>
                <a:noFill/>
              </a:ln>
              <a:solidFill>
                <a:srgbClr val="002060"/>
              </a:solidFill>
              <a:effectLst/>
              <a:uLnTx/>
              <a:uFillTx/>
              <a:latin typeface="Calibri"/>
              <a:ea typeface="+mn-ea"/>
              <a:cs typeface="Times New Roman" panose="02020603050405020304" pitchFamily="18" charset="0"/>
            </a:endParaRPr>
          </a:p>
        </p:txBody>
      </p:sp>
      <p:sp>
        <p:nvSpPr>
          <p:cNvPr id="20" name="CuadroTexto 19">
            <a:extLst>
              <a:ext uri="{FF2B5EF4-FFF2-40B4-BE49-F238E27FC236}">
                <a16:creationId xmlns:a16="http://schemas.microsoft.com/office/drawing/2014/main" id="{E1A91337-DC51-77CE-F9B6-BD3307655519}"/>
              </a:ext>
            </a:extLst>
          </p:cNvPr>
          <p:cNvSpPr txBox="1"/>
          <p:nvPr/>
        </p:nvSpPr>
        <p:spPr>
          <a:xfrm>
            <a:off x="12744188" y="7684848"/>
            <a:ext cx="3835431" cy="582852"/>
          </a:xfrm>
          <a:prstGeom prst="rect">
            <a:avLst/>
          </a:prstGeom>
          <a:noFill/>
        </p:spPr>
        <p:txBody>
          <a:bodyPr wrap="square" rtlCol="0">
            <a:spAutoFit/>
          </a:bodyPr>
          <a:lstStyle/>
          <a:p>
            <a:pPr marL="0" marR="0" lvl="0" indent="0" algn="l" defTabSz="914400" rtl="0" eaLnBrk="1" fontAlgn="auto" latinLnBrk="0" hangingPunct="1">
              <a:lnSpc>
                <a:spcPts val="3456"/>
              </a:lnSpc>
              <a:spcBef>
                <a:spcPts val="0"/>
              </a:spcBef>
              <a:spcAft>
                <a:spcPts val="0"/>
              </a:spcAft>
              <a:buClrTx/>
              <a:buSzTx/>
              <a:buFontTx/>
              <a:buNone/>
              <a:tabLst/>
              <a:defRPr/>
            </a:pPr>
            <a:r>
              <a:rPr kumimoji="0" lang="es-BO" sz="4000" b="0" i="0" u="none" strike="noStrike" kern="1200" cap="none" spc="0" normalizeH="0" baseline="0" noProof="0" dirty="0">
                <a:ln>
                  <a:noFill/>
                </a:ln>
                <a:solidFill>
                  <a:srgbClr val="002060"/>
                </a:solidFill>
                <a:effectLst/>
                <a:uLnTx/>
                <a:uFillTx/>
                <a:latin typeface="Aharoni" panose="02010803020104030203" pitchFamily="2" charset="-79"/>
                <a:ea typeface="+mn-ea"/>
                <a:cs typeface="Aharoni" panose="02010803020104030203" pitchFamily="2" charset="-79"/>
                <a:sym typeface="Times New Roman Bold"/>
              </a:rPr>
              <a:t>Modalidades</a:t>
            </a:r>
          </a:p>
        </p:txBody>
      </p:sp>
      <p:sp>
        <p:nvSpPr>
          <p:cNvPr id="24" name="Diagrama de flujo: retraso 23">
            <a:extLst>
              <a:ext uri="{FF2B5EF4-FFF2-40B4-BE49-F238E27FC236}">
                <a16:creationId xmlns:a16="http://schemas.microsoft.com/office/drawing/2014/main" id="{4816AB6C-BDD9-FF34-2A90-41A2D8F2612F}"/>
              </a:ext>
            </a:extLst>
          </p:cNvPr>
          <p:cNvSpPr/>
          <p:nvPr/>
        </p:nvSpPr>
        <p:spPr>
          <a:xfrm>
            <a:off x="-14720" y="-13200"/>
            <a:ext cx="6371952" cy="10287000"/>
          </a:xfrm>
          <a:prstGeom prst="flowChartDelay">
            <a:avLst/>
          </a:prstGeom>
          <a:solidFill>
            <a:srgbClr val="BDD9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4" name="Imagen 3">
            <a:extLst>
              <a:ext uri="{FF2B5EF4-FFF2-40B4-BE49-F238E27FC236}">
                <a16:creationId xmlns:a16="http://schemas.microsoft.com/office/drawing/2014/main" id="{8832934C-998F-589B-0C2D-69B1E768A99B}"/>
              </a:ext>
            </a:extLst>
          </p:cNvPr>
          <p:cNvPicPr>
            <a:picLocks noChangeAspect="1"/>
          </p:cNvPicPr>
          <p:nvPr/>
        </p:nvPicPr>
        <p:blipFill>
          <a:blip r:embed="rId3" cstate="print">
            <a:extLst>
              <a:ext uri="{28A0092B-C50C-407E-A947-70E740481C1C}">
                <a14:useLocalDpi xmlns:a14="http://schemas.microsoft.com/office/drawing/2010/main" val="0"/>
              </a:ext>
            </a:extLst>
          </a:blip>
          <a:srcRect l="9511" t="12963" r="40124" b="13704"/>
          <a:stretch>
            <a:fillRect/>
          </a:stretch>
        </p:blipFill>
        <p:spPr>
          <a:xfrm>
            <a:off x="0" y="2614217"/>
            <a:ext cx="5715000" cy="5546911"/>
          </a:xfrm>
          <a:prstGeom prst="rect">
            <a:avLst/>
          </a:prstGeom>
        </p:spPr>
      </p:pic>
    </p:spTree>
    <p:extLst>
      <p:ext uri="{BB962C8B-B14F-4D97-AF65-F5344CB8AC3E}">
        <p14:creationId xmlns:p14="http://schemas.microsoft.com/office/powerpoint/2010/main" val="4038681334"/>
      </p:ext>
    </p:extLst>
  </p:cSld>
  <p:clrMapOvr>
    <a:masterClrMapping/>
  </p:clrMapOvr>
  <mc:AlternateContent xmlns:mc="http://schemas.openxmlformats.org/markup-compatibility/2006" xmlns:p14="http://schemas.microsoft.com/office/powerpoint/2010/main">
    <mc:Choice Requires="p14">
      <p:transition spd="slow" p14:dur="2000" advTm="8628"/>
    </mc:Choice>
    <mc:Fallback xmlns="">
      <p:transition spd="slow" advTm="8628"/>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C82F"/>
        </a:solidFill>
        <a:effectLst/>
      </p:bgPr>
    </p:bg>
    <p:spTree>
      <p:nvGrpSpPr>
        <p:cNvPr id="1" name=""/>
        <p:cNvGrpSpPr/>
        <p:nvPr/>
      </p:nvGrpSpPr>
      <p:grpSpPr>
        <a:xfrm>
          <a:off x="0" y="0"/>
          <a:ext cx="0" cy="0"/>
          <a:chOff x="0" y="0"/>
          <a:chExt cx="0" cy="0"/>
        </a:xfrm>
      </p:grpSpPr>
      <p:sp>
        <p:nvSpPr>
          <p:cNvPr id="2" name="Diagrama de flujo: retraso 1">
            <a:extLst>
              <a:ext uri="{FF2B5EF4-FFF2-40B4-BE49-F238E27FC236}">
                <a16:creationId xmlns:a16="http://schemas.microsoft.com/office/drawing/2014/main" id="{FCFCBDD0-52AE-DE2A-D5ED-CA02944EF64E}"/>
              </a:ext>
            </a:extLst>
          </p:cNvPr>
          <p:cNvSpPr/>
          <p:nvPr/>
        </p:nvSpPr>
        <p:spPr>
          <a:xfrm>
            <a:off x="-28074" y="22058"/>
            <a:ext cx="6371952" cy="10287000"/>
          </a:xfrm>
          <a:prstGeom prst="flowChartDelay">
            <a:avLst/>
          </a:prstGeom>
          <a:solidFill>
            <a:srgbClr val="E5EC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BO"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5"/>
          <p:cNvSpPr txBox="1"/>
          <p:nvPr/>
        </p:nvSpPr>
        <p:spPr>
          <a:xfrm>
            <a:off x="7026776" y="2929219"/>
            <a:ext cx="219224" cy="327091"/>
          </a:xfrm>
          <a:prstGeom prst="rect">
            <a:avLst/>
          </a:prstGeom>
        </p:spPr>
        <p:txBody>
          <a:bodyPr lIns="0" tIns="0" rIns="0" bIns="0" rtlCol="0" anchor="t">
            <a:spAutoFit/>
          </a:bodyPr>
          <a:lstStyle/>
          <a:p>
            <a:pPr algn="l">
              <a:lnSpc>
                <a:spcPts val="2750"/>
              </a:lnSpc>
            </a:pPr>
            <a:r>
              <a:rPr lang="en-US" sz="1687" spc="50" dirty="0">
                <a:solidFill>
                  <a:srgbClr val="E9B72E"/>
                </a:solidFill>
                <a:latin typeface="Asangha"/>
                <a:ea typeface="Asangha"/>
                <a:cs typeface="Asangha"/>
                <a:sym typeface="Asangha"/>
              </a:rPr>
              <a:t>1</a:t>
            </a:r>
          </a:p>
        </p:txBody>
      </p:sp>
      <p:sp>
        <p:nvSpPr>
          <p:cNvPr id="28" name="TextBox 28"/>
          <p:cNvSpPr txBox="1"/>
          <p:nvPr/>
        </p:nvSpPr>
        <p:spPr>
          <a:xfrm>
            <a:off x="6553200" y="487708"/>
            <a:ext cx="8763000" cy="1661993"/>
          </a:xfrm>
          <a:prstGeom prst="rect">
            <a:avLst/>
          </a:prstGeom>
        </p:spPr>
        <p:txBody>
          <a:bodyPr wrap="square" lIns="0" tIns="0" rIns="0" bIns="0" rtlCol="0" anchor="t">
            <a:spAutoFit/>
          </a:bodyPr>
          <a:lstStyle/>
          <a:p>
            <a:r>
              <a:rPr lang="es-MX" sz="5400" dirty="0">
                <a:solidFill>
                  <a:schemeClr val="accent1">
                    <a:lumMod val="50000"/>
                  </a:schemeClr>
                </a:solidFill>
                <a:latin typeface="Aharoni" panose="02010803020104030203" pitchFamily="2" charset="-79"/>
                <a:cs typeface="Aharoni" panose="02010803020104030203" pitchFamily="2" charset="-79"/>
              </a:rPr>
              <a:t>Compromiso con los Demás - Relacionamiento</a:t>
            </a:r>
            <a:endParaRPr lang="es-BO" sz="5400" dirty="0">
              <a:solidFill>
                <a:schemeClr val="accent1">
                  <a:lumMod val="50000"/>
                </a:schemeClr>
              </a:solidFill>
              <a:latin typeface="Aharoni" panose="02010803020104030203" pitchFamily="2" charset="-79"/>
              <a:cs typeface="Aharoni" panose="02010803020104030203" pitchFamily="2" charset="-79"/>
            </a:endParaRPr>
          </a:p>
        </p:txBody>
      </p:sp>
      <p:sp>
        <p:nvSpPr>
          <p:cNvPr id="29" name="TextBox 29"/>
          <p:cNvSpPr txBox="1"/>
          <p:nvPr/>
        </p:nvSpPr>
        <p:spPr>
          <a:xfrm>
            <a:off x="6629400" y="4723098"/>
            <a:ext cx="5080794" cy="4591000"/>
          </a:xfrm>
          <a:prstGeom prst="rect">
            <a:avLst/>
          </a:prstGeom>
        </p:spPr>
        <p:txBody>
          <a:bodyPr wrap="square" lIns="0" tIns="0" rIns="0" bIns="0" rtlCol="0" anchor="t">
            <a:spAutoFit/>
          </a:bodyPr>
          <a:lstStyle/>
          <a:p>
            <a:pPr algn="l">
              <a:lnSpc>
                <a:spcPts val="3456"/>
              </a:lnSpc>
            </a:pPr>
            <a:r>
              <a:rPr lang="es-BO" sz="4000" b="1" spc="59" dirty="0">
                <a:solidFill>
                  <a:srgbClr val="002060"/>
                </a:solidFill>
                <a:latin typeface="Aharoni" panose="02010803020104030203" pitchFamily="2" charset="-79"/>
                <a:ea typeface="Times New Roman Bold"/>
                <a:cs typeface="Aharoni" panose="02010803020104030203" pitchFamily="2" charset="-79"/>
                <a:sym typeface="Times New Roman Bold"/>
              </a:rPr>
              <a:t>Objetivos</a:t>
            </a:r>
          </a:p>
          <a:p>
            <a:pPr algn="l">
              <a:lnSpc>
                <a:spcPts val="3456"/>
              </a:lnSpc>
            </a:pPr>
            <a:endParaRPr lang="en-US" sz="4000" b="1" spc="59" dirty="0">
              <a:solidFill>
                <a:srgbClr val="002060"/>
              </a:solidFill>
              <a:latin typeface="Times New Roman" panose="02020603050405020304" pitchFamily="18" charset="0"/>
              <a:ea typeface="Times New Roman Bold"/>
              <a:cs typeface="Times New Roman" panose="02020603050405020304" pitchFamily="18" charset="0"/>
              <a:sym typeface="Times New Roman Bold"/>
            </a:endParaRPr>
          </a:p>
          <a:p>
            <a:pPr marL="651510" lvl="1" indent="-457200">
              <a:lnSpc>
                <a:spcPts val="3150"/>
              </a:lnSpc>
              <a:buFont typeface="Wingdings" panose="05000000000000000000" pitchFamily="2" charset="2"/>
              <a:buChar char="§"/>
            </a:pPr>
            <a:r>
              <a:rPr lang="es-BO" sz="2800" spc="53" dirty="0">
                <a:solidFill>
                  <a:srgbClr val="002060"/>
                </a:solidFill>
                <a:ea typeface="Times New Roman"/>
                <a:cs typeface="Times New Roman" panose="02020603050405020304" pitchFamily="18" charset="0"/>
                <a:sym typeface="Times New Roman"/>
              </a:rPr>
              <a:t>Mejorar nuestro impacto y relación con los demás</a:t>
            </a:r>
          </a:p>
          <a:p>
            <a:pPr marL="651510" lvl="1" indent="-457200">
              <a:lnSpc>
                <a:spcPts val="3150"/>
              </a:lnSpc>
              <a:buFont typeface="Wingdings" panose="05000000000000000000" pitchFamily="2" charset="2"/>
              <a:buChar char="§"/>
            </a:pPr>
            <a:r>
              <a:rPr lang="es-BO" sz="2800" spc="53" dirty="0">
                <a:solidFill>
                  <a:srgbClr val="002060"/>
                </a:solidFill>
                <a:ea typeface="Times New Roman"/>
                <a:cs typeface="Times New Roman" panose="02020603050405020304" pitchFamily="18" charset="0"/>
                <a:sym typeface="Times New Roman"/>
              </a:rPr>
              <a:t>Comprender nuestra predisposición que determina nuestras conductas</a:t>
            </a:r>
          </a:p>
          <a:p>
            <a:pPr marL="651510" lvl="1" indent="-457200">
              <a:lnSpc>
                <a:spcPts val="3150"/>
              </a:lnSpc>
              <a:buFont typeface="Wingdings" panose="05000000000000000000" pitchFamily="2" charset="2"/>
              <a:buChar char="§"/>
            </a:pPr>
            <a:r>
              <a:rPr lang="es-BO" sz="2800" spc="53" dirty="0">
                <a:solidFill>
                  <a:srgbClr val="002060"/>
                </a:solidFill>
                <a:ea typeface="Times New Roman"/>
                <a:cs typeface="Times New Roman" panose="02020603050405020304" pitchFamily="18" charset="0"/>
                <a:sym typeface="Times New Roman"/>
              </a:rPr>
              <a:t>Evitar caer en relaciones tóxicas o enganchar en juegos improductivos</a:t>
            </a:r>
          </a:p>
        </p:txBody>
      </p:sp>
      <p:sp>
        <p:nvSpPr>
          <p:cNvPr id="30" name="TextBox 30"/>
          <p:cNvSpPr txBox="1"/>
          <p:nvPr/>
        </p:nvSpPr>
        <p:spPr>
          <a:xfrm>
            <a:off x="7212854" y="3086257"/>
            <a:ext cx="219224" cy="327091"/>
          </a:xfrm>
          <a:prstGeom prst="rect">
            <a:avLst/>
          </a:prstGeom>
        </p:spPr>
        <p:txBody>
          <a:bodyPr lIns="0" tIns="0" rIns="0" bIns="0" rtlCol="0" anchor="t">
            <a:spAutoFit/>
          </a:bodyPr>
          <a:lstStyle/>
          <a:p>
            <a:pPr algn="l">
              <a:lnSpc>
                <a:spcPts val="2750"/>
              </a:lnSpc>
            </a:pPr>
            <a:r>
              <a:rPr lang="en-US" sz="1687" spc="50" dirty="0">
                <a:solidFill>
                  <a:srgbClr val="E9B72E"/>
                </a:solidFill>
                <a:latin typeface="Asangha"/>
                <a:ea typeface="Asangha"/>
                <a:cs typeface="Asangha"/>
                <a:sym typeface="Asangha"/>
              </a:rPr>
              <a:t>1</a:t>
            </a:r>
          </a:p>
        </p:txBody>
      </p:sp>
      <p:sp>
        <p:nvSpPr>
          <p:cNvPr id="31" name="TextBox 31"/>
          <p:cNvSpPr txBox="1"/>
          <p:nvPr/>
        </p:nvSpPr>
        <p:spPr>
          <a:xfrm>
            <a:off x="12870756" y="4723098"/>
            <a:ext cx="4571143" cy="2872581"/>
          </a:xfrm>
          <a:prstGeom prst="rect">
            <a:avLst/>
          </a:prstGeom>
        </p:spPr>
        <p:txBody>
          <a:bodyPr wrap="square" lIns="0" tIns="0" rIns="0" bIns="0" rtlCol="0" anchor="t">
            <a:spAutoFit/>
          </a:bodyPr>
          <a:lstStyle/>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Temario</a:t>
            </a:r>
          </a:p>
          <a:p>
            <a:pPr marL="285750" indent="-285750" algn="l">
              <a:lnSpc>
                <a:spcPts val="3150"/>
              </a:lnSpc>
              <a:buFont typeface="Wingdings" panose="05000000000000000000" pitchFamily="2" charset="2"/>
              <a:buChar char="§"/>
            </a:pPr>
            <a:endParaRPr lang="en-US" b="1" dirty="0">
              <a:solidFill>
                <a:srgbClr val="002060"/>
              </a:solidFill>
              <a:latin typeface="Times New Roman" panose="02020603050405020304" pitchFamily="18" charset="0"/>
              <a:ea typeface="Times New Roman Bold"/>
              <a:cs typeface="Times New Roman" panose="02020603050405020304" pitchFamily="18" charset="0"/>
              <a:sym typeface="Times New Roman Bold"/>
            </a:endParaRPr>
          </a:p>
          <a:p>
            <a:pPr marL="651510" lvl="1" indent="-457200" algn="l">
              <a:lnSpc>
                <a:spcPts val="3150"/>
              </a:lnSpc>
              <a:buFont typeface="Wingdings" panose="05000000000000000000" pitchFamily="2" charset="2"/>
              <a:buChar char="§"/>
            </a:pPr>
            <a:r>
              <a:rPr lang="en-US" sz="2800" dirty="0">
                <a:solidFill>
                  <a:srgbClr val="002060"/>
                </a:solidFill>
                <a:ea typeface="Times New Roman"/>
                <a:cs typeface="Times New Roman" panose="02020603050405020304" pitchFamily="18" charset="0"/>
                <a:sym typeface="Times New Roman"/>
              </a:rPr>
              <a:t>Nuestra </a:t>
            </a:r>
            <a:r>
              <a:rPr lang="es-BO" sz="2800" dirty="0">
                <a:solidFill>
                  <a:srgbClr val="002060"/>
                </a:solidFill>
                <a:ea typeface="Times New Roman"/>
                <a:cs typeface="Times New Roman" panose="02020603050405020304" pitchFamily="18" charset="0"/>
                <a:sym typeface="Times New Roman"/>
              </a:rPr>
              <a:t>personalidad</a:t>
            </a:r>
            <a:r>
              <a:rPr lang="en-US" sz="2800" dirty="0">
                <a:solidFill>
                  <a:srgbClr val="002060"/>
                </a:solidFill>
                <a:ea typeface="Times New Roman"/>
                <a:cs typeface="Times New Roman" panose="02020603050405020304" pitchFamily="18" charset="0"/>
                <a:sym typeface="Times New Roman"/>
              </a:rPr>
              <a:t> </a:t>
            </a:r>
            <a:r>
              <a:rPr lang="es-BO" sz="2800" dirty="0">
                <a:solidFill>
                  <a:srgbClr val="002060"/>
                </a:solidFill>
                <a:ea typeface="Times New Roman"/>
                <a:cs typeface="Times New Roman" panose="02020603050405020304" pitchFamily="18" charset="0"/>
                <a:sym typeface="Times New Roman"/>
              </a:rPr>
              <a:t>componentes</a:t>
            </a:r>
          </a:p>
          <a:p>
            <a:pPr marL="651510" lvl="1" indent="-457200" algn="l">
              <a:lnSpc>
                <a:spcPts val="3150"/>
              </a:lnSpc>
              <a:buFont typeface="Wingdings" panose="05000000000000000000" pitchFamily="2" charset="2"/>
              <a:buChar char="§"/>
            </a:pPr>
            <a:r>
              <a:rPr lang="es-BO" sz="2800" dirty="0">
                <a:solidFill>
                  <a:srgbClr val="002060"/>
                </a:solidFill>
                <a:ea typeface="Times New Roman"/>
                <a:cs typeface="Times New Roman" panose="02020603050405020304" pitchFamily="18" charset="0"/>
                <a:sym typeface="Times New Roman"/>
              </a:rPr>
              <a:t>Nuestra</a:t>
            </a:r>
            <a:r>
              <a:rPr lang="en-US" sz="2800" dirty="0">
                <a:solidFill>
                  <a:srgbClr val="002060"/>
                </a:solidFill>
                <a:ea typeface="Times New Roman"/>
                <a:cs typeface="Times New Roman" panose="02020603050405020304" pitchFamily="18" charset="0"/>
                <a:sym typeface="Times New Roman"/>
              </a:rPr>
              <a:t> forma de </a:t>
            </a:r>
            <a:r>
              <a:rPr lang="es-BO" sz="2800" dirty="0">
                <a:solidFill>
                  <a:srgbClr val="002060"/>
                </a:solidFill>
                <a:ea typeface="Times New Roman"/>
                <a:cs typeface="Times New Roman" panose="02020603050405020304" pitchFamily="18" charset="0"/>
                <a:sym typeface="Times New Roman"/>
              </a:rPr>
              <a:t>relacionarnos</a:t>
            </a:r>
          </a:p>
          <a:p>
            <a:pPr marL="651510" lvl="1" indent="-457200" algn="l">
              <a:lnSpc>
                <a:spcPts val="3150"/>
              </a:lnSpc>
              <a:buFont typeface="Wingdings" panose="05000000000000000000" pitchFamily="2" charset="2"/>
              <a:buChar char="§"/>
            </a:pPr>
            <a:r>
              <a:rPr lang="es-BO" sz="2800" dirty="0">
                <a:solidFill>
                  <a:srgbClr val="002060"/>
                </a:solidFill>
                <a:ea typeface="Times New Roman"/>
                <a:cs typeface="Times New Roman" panose="02020603050405020304" pitchFamily="18" charset="0"/>
                <a:sym typeface="Times New Roman"/>
              </a:rPr>
              <a:t>Relaciones</a:t>
            </a:r>
            <a:r>
              <a:rPr lang="en-US" sz="2800" dirty="0">
                <a:solidFill>
                  <a:srgbClr val="002060"/>
                </a:solidFill>
                <a:ea typeface="Times New Roman"/>
                <a:cs typeface="Times New Roman" panose="02020603050405020304" pitchFamily="18" charset="0"/>
                <a:sym typeface="Times New Roman"/>
              </a:rPr>
              <a:t> </a:t>
            </a:r>
            <a:r>
              <a:rPr lang="es-BO" sz="2800" dirty="0">
                <a:solidFill>
                  <a:srgbClr val="002060"/>
                </a:solidFill>
                <a:ea typeface="Times New Roman"/>
                <a:cs typeface="Times New Roman" panose="02020603050405020304" pitchFamily="18" charset="0"/>
                <a:sym typeface="Times New Roman"/>
              </a:rPr>
              <a:t>sanas</a:t>
            </a:r>
            <a:r>
              <a:rPr lang="en-US" sz="2800" dirty="0">
                <a:solidFill>
                  <a:srgbClr val="002060"/>
                </a:solidFill>
                <a:ea typeface="Times New Roman"/>
                <a:cs typeface="Times New Roman" panose="02020603050405020304" pitchFamily="18" charset="0"/>
                <a:sym typeface="Times New Roman"/>
              </a:rPr>
              <a:t> y </a:t>
            </a:r>
            <a:r>
              <a:rPr lang="es-BO" sz="2800" dirty="0">
                <a:solidFill>
                  <a:srgbClr val="002060"/>
                </a:solidFill>
                <a:ea typeface="Times New Roman"/>
                <a:cs typeface="Times New Roman" panose="02020603050405020304" pitchFamily="18" charset="0"/>
                <a:sym typeface="Times New Roman"/>
              </a:rPr>
              <a:t>tóxicas</a:t>
            </a:r>
          </a:p>
        </p:txBody>
      </p:sp>
      <p:sp>
        <p:nvSpPr>
          <p:cNvPr id="33" name="TextBox 33"/>
          <p:cNvSpPr txBox="1"/>
          <p:nvPr/>
        </p:nvSpPr>
        <p:spPr>
          <a:xfrm>
            <a:off x="7627549" y="6188413"/>
            <a:ext cx="219224" cy="327025"/>
          </a:xfrm>
          <a:prstGeom prst="rect">
            <a:avLst/>
          </a:prstGeom>
        </p:spPr>
        <p:txBody>
          <a:bodyPr lIns="0" tIns="0" rIns="0" bIns="0" rtlCol="0" anchor="t">
            <a:spAutoFit/>
          </a:bodyPr>
          <a:lstStyle/>
          <a:p>
            <a:pPr algn="l">
              <a:lnSpc>
                <a:spcPts val="2750"/>
              </a:lnSpc>
            </a:pPr>
            <a:r>
              <a:rPr lang="en-US" sz="1687" spc="50">
                <a:solidFill>
                  <a:srgbClr val="E9B72E"/>
                </a:solidFill>
                <a:latin typeface="Asangha"/>
                <a:ea typeface="Asangha"/>
                <a:cs typeface="Asangha"/>
                <a:sym typeface="Asangha"/>
              </a:rPr>
              <a:t>3</a:t>
            </a:r>
          </a:p>
        </p:txBody>
      </p:sp>
      <p:sp>
        <p:nvSpPr>
          <p:cNvPr id="34" name="TextBox 34"/>
          <p:cNvSpPr txBox="1"/>
          <p:nvPr/>
        </p:nvSpPr>
        <p:spPr>
          <a:xfrm>
            <a:off x="12870756" y="7747448"/>
            <a:ext cx="4571149" cy="2051844"/>
          </a:xfrm>
          <a:prstGeom prst="rect">
            <a:avLst/>
          </a:prstGeom>
        </p:spPr>
        <p:txBody>
          <a:bodyPr wrap="square" lIns="0" tIns="0" rIns="0" bIns="0" rtlCol="0" anchor="t">
            <a:spAutoFit/>
          </a:bodyPr>
          <a:lstStyle/>
          <a:p>
            <a:pPr algn="l">
              <a:lnSpc>
                <a:spcPts val="3150"/>
              </a:lnSpc>
            </a:pPr>
            <a:r>
              <a:rPr lang="es-BO" sz="4000" b="1" dirty="0">
                <a:solidFill>
                  <a:srgbClr val="002060"/>
                </a:solidFill>
                <a:latin typeface="Aharoni" panose="02010803020104030203" pitchFamily="2" charset="-79"/>
                <a:ea typeface="Times New Roman Bold"/>
                <a:cs typeface="Aharoni" panose="02010803020104030203" pitchFamily="2" charset="-79"/>
                <a:sym typeface="Times New Roman Bold"/>
              </a:rPr>
              <a:t>Modalidades</a:t>
            </a:r>
          </a:p>
          <a:p>
            <a:pPr algn="l">
              <a:lnSpc>
                <a:spcPts val="3150"/>
              </a:lnSpc>
            </a:pPr>
            <a:endParaRPr lang="en-US" sz="4000" b="1" dirty="0">
              <a:solidFill>
                <a:srgbClr val="002060"/>
              </a:solidFill>
              <a:latin typeface="Times New Roman" panose="02020603050405020304" pitchFamily="18" charset="0"/>
              <a:ea typeface="Times New Roman Bold"/>
              <a:cs typeface="Times New Roman" panose="02020603050405020304" pitchFamily="18" charset="0"/>
              <a:sym typeface="Times New Roman Bold"/>
            </a:endParaRPr>
          </a:p>
          <a:p>
            <a:pPr marL="480060" lvl="1" indent="-285750">
              <a:lnSpc>
                <a:spcPts val="3150"/>
              </a:lnSpc>
              <a:buFont typeface="Wingdings" panose="05000000000000000000" pitchFamily="2" charset="2"/>
              <a:buChar char="§"/>
            </a:pPr>
            <a:r>
              <a:rPr lang="es-MX" sz="2800" spc="53" noProof="0" dirty="0">
                <a:solidFill>
                  <a:srgbClr val="002060"/>
                </a:solidFill>
                <a:latin typeface="+mj-lt"/>
                <a:cs typeface="Times New Roman" panose="02020603050405020304" pitchFamily="18" charset="0"/>
              </a:rPr>
              <a:t>Presencial</a:t>
            </a:r>
          </a:p>
          <a:p>
            <a:pPr marL="480060" lvl="1" indent="-285750">
              <a:lnSpc>
                <a:spcPts val="3150"/>
              </a:lnSpc>
              <a:buFont typeface="Wingdings" panose="05000000000000000000" pitchFamily="2" charset="2"/>
              <a:buChar char="§"/>
            </a:pPr>
            <a:r>
              <a:rPr lang="es-MX" sz="2800" spc="53" dirty="0">
                <a:solidFill>
                  <a:srgbClr val="002060"/>
                </a:solidFill>
                <a:latin typeface="+mj-lt"/>
                <a:cs typeface="Times New Roman" panose="02020603050405020304" pitchFamily="18" charset="0"/>
              </a:rPr>
              <a:t>Jornada de 6 horas</a:t>
            </a:r>
          </a:p>
          <a:p>
            <a:pPr marL="480060" lvl="1" indent="-285750">
              <a:lnSpc>
                <a:spcPts val="3150"/>
              </a:lnSpc>
              <a:buFont typeface="Wingdings" panose="05000000000000000000" pitchFamily="2" charset="2"/>
              <a:buChar char="§"/>
            </a:pPr>
            <a:r>
              <a:rPr lang="es-MX" sz="2800" spc="53" noProof="0" dirty="0">
                <a:solidFill>
                  <a:srgbClr val="002060"/>
                </a:solidFill>
                <a:latin typeface="+mj-lt"/>
                <a:cs typeface="Times New Roman" panose="02020603050405020304" pitchFamily="18" charset="0"/>
              </a:rPr>
              <a:t>Jornada de 8 hora </a:t>
            </a:r>
            <a:endParaRPr lang="es-BO" sz="2800" spc="53" noProof="0" dirty="0">
              <a:solidFill>
                <a:srgbClr val="002060"/>
              </a:solidFill>
              <a:latin typeface="+mj-lt"/>
              <a:cs typeface="Times New Roman" panose="02020603050405020304" pitchFamily="18" charset="0"/>
            </a:endParaRPr>
          </a:p>
        </p:txBody>
      </p:sp>
      <p:sp>
        <p:nvSpPr>
          <p:cNvPr id="35" name="TextBox 35"/>
          <p:cNvSpPr txBox="1"/>
          <p:nvPr/>
        </p:nvSpPr>
        <p:spPr>
          <a:xfrm>
            <a:off x="6660619" y="2149701"/>
            <a:ext cx="11637081" cy="2308324"/>
          </a:xfrm>
          <a:prstGeom prst="rect">
            <a:avLst/>
          </a:prstGeom>
        </p:spPr>
        <p:txBody>
          <a:bodyPr wrap="square" lIns="0" tIns="0" rIns="0" bIns="0" rtlCol="0" anchor="t">
            <a:spAutoFit/>
          </a:bodyPr>
          <a:lstStyle/>
          <a:p>
            <a:pPr>
              <a:spcBef>
                <a:spcPct val="0"/>
              </a:spcBef>
            </a:pPr>
            <a:r>
              <a:rPr lang="en-US" sz="3000" spc="49" dirty="0">
                <a:solidFill>
                  <a:srgbClr val="002060"/>
                </a:solidFill>
                <a:ea typeface="Kollektif"/>
                <a:cs typeface="Aharoni" panose="02010803020104030203" pitchFamily="2" charset="-79"/>
                <a:sym typeface="Kollektif"/>
              </a:rPr>
              <a:t>Este taller </a:t>
            </a:r>
            <a:r>
              <a:rPr lang="es-BO" sz="3000" spc="49" dirty="0">
                <a:solidFill>
                  <a:srgbClr val="002060"/>
                </a:solidFill>
                <a:ea typeface="Kollektif"/>
                <a:cs typeface="Aharoni" panose="02010803020104030203" pitchFamily="2" charset="-79"/>
                <a:sym typeface="Kollektif"/>
              </a:rPr>
              <a:t>confronta</a:t>
            </a:r>
            <a:r>
              <a:rPr lang="en-US" sz="3000" spc="49" dirty="0">
                <a:solidFill>
                  <a:srgbClr val="002060"/>
                </a:solidFill>
                <a:ea typeface="Kollektif"/>
                <a:cs typeface="Aharoni" panose="02010803020104030203" pitchFamily="2" charset="-79"/>
                <a:sym typeface="Kollektif"/>
              </a:rPr>
              <a:t> las </a:t>
            </a:r>
            <a:r>
              <a:rPr lang="es-BO" sz="3000" spc="49" dirty="0">
                <a:solidFill>
                  <a:srgbClr val="002060"/>
                </a:solidFill>
                <a:ea typeface="Kollektif"/>
                <a:cs typeface="Aharoni" panose="02010803020104030203" pitchFamily="2" charset="-79"/>
                <a:sym typeface="Kollektif"/>
              </a:rPr>
              <a:t>formas</a:t>
            </a:r>
            <a:r>
              <a:rPr lang="en-US" sz="3000" spc="49" dirty="0">
                <a:solidFill>
                  <a:srgbClr val="002060"/>
                </a:solidFill>
                <a:ea typeface="Kollektif"/>
                <a:cs typeface="Aharoni" panose="02010803020104030203" pitchFamily="2" charset="-79"/>
                <a:sym typeface="Kollektif"/>
              </a:rPr>
              <a:t> </a:t>
            </a:r>
            <a:r>
              <a:rPr lang="es-BO" sz="3000" spc="49" dirty="0">
                <a:solidFill>
                  <a:srgbClr val="002060"/>
                </a:solidFill>
                <a:ea typeface="Kollektif"/>
                <a:cs typeface="Aharoni" panose="02010803020104030203" pitchFamily="2" charset="-79"/>
                <a:sym typeface="Kollektif"/>
              </a:rPr>
              <a:t>usuales</a:t>
            </a:r>
            <a:r>
              <a:rPr lang="en-US" sz="3000" spc="49" dirty="0">
                <a:solidFill>
                  <a:srgbClr val="002060"/>
                </a:solidFill>
                <a:ea typeface="Kollektif"/>
                <a:cs typeface="Aharoni" panose="02010803020104030203" pitchFamily="2" charset="-79"/>
                <a:sym typeface="Kollektif"/>
              </a:rPr>
              <a:t> de </a:t>
            </a:r>
            <a:r>
              <a:rPr lang="es-BO" sz="3000" spc="49" dirty="0">
                <a:solidFill>
                  <a:srgbClr val="002060"/>
                </a:solidFill>
                <a:ea typeface="Kollektif"/>
                <a:cs typeface="Aharoni" panose="02010803020104030203" pitchFamily="2" charset="-79"/>
                <a:sym typeface="Kollektif"/>
              </a:rPr>
              <a:t>nuestras</a:t>
            </a:r>
            <a:r>
              <a:rPr lang="en-US" sz="3000" spc="49" dirty="0">
                <a:solidFill>
                  <a:srgbClr val="002060"/>
                </a:solidFill>
                <a:ea typeface="Kollektif"/>
                <a:cs typeface="Aharoni" panose="02010803020104030203" pitchFamily="2" charset="-79"/>
                <a:sym typeface="Kollektif"/>
              </a:rPr>
              <a:t> </a:t>
            </a:r>
            <a:r>
              <a:rPr lang="es-BO" sz="3000" spc="49" dirty="0">
                <a:solidFill>
                  <a:srgbClr val="002060"/>
                </a:solidFill>
                <a:ea typeface="Kollektif"/>
                <a:cs typeface="Aharoni" panose="02010803020104030203" pitchFamily="2" charset="-79"/>
                <a:sym typeface="Kollektif"/>
              </a:rPr>
              <a:t>relaciones</a:t>
            </a:r>
            <a:r>
              <a:rPr lang="en-US" sz="3000" spc="49" dirty="0">
                <a:solidFill>
                  <a:srgbClr val="002060"/>
                </a:solidFill>
                <a:ea typeface="Kollektif"/>
                <a:cs typeface="Aharoni" panose="02010803020104030203" pitchFamily="2" charset="-79"/>
                <a:sym typeface="Kollektif"/>
              </a:rPr>
              <a:t> </a:t>
            </a:r>
            <a:r>
              <a:rPr lang="es-BO" sz="3000" spc="49" dirty="0">
                <a:solidFill>
                  <a:srgbClr val="002060"/>
                </a:solidFill>
                <a:ea typeface="Kollektif"/>
                <a:cs typeface="Aharoni" panose="02010803020104030203" pitchFamily="2" charset="-79"/>
                <a:sym typeface="Kollektif"/>
              </a:rPr>
              <a:t>interpersonales</a:t>
            </a:r>
            <a:r>
              <a:rPr lang="en-US" sz="3000" spc="49" dirty="0">
                <a:solidFill>
                  <a:srgbClr val="002060"/>
                </a:solidFill>
                <a:ea typeface="Kollektif"/>
                <a:cs typeface="Aharoni" panose="02010803020104030203" pitchFamily="2" charset="-79"/>
                <a:sym typeface="Kollektif"/>
              </a:rPr>
              <a:t> </a:t>
            </a:r>
            <a:r>
              <a:rPr lang="es-BO" sz="3000" spc="49" dirty="0">
                <a:solidFill>
                  <a:srgbClr val="002060"/>
                </a:solidFill>
                <a:ea typeface="Kollektif"/>
                <a:cs typeface="Aharoni" panose="02010803020104030203" pitchFamily="2" charset="-79"/>
                <a:sym typeface="Kollektif"/>
              </a:rPr>
              <a:t>verbales</a:t>
            </a:r>
            <a:r>
              <a:rPr lang="en-US" sz="3000" spc="49" dirty="0">
                <a:solidFill>
                  <a:srgbClr val="002060"/>
                </a:solidFill>
                <a:ea typeface="Kollektif"/>
                <a:cs typeface="Aharoni" panose="02010803020104030203" pitchFamily="2" charset="-79"/>
                <a:sym typeface="Kollektif"/>
              </a:rPr>
              <a:t> y no </a:t>
            </a:r>
            <a:r>
              <a:rPr lang="es-BO" sz="3000" spc="49" dirty="0">
                <a:solidFill>
                  <a:srgbClr val="002060"/>
                </a:solidFill>
                <a:ea typeface="Kollektif"/>
                <a:cs typeface="Aharoni" panose="02010803020104030203" pitchFamily="2" charset="-79"/>
                <a:sym typeface="Kollektif"/>
              </a:rPr>
              <a:t>verbales</a:t>
            </a:r>
            <a:r>
              <a:rPr lang="en-US" sz="3000" spc="49" dirty="0">
                <a:solidFill>
                  <a:srgbClr val="002060"/>
                </a:solidFill>
                <a:ea typeface="Kollektif"/>
                <a:cs typeface="Aharoni" panose="02010803020104030203" pitchFamily="2" charset="-79"/>
                <a:sym typeface="Kollektif"/>
              </a:rPr>
              <a:t> </a:t>
            </a:r>
            <a:r>
              <a:rPr lang="es-BO" sz="3000" spc="49" dirty="0">
                <a:solidFill>
                  <a:srgbClr val="002060"/>
                </a:solidFill>
                <a:ea typeface="Kollektif"/>
                <a:cs typeface="Aharoni" panose="02010803020104030203" pitchFamily="2" charset="-79"/>
                <a:sym typeface="Kollektif"/>
              </a:rPr>
              <a:t>en</a:t>
            </a:r>
            <a:r>
              <a:rPr lang="en-US" sz="3000" spc="49" dirty="0">
                <a:solidFill>
                  <a:srgbClr val="002060"/>
                </a:solidFill>
                <a:ea typeface="Kollektif"/>
                <a:cs typeface="Aharoni" panose="02010803020104030203" pitchFamily="2" charset="-79"/>
                <a:sym typeface="Kollektif"/>
              </a:rPr>
              <a:t> la </a:t>
            </a:r>
            <a:r>
              <a:rPr lang="es-BO" sz="3000" spc="49" dirty="0">
                <a:solidFill>
                  <a:srgbClr val="002060"/>
                </a:solidFill>
                <a:ea typeface="Kollektif"/>
                <a:cs typeface="Aharoni" panose="02010803020104030203" pitchFamily="2" charset="-79"/>
                <a:sym typeface="Kollektif"/>
              </a:rPr>
              <a:t>comunicación</a:t>
            </a:r>
            <a:r>
              <a:rPr lang="en-US" sz="3000" spc="49" dirty="0">
                <a:solidFill>
                  <a:srgbClr val="002060"/>
                </a:solidFill>
                <a:ea typeface="Kollektif"/>
                <a:cs typeface="Aharoni" panose="02010803020104030203" pitchFamily="2" charset="-79"/>
                <a:sym typeface="Kollektif"/>
              </a:rPr>
              <a:t>, </a:t>
            </a:r>
            <a:r>
              <a:rPr lang="es-BO" sz="3000" spc="49" dirty="0">
                <a:solidFill>
                  <a:srgbClr val="002060"/>
                </a:solidFill>
                <a:ea typeface="Kollektif"/>
                <a:cs typeface="Aharoni" panose="02010803020104030203" pitchFamily="2" charset="-79"/>
                <a:sym typeface="Kollektif"/>
              </a:rPr>
              <a:t>estableciendo</a:t>
            </a:r>
            <a:r>
              <a:rPr lang="en-US" sz="3000" spc="49" dirty="0">
                <a:solidFill>
                  <a:srgbClr val="002060"/>
                </a:solidFill>
                <a:ea typeface="Kollektif"/>
                <a:cs typeface="Aharoni" panose="02010803020104030203" pitchFamily="2" charset="-79"/>
                <a:sym typeface="Kollektif"/>
              </a:rPr>
              <a:t> los </a:t>
            </a:r>
            <a:r>
              <a:rPr lang="es-BO" sz="3000" spc="49" dirty="0">
                <a:solidFill>
                  <a:srgbClr val="002060"/>
                </a:solidFill>
                <a:ea typeface="Kollektif"/>
                <a:cs typeface="Aharoni" panose="02010803020104030203" pitchFamily="2" charset="-79"/>
                <a:sym typeface="Kollektif"/>
              </a:rPr>
              <a:t>efectos</a:t>
            </a:r>
            <a:r>
              <a:rPr lang="en-US" sz="3000" spc="49" dirty="0">
                <a:solidFill>
                  <a:srgbClr val="002060"/>
                </a:solidFill>
                <a:ea typeface="Kollektif"/>
                <a:cs typeface="Aharoni" panose="02010803020104030203" pitchFamily="2" charset="-79"/>
                <a:sym typeface="Kollektif"/>
              </a:rPr>
              <a:t> que genera. Se </a:t>
            </a:r>
            <a:r>
              <a:rPr lang="es-BO" sz="3000" spc="49" dirty="0">
                <a:solidFill>
                  <a:srgbClr val="002060"/>
                </a:solidFill>
                <a:ea typeface="Kollektif"/>
                <a:cs typeface="Aharoni" panose="02010803020104030203" pitchFamily="2" charset="-79"/>
                <a:sym typeface="Kollektif"/>
              </a:rPr>
              <a:t>revisará</a:t>
            </a:r>
            <a:r>
              <a:rPr lang="en-US" sz="3000" spc="49" dirty="0">
                <a:solidFill>
                  <a:srgbClr val="002060"/>
                </a:solidFill>
                <a:ea typeface="Kollektif"/>
                <a:cs typeface="Aharoni" panose="02010803020104030203" pitchFamily="2" charset="-79"/>
                <a:sym typeface="Kollektif"/>
              </a:rPr>
              <a:t> las </a:t>
            </a:r>
            <a:r>
              <a:rPr lang="es-BO" sz="3000" spc="49" dirty="0">
                <a:solidFill>
                  <a:srgbClr val="002060"/>
                </a:solidFill>
                <a:ea typeface="Kollektif"/>
                <a:cs typeface="Aharoni" panose="02010803020104030203" pitchFamily="2" charset="-79"/>
                <a:sym typeface="Kollektif"/>
              </a:rPr>
              <a:t>posiciones</a:t>
            </a:r>
            <a:r>
              <a:rPr lang="en-US" sz="3000" spc="49" dirty="0">
                <a:solidFill>
                  <a:srgbClr val="002060"/>
                </a:solidFill>
                <a:ea typeface="Kollektif"/>
                <a:cs typeface="Aharoni" panose="02010803020104030203" pitchFamily="2" charset="-79"/>
                <a:sym typeface="Kollektif"/>
              </a:rPr>
              <a:t> </a:t>
            </a:r>
            <a:r>
              <a:rPr lang="es-BO" sz="3000" spc="49" dirty="0">
                <a:solidFill>
                  <a:srgbClr val="002060"/>
                </a:solidFill>
                <a:ea typeface="Kollektif"/>
                <a:cs typeface="Aharoni" panose="02010803020104030203" pitchFamily="2" charset="-79"/>
                <a:sym typeface="Kollektif"/>
              </a:rPr>
              <a:t>existenciales que mantenemos en</a:t>
            </a:r>
            <a:r>
              <a:rPr lang="en-US" sz="3000" spc="49" dirty="0">
                <a:solidFill>
                  <a:srgbClr val="002060"/>
                </a:solidFill>
                <a:ea typeface="Kollektif"/>
                <a:cs typeface="Aharoni" panose="02010803020104030203" pitchFamily="2" charset="-79"/>
                <a:sym typeface="Kollektif"/>
              </a:rPr>
              <a:t> </a:t>
            </a:r>
            <a:r>
              <a:rPr lang="es-BO" sz="3000" spc="49" dirty="0">
                <a:solidFill>
                  <a:srgbClr val="002060"/>
                </a:solidFill>
                <a:ea typeface="Kollektif"/>
                <a:cs typeface="Aharoni" panose="02010803020104030203" pitchFamily="2" charset="-79"/>
                <a:sym typeface="Kollektif"/>
              </a:rPr>
              <a:t>el</a:t>
            </a:r>
            <a:r>
              <a:rPr lang="en-US" sz="3000" spc="49" dirty="0">
                <a:solidFill>
                  <a:srgbClr val="002060"/>
                </a:solidFill>
                <a:ea typeface="Kollektif"/>
                <a:cs typeface="Aharoni" panose="02010803020104030203" pitchFamily="2" charset="-79"/>
                <a:sym typeface="Kollektif"/>
              </a:rPr>
              <a:t> </a:t>
            </a:r>
            <a:r>
              <a:rPr lang="es-BO" sz="3000" spc="49" dirty="0">
                <a:solidFill>
                  <a:srgbClr val="002060"/>
                </a:solidFill>
                <a:ea typeface="Kollektif"/>
                <a:cs typeface="Aharoni" panose="02010803020104030203" pitchFamily="2" charset="-79"/>
                <a:sym typeface="Kollektif"/>
              </a:rPr>
              <a:t>contacto</a:t>
            </a:r>
            <a:r>
              <a:rPr lang="en-US" sz="3000" spc="49" dirty="0">
                <a:solidFill>
                  <a:srgbClr val="002060"/>
                </a:solidFill>
                <a:ea typeface="Kollektif"/>
                <a:cs typeface="Aharoni" panose="02010803020104030203" pitchFamily="2" charset="-79"/>
                <a:sym typeface="Kollektif"/>
              </a:rPr>
              <a:t> con </a:t>
            </a:r>
            <a:r>
              <a:rPr lang="es-BO" sz="3000" spc="49" dirty="0">
                <a:solidFill>
                  <a:srgbClr val="002060"/>
                </a:solidFill>
                <a:ea typeface="Kollektif"/>
                <a:cs typeface="Aharoni" panose="02010803020104030203" pitchFamily="2" charset="-79"/>
                <a:sym typeface="Kollektif"/>
              </a:rPr>
              <a:t>otras</a:t>
            </a:r>
            <a:r>
              <a:rPr lang="en-US" sz="3000" spc="49" dirty="0">
                <a:solidFill>
                  <a:srgbClr val="002060"/>
                </a:solidFill>
                <a:ea typeface="Kollektif"/>
                <a:cs typeface="Aharoni" panose="02010803020104030203" pitchFamily="2" charset="-79"/>
                <a:sym typeface="Kollektif"/>
              </a:rPr>
              <a:t> personas con la </a:t>
            </a:r>
            <a:r>
              <a:rPr lang="es-BO" sz="3000" spc="49" dirty="0">
                <a:solidFill>
                  <a:srgbClr val="002060"/>
                </a:solidFill>
                <a:ea typeface="Kollektif"/>
                <a:cs typeface="Aharoni" panose="02010803020104030203" pitchFamily="2" charset="-79"/>
                <a:sym typeface="Kollektif"/>
              </a:rPr>
              <a:t>finalidad</a:t>
            </a:r>
            <a:r>
              <a:rPr lang="en-US" sz="3000" spc="49" dirty="0">
                <a:solidFill>
                  <a:srgbClr val="002060"/>
                </a:solidFill>
                <a:ea typeface="Kollektif"/>
                <a:cs typeface="Aharoni" panose="02010803020104030203" pitchFamily="2" charset="-79"/>
                <a:sym typeface="Kollektif"/>
              </a:rPr>
              <a:t> de </a:t>
            </a:r>
            <a:r>
              <a:rPr lang="es-BO" sz="3000" spc="49" dirty="0">
                <a:solidFill>
                  <a:srgbClr val="002060"/>
                </a:solidFill>
                <a:ea typeface="Kollektif"/>
                <a:cs typeface="Aharoni" panose="02010803020104030203" pitchFamily="2" charset="-79"/>
                <a:sym typeface="Kollektif"/>
              </a:rPr>
              <a:t>propiciar</a:t>
            </a:r>
            <a:r>
              <a:rPr lang="en-US" sz="3000" spc="49" dirty="0">
                <a:solidFill>
                  <a:srgbClr val="002060"/>
                </a:solidFill>
                <a:ea typeface="Kollektif"/>
                <a:cs typeface="Aharoni" panose="02010803020104030203" pitchFamily="2" charset="-79"/>
                <a:sym typeface="Kollektif"/>
              </a:rPr>
              <a:t> </a:t>
            </a:r>
            <a:r>
              <a:rPr lang="es-BO" sz="3000" spc="49" dirty="0">
                <a:solidFill>
                  <a:srgbClr val="002060"/>
                </a:solidFill>
                <a:ea typeface="Kollektif"/>
                <a:cs typeface="Aharoni" panose="02010803020104030203" pitchFamily="2" charset="-79"/>
                <a:sym typeface="Kollektif"/>
              </a:rPr>
              <a:t>relaciones</a:t>
            </a:r>
            <a:r>
              <a:rPr lang="en-US" sz="3000" spc="49" dirty="0">
                <a:solidFill>
                  <a:srgbClr val="002060"/>
                </a:solidFill>
                <a:ea typeface="Kollektif"/>
                <a:cs typeface="Aharoni" panose="02010803020104030203" pitchFamily="2" charset="-79"/>
                <a:sym typeface="Kollektif"/>
              </a:rPr>
              <a:t> </a:t>
            </a:r>
            <a:r>
              <a:rPr lang="es-BO" sz="3000" spc="49" dirty="0">
                <a:solidFill>
                  <a:srgbClr val="002060"/>
                </a:solidFill>
                <a:ea typeface="Kollektif"/>
                <a:cs typeface="Aharoni" panose="02010803020104030203" pitchFamily="2" charset="-79"/>
                <a:sym typeface="Kollektif"/>
              </a:rPr>
              <a:t>equilibradas</a:t>
            </a:r>
            <a:r>
              <a:rPr lang="en-US" sz="3000" spc="49" dirty="0">
                <a:solidFill>
                  <a:srgbClr val="002060"/>
                </a:solidFill>
                <a:ea typeface="Kollektif"/>
                <a:cs typeface="Aharoni" panose="02010803020104030203" pitchFamily="2" charset="-79"/>
                <a:sym typeface="Kollektif"/>
              </a:rPr>
              <a:t> y </a:t>
            </a:r>
            <a:r>
              <a:rPr lang="es-BO" sz="3000" spc="49" dirty="0">
                <a:solidFill>
                  <a:srgbClr val="002060"/>
                </a:solidFill>
                <a:ea typeface="Kollektif"/>
                <a:cs typeface="Aharoni" panose="02010803020104030203" pitchFamily="2" charset="-79"/>
                <a:sym typeface="Kollektif"/>
              </a:rPr>
              <a:t>productivas</a:t>
            </a:r>
            <a:r>
              <a:rPr lang="en-US" sz="3000" spc="49" dirty="0">
                <a:solidFill>
                  <a:srgbClr val="002060"/>
                </a:solidFill>
                <a:ea typeface="Kollektif"/>
                <a:cs typeface="Aharoni" panose="02010803020104030203" pitchFamily="2" charset="-79"/>
                <a:sym typeface="Kollektif"/>
              </a:rPr>
              <a:t>.</a:t>
            </a:r>
          </a:p>
        </p:txBody>
      </p:sp>
      <p:sp>
        <p:nvSpPr>
          <p:cNvPr id="37" name="TextBox 37"/>
          <p:cNvSpPr txBox="1"/>
          <p:nvPr/>
        </p:nvSpPr>
        <p:spPr>
          <a:xfrm>
            <a:off x="14271222" y="6193375"/>
            <a:ext cx="219224" cy="318651"/>
          </a:xfrm>
          <a:prstGeom prst="rect">
            <a:avLst/>
          </a:prstGeom>
        </p:spPr>
        <p:txBody>
          <a:bodyPr lIns="0" tIns="0" rIns="0" bIns="0" rtlCol="0" anchor="t">
            <a:spAutoFit/>
          </a:bodyPr>
          <a:lstStyle/>
          <a:p>
            <a:pPr algn="l">
              <a:lnSpc>
                <a:spcPts val="2715"/>
              </a:lnSpc>
            </a:pPr>
            <a:r>
              <a:rPr lang="en-US" sz="1666" spc="49">
                <a:solidFill>
                  <a:srgbClr val="E9B72E"/>
                </a:solidFill>
                <a:latin typeface="Asangha"/>
                <a:ea typeface="Asangha"/>
                <a:cs typeface="Asangha"/>
                <a:sym typeface="Asangha"/>
              </a:rPr>
              <a:t>4</a:t>
            </a:r>
          </a:p>
        </p:txBody>
      </p:sp>
      <p:sp>
        <p:nvSpPr>
          <p:cNvPr id="38" name="TextBox 38"/>
          <p:cNvSpPr txBox="1"/>
          <p:nvPr/>
        </p:nvSpPr>
        <p:spPr>
          <a:xfrm>
            <a:off x="10245999" y="7526973"/>
            <a:ext cx="219224" cy="327025"/>
          </a:xfrm>
          <a:prstGeom prst="rect">
            <a:avLst/>
          </a:prstGeom>
        </p:spPr>
        <p:txBody>
          <a:bodyPr lIns="0" tIns="0" rIns="0" bIns="0" rtlCol="0" anchor="t">
            <a:spAutoFit/>
          </a:bodyPr>
          <a:lstStyle/>
          <a:p>
            <a:pPr algn="l">
              <a:lnSpc>
                <a:spcPts val="2750"/>
              </a:lnSpc>
            </a:pPr>
            <a:r>
              <a:rPr lang="en-US" sz="1687" spc="50">
                <a:solidFill>
                  <a:srgbClr val="E9B72E"/>
                </a:solidFill>
                <a:latin typeface="Asangha"/>
                <a:ea typeface="Asangha"/>
                <a:cs typeface="Asangha"/>
                <a:sym typeface="Asangha"/>
              </a:rPr>
              <a:t>3</a:t>
            </a:r>
          </a:p>
        </p:txBody>
      </p:sp>
      <p:cxnSp>
        <p:nvCxnSpPr>
          <p:cNvPr id="39" name="Conector recto 38">
            <a:extLst>
              <a:ext uri="{FF2B5EF4-FFF2-40B4-BE49-F238E27FC236}">
                <a16:creationId xmlns:a16="http://schemas.microsoft.com/office/drawing/2014/main" id="{D036E9F5-1501-44EF-984C-743379936F81}"/>
              </a:ext>
            </a:extLst>
          </p:cNvPr>
          <p:cNvCxnSpPr>
            <a:cxnSpLocks/>
          </p:cNvCxnSpPr>
          <p:nvPr/>
        </p:nvCxnSpPr>
        <p:spPr>
          <a:xfrm>
            <a:off x="12434094" y="5143500"/>
            <a:ext cx="0" cy="4644000"/>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996 mil resultados de imágenes, fotos de stock e ilustraciones libres de  regalías para Dos personas trabajando | Shutterstock">
            <a:extLst>
              <a:ext uri="{FF2B5EF4-FFF2-40B4-BE49-F238E27FC236}">
                <a16:creationId xmlns:a16="http://schemas.microsoft.com/office/drawing/2014/main" id="{72FBA1FC-2EF7-5DD9-0E0C-BDA35FA54C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75038"/>
            <a:ext cx="5024615" cy="75369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advTm="6523"/>
    </mc:Choice>
    <mc:Fallback xmlns="">
      <p:transition spd="slow" advTm="6523"/>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2875</TotalTime>
  <Words>5839</Words>
  <Application>Microsoft Office PowerPoint</Application>
  <PresentationFormat>Personalizado</PresentationFormat>
  <Paragraphs>804</Paragraphs>
  <Slides>54</Slides>
  <Notes>11</Notes>
  <HiddenSlides>0</HiddenSlides>
  <MMClips>2</MMClips>
  <ScaleCrop>false</ScaleCrop>
  <HeadingPairs>
    <vt:vector size="6" baseType="variant">
      <vt:variant>
        <vt:lpstr>Fuentes usadas</vt:lpstr>
      </vt:variant>
      <vt:variant>
        <vt:i4>16</vt:i4>
      </vt:variant>
      <vt:variant>
        <vt:lpstr>Tema</vt:lpstr>
      </vt:variant>
      <vt:variant>
        <vt:i4>3</vt:i4>
      </vt:variant>
      <vt:variant>
        <vt:lpstr>Títulos de diapositiva</vt:lpstr>
      </vt:variant>
      <vt:variant>
        <vt:i4>54</vt:i4>
      </vt:variant>
    </vt:vector>
  </HeadingPairs>
  <TitlesOfParts>
    <vt:vector size="73" baseType="lpstr">
      <vt:lpstr>Calibri</vt:lpstr>
      <vt:lpstr>Kollektif</vt:lpstr>
      <vt:lpstr>Asangha</vt:lpstr>
      <vt:lpstr>Open Sans</vt:lpstr>
      <vt:lpstr>TT Drugs</vt:lpstr>
      <vt:lpstr>Ink Free</vt:lpstr>
      <vt:lpstr>Times New Roman</vt:lpstr>
      <vt:lpstr>Garet</vt:lpstr>
      <vt:lpstr>Aptos</vt:lpstr>
      <vt:lpstr>Times New Roman Bold</vt:lpstr>
      <vt:lpstr>Wingdings</vt:lpstr>
      <vt:lpstr>Arial</vt:lpstr>
      <vt:lpstr>Arimo Bold</vt:lpstr>
      <vt:lpstr>Montserrat</vt:lpstr>
      <vt:lpstr>Aharoni</vt:lpstr>
      <vt:lpstr>Calibri Light</vt:lpstr>
      <vt:lpstr>Office Theme</vt:lpstr>
      <vt:lpstr>Tema de Office</vt:lpstr>
      <vt:lpstr>2_Office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Catalogo-de-Capacitacion.pptx</dc:title>
  <dc:creator>HP</dc:creator>
  <cp:lastModifiedBy>Enrique Ferreyra</cp:lastModifiedBy>
  <cp:revision>165</cp:revision>
  <dcterms:created xsi:type="dcterms:W3CDTF">2006-08-16T00:00:00Z</dcterms:created>
  <dcterms:modified xsi:type="dcterms:W3CDTF">2026-07-21T22:48:54Z</dcterms:modified>
  <dc:identifier>DAGvVP2HSWA</dc:identifier>
</cp:coreProperties>
</file>